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0" r:id="rId1"/>
  </p:sldMasterIdLst>
  <p:notesMasterIdLst>
    <p:notesMasterId r:id="rId89"/>
  </p:notesMasterIdLst>
  <p:sldIdLst>
    <p:sldId id="256" r:id="rId2"/>
    <p:sldId id="270" r:id="rId3"/>
    <p:sldId id="271" r:id="rId4"/>
    <p:sldId id="273" r:id="rId5"/>
    <p:sldId id="272" r:id="rId6"/>
    <p:sldId id="274" r:id="rId7"/>
    <p:sldId id="269" r:id="rId8"/>
    <p:sldId id="260" r:id="rId9"/>
    <p:sldId id="263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6" r:id="rId26"/>
    <p:sldId id="298" r:id="rId27"/>
    <p:sldId id="297" r:id="rId28"/>
    <p:sldId id="299" r:id="rId29"/>
    <p:sldId id="292" r:id="rId30"/>
    <p:sldId id="293" r:id="rId31"/>
    <p:sldId id="294" r:id="rId32"/>
    <p:sldId id="295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9" r:id="rId44"/>
    <p:sldId id="310" r:id="rId45"/>
    <p:sldId id="311" r:id="rId46"/>
    <p:sldId id="313" r:id="rId47"/>
    <p:sldId id="314" r:id="rId48"/>
    <p:sldId id="315" r:id="rId49"/>
    <p:sldId id="316" r:id="rId50"/>
    <p:sldId id="317" r:id="rId51"/>
    <p:sldId id="318" r:id="rId52"/>
    <p:sldId id="265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5" r:id="rId63"/>
    <p:sldId id="336" r:id="rId64"/>
    <p:sldId id="337" r:id="rId65"/>
    <p:sldId id="362" r:id="rId66"/>
    <p:sldId id="338" r:id="rId67"/>
    <p:sldId id="339" r:id="rId68"/>
    <p:sldId id="340" r:id="rId69"/>
    <p:sldId id="341" r:id="rId70"/>
    <p:sldId id="331" r:id="rId71"/>
    <p:sldId id="342" r:id="rId72"/>
    <p:sldId id="33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7" r:id="rId81"/>
    <p:sldId id="359" r:id="rId82"/>
    <p:sldId id="358" r:id="rId83"/>
    <p:sldId id="356" r:id="rId84"/>
    <p:sldId id="360" r:id="rId85"/>
    <p:sldId id="333" r:id="rId86"/>
    <p:sldId id="334" r:id="rId87"/>
    <p:sldId id="361" r:id="rId88"/>
  </p:sldIdLst>
  <p:sldSz cx="12192000" cy="6858000"/>
  <p:notesSz cx="6858000" cy="9144000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Dold" initials="DD" lastIdx="1" clrIdx="0">
    <p:extLst>
      <p:ext uri="{19B8F6BF-5375-455C-9EA6-DF929625EA0E}">
        <p15:presenceInfo xmlns:p15="http://schemas.microsoft.com/office/powerpoint/2012/main" userId="f2e3d405450aa2f4" providerId="Windows Live"/>
      </p:ext>
    </p:extLst>
  </p:cmAuthor>
  <p:cmAuthor id="2" name="Dold, Dominik (T RDA BAM SMR-DE)" initials="DD(RBS" lastIdx="3" clrIdx="1">
    <p:extLst>
      <p:ext uri="{19B8F6BF-5375-455C-9EA6-DF929625EA0E}">
        <p15:presenceInfo xmlns:p15="http://schemas.microsoft.com/office/powerpoint/2012/main" userId="S::dominik.dold@siemens.com::e3b83538-190a-41c4-93a1-78a811c24d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DDC"/>
    <a:srgbClr val="E3B08D"/>
    <a:srgbClr val="2E75B6"/>
    <a:srgbClr val="C55A11"/>
    <a:srgbClr val="B22222"/>
    <a:srgbClr val="878787"/>
    <a:srgbClr val="008B8B"/>
    <a:srgbClr val="1F4E79"/>
    <a:srgbClr val="646363"/>
    <a:srgbClr val="416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3" autoAdjust="0"/>
    <p:restoredTop sz="93208" autoAdjust="0"/>
  </p:normalViewPr>
  <p:slideViewPr>
    <p:cSldViewPr snapToGrid="0">
      <p:cViewPr varScale="1">
        <p:scale>
          <a:sx n="148" d="100"/>
          <a:sy n="148" d="100"/>
        </p:scale>
        <p:origin x="7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Dold" userId="f2e3d405450aa2f4" providerId="LiveId" clId="{5805CB45-291F-49AE-A1B6-715AA1DB6F91}"/>
    <pc:docChg chg="undo redo custSel addSld delSld modSld sldOrd modMainMaster">
      <pc:chgData name="Dominik Dold" userId="f2e3d405450aa2f4" providerId="LiveId" clId="{5805CB45-291F-49AE-A1B6-715AA1DB6F91}" dt="2026-01-09T10:04:35.867" v="45421" actId="478"/>
      <pc:docMkLst>
        <pc:docMk/>
      </pc:docMkLst>
      <pc:sldChg chg="modSp mod">
        <pc:chgData name="Dominik Dold" userId="f2e3d405450aa2f4" providerId="LiveId" clId="{5805CB45-291F-49AE-A1B6-715AA1DB6F91}" dt="2026-01-09T09:46:33.174" v="45415" actId="20577"/>
        <pc:sldMkLst>
          <pc:docMk/>
          <pc:sldMk cId="1605938876" sldId="256"/>
        </pc:sldMkLst>
        <pc:spChg chg="mod">
          <ac:chgData name="Dominik Dold" userId="f2e3d405450aa2f4" providerId="LiveId" clId="{5805CB45-291F-49AE-A1B6-715AA1DB6F91}" dt="2026-01-09T09:46:33.174" v="45415" actId="20577"/>
          <ac:spMkLst>
            <pc:docMk/>
            <pc:sldMk cId="1605938876" sldId="256"/>
            <ac:spMk id="6" creationId="{FE52C87C-42C9-5D83-F25A-09C72E6C5AA9}"/>
          </ac:spMkLst>
        </pc:spChg>
      </pc:sldChg>
      <pc:sldChg chg="addSp delSp modSp add mod">
        <pc:chgData name="Dominik Dold" userId="f2e3d405450aa2f4" providerId="LiveId" clId="{5805CB45-291F-49AE-A1B6-715AA1DB6F91}" dt="2025-12-15T16:44:00.111" v="45378" actId="20577"/>
        <pc:sldMkLst>
          <pc:docMk/>
          <pc:sldMk cId="1803619430" sldId="324"/>
        </pc:sldMkLst>
        <pc:spChg chg="add mod">
          <ac:chgData name="Dominik Dold" userId="f2e3d405450aa2f4" providerId="LiveId" clId="{5805CB45-291F-49AE-A1B6-715AA1DB6F91}" dt="2025-12-15T16:44:00.111" v="45378" actId="20577"/>
          <ac:spMkLst>
            <pc:docMk/>
            <pc:sldMk cId="1803619430" sldId="324"/>
            <ac:spMk id="52" creationId="{E8F01221-9AA3-5E80-0B28-19146F8E2E15}"/>
          </ac:spMkLst>
        </pc:spChg>
      </pc:sldChg>
      <pc:sldChg chg="addSp delSp modSp add mod">
        <pc:chgData name="Dominik Dold" userId="f2e3d405450aa2f4" providerId="LiveId" clId="{5805CB45-291F-49AE-A1B6-715AA1DB6F91}" dt="2025-12-15T16:44:34.004" v="45384" actId="20577"/>
        <pc:sldMkLst>
          <pc:docMk/>
          <pc:sldMk cId="2506965233" sldId="325"/>
        </pc:sldMkLst>
        <pc:spChg chg="mod">
          <ac:chgData name="Dominik Dold" userId="f2e3d405450aa2f4" providerId="LiveId" clId="{5805CB45-291F-49AE-A1B6-715AA1DB6F91}" dt="2025-12-15T16:44:24.424" v="45381" actId="20577"/>
          <ac:spMkLst>
            <pc:docMk/>
            <pc:sldMk cId="2506965233" sldId="325"/>
            <ac:spMk id="18" creationId="{D95B9C2F-9591-E6ED-4E12-918A54FBA231}"/>
          </ac:spMkLst>
        </pc:spChg>
        <pc:spChg chg="add mod">
          <ac:chgData name="Dominik Dold" userId="f2e3d405450aa2f4" providerId="LiveId" clId="{5805CB45-291F-49AE-A1B6-715AA1DB6F91}" dt="2025-12-15T16:44:34.004" v="45384" actId="20577"/>
          <ac:spMkLst>
            <pc:docMk/>
            <pc:sldMk cId="2506965233" sldId="325"/>
            <ac:spMk id="20" creationId="{121D84A0-6261-B8E3-6B09-744449C68591}"/>
          </ac:spMkLst>
        </pc:spChg>
      </pc:sldChg>
      <pc:sldChg chg="addSp delSp modSp add mod modAnim">
        <pc:chgData name="Dominik Dold" userId="f2e3d405450aa2f4" providerId="LiveId" clId="{5805CB45-291F-49AE-A1B6-715AA1DB6F91}" dt="2025-12-15T16:44:39.420" v="45386" actId="20577"/>
        <pc:sldMkLst>
          <pc:docMk/>
          <pc:sldMk cId="3423406582" sldId="326"/>
        </pc:sldMkLst>
        <pc:spChg chg="mod">
          <ac:chgData name="Dominik Dold" userId="f2e3d405450aa2f4" providerId="LiveId" clId="{5805CB45-291F-49AE-A1B6-715AA1DB6F91}" dt="2025-12-15T16:44:26.795" v="45382" actId="20577"/>
          <ac:spMkLst>
            <pc:docMk/>
            <pc:sldMk cId="3423406582" sldId="326"/>
            <ac:spMk id="18" creationId="{00D99E95-CAD6-E94D-C98A-DD8F3580E16A}"/>
          </ac:spMkLst>
        </pc:spChg>
        <pc:spChg chg="mod">
          <ac:chgData name="Dominik Dold" userId="f2e3d405450aa2f4" providerId="LiveId" clId="{5805CB45-291F-49AE-A1B6-715AA1DB6F91}" dt="2025-12-15T16:44:39.420" v="45386" actId="20577"/>
          <ac:spMkLst>
            <pc:docMk/>
            <pc:sldMk cId="3423406582" sldId="326"/>
            <ac:spMk id="20" creationId="{927103CC-8635-AE30-B506-C7863314AAF5}"/>
          </ac:spMkLst>
        </pc:spChg>
      </pc:sldChg>
      <pc:sldChg chg="addSp delSp modSp add mod addAnim delAnim modAnim">
        <pc:chgData name="Dominik Dold" userId="f2e3d405450aa2f4" providerId="LiveId" clId="{5805CB45-291F-49AE-A1B6-715AA1DB6F91}" dt="2025-12-15T16:47:55.838" v="45411"/>
        <pc:sldMkLst>
          <pc:docMk/>
          <pc:sldMk cId="2858022477" sldId="333"/>
        </pc:sldMkLst>
        <pc:spChg chg="add mod">
          <ac:chgData name="Dominik Dold" userId="f2e3d405450aa2f4" providerId="LiveId" clId="{5805CB45-291F-49AE-A1B6-715AA1DB6F91}" dt="2025-12-15T16:47:31.899" v="45402" actId="20577"/>
          <ac:spMkLst>
            <pc:docMk/>
            <pc:sldMk cId="2858022477" sldId="333"/>
            <ac:spMk id="44" creationId="{BB2D69D1-C793-138C-D2B7-08370670871A}"/>
          </ac:spMkLst>
        </pc:spChg>
        <pc:spChg chg="add mod">
          <ac:chgData name="Dominik Dold" userId="f2e3d405450aa2f4" providerId="LiveId" clId="{5805CB45-291F-49AE-A1B6-715AA1DB6F91}" dt="2025-12-15T16:47:36.553" v="45405" actId="20577"/>
          <ac:spMkLst>
            <pc:docMk/>
            <pc:sldMk cId="2858022477" sldId="333"/>
            <ac:spMk id="45" creationId="{85016C65-673A-B271-9672-3E6BF8CFE911}"/>
          </ac:spMkLst>
        </pc:spChg>
        <pc:spChg chg="add mod">
          <ac:chgData name="Dominik Dold" userId="f2e3d405450aa2f4" providerId="LiveId" clId="{5805CB45-291F-49AE-A1B6-715AA1DB6F91}" dt="2025-12-15T16:47:28.728" v="45401" actId="20577"/>
          <ac:spMkLst>
            <pc:docMk/>
            <pc:sldMk cId="2858022477" sldId="333"/>
            <ac:spMk id="46" creationId="{28A090EF-E7EC-03C6-267E-0B6436FB9B24}"/>
          </ac:spMkLst>
        </pc:spChg>
        <pc:spChg chg="add mod">
          <ac:chgData name="Dominik Dold" userId="f2e3d405450aa2f4" providerId="LiveId" clId="{5805CB45-291F-49AE-A1B6-715AA1DB6F91}" dt="2025-12-15T16:47:33.453" v="45403" actId="20577"/>
          <ac:spMkLst>
            <pc:docMk/>
            <pc:sldMk cId="2858022477" sldId="333"/>
            <ac:spMk id="49" creationId="{FA73866C-D02F-3F6A-8F90-74010B04562D}"/>
          </ac:spMkLst>
        </pc:spChg>
        <pc:spChg chg="add mod">
          <ac:chgData name="Dominik Dold" userId="f2e3d405450aa2f4" providerId="LiveId" clId="{5805CB45-291F-49AE-A1B6-715AA1DB6F91}" dt="2025-12-15T16:47:34.827" v="45404" actId="20577"/>
          <ac:spMkLst>
            <pc:docMk/>
            <pc:sldMk cId="2858022477" sldId="333"/>
            <ac:spMk id="52" creationId="{B041A646-D940-9296-2C53-E499AD137D75}"/>
          </ac:spMkLst>
        </pc:spChg>
        <pc:spChg chg="add mod">
          <ac:chgData name="Dominik Dold" userId="f2e3d405450aa2f4" providerId="LiveId" clId="{5805CB45-291F-49AE-A1B6-715AA1DB6F91}" dt="2025-12-15T16:47:42.557" v="45409" actId="20577"/>
          <ac:spMkLst>
            <pc:docMk/>
            <pc:sldMk cId="2858022477" sldId="333"/>
            <ac:spMk id="54" creationId="{7A2685FF-185B-1B7D-FB39-C8417F696F77}"/>
          </ac:spMkLst>
        </pc:spChg>
        <pc:spChg chg="add mod">
          <ac:chgData name="Dominik Dold" userId="f2e3d405450aa2f4" providerId="LiveId" clId="{5805CB45-291F-49AE-A1B6-715AA1DB6F91}" dt="2025-12-15T16:47:40.401" v="45408" actId="20577"/>
          <ac:spMkLst>
            <pc:docMk/>
            <pc:sldMk cId="2858022477" sldId="333"/>
            <ac:spMk id="55" creationId="{922F21A7-217C-A24D-3427-B44964392DE9}"/>
          </ac:spMkLst>
        </pc:spChg>
        <pc:spChg chg="add mod">
          <ac:chgData name="Dominik Dold" userId="f2e3d405450aa2f4" providerId="LiveId" clId="{5805CB45-291F-49AE-A1B6-715AA1DB6F91}" dt="2025-12-15T16:47:44.290" v="45410" actId="20577"/>
          <ac:spMkLst>
            <pc:docMk/>
            <pc:sldMk cId="2858022477" sldId="333"/>
            <ac:spMk id="58" creationId="{1F1BF2C0-3242-ED94-8A92-BCDE321B2A8B}"/>
          </ac:spMkLst>
        </pc:spChg>
        <pc:cxnChg chg="add mod">
          <ac:chgData name="Dominik Dold" userId="f2e3d405450aa2f4" providerId="LiveId" clId="{5805CB45-291F-49AE-A1B6-715AA1DB6F91}" dt="2025-12-15T16:47:27.186" v="45400" actId="1076"/>
          <ac:cxnSpMkLst>
            <pc:docMk/>
            <pc:sldMk cId="2858022477" sldId="333"/>
            <ac:cxnSpMk id="51" creationId="{1B2C7A62-16E1-F422-5F72-AFD4D50F15DC}"/>
          </ac:cxnSpMkLst>
        </pc:cxnChg>
        <pc:cxnChg chg="mod">
          <ac:chgData name="Dominik Dold" userId="f2e3d405450aa2f4" providerId="LiveId" clId="{5805CB45-291F-49AE-A1B6-715AA1DB6F91}" dt="2025-12-15T16:47:38.194" v="45407" actId="1076"/>
          <ac:cxnSpMkLst>
            <pc:docMk/>
            <pc:sldMk cId="2858022477" sldId="333"/>
            <ac:cxnSpMk id="57" creationId="{A6B8F25E-EE4B-0F36-137C-FE131B1CF075}"/>
          </ac:cxnSpMkLst>
        </pc:cxnChg>
        <pc:cxnChg chg="add mod">
          <ac:chgData name="Dominik Dold" userId="f2e3d405450aa2f4" providerId="LiveId" clId="{5805CB45-291F-49AE-A1B6-715AA1DB6F91}" dt="2025-12-15T16:47:27.186" v="45400" actId="1076"/>
          <ac:cxnSpMkLst>
            <pc:docMk/>
            <pc:sldMk cId="2858022477" sldId="333"/>
            <ac:cxnSpMk id="59" creationId="{6A69AD5F-A35E-2C70-521A-A19EF78D5412}"/>
          </ac:cxnSpMkLst>
        </pc:cxnChg>
        <pc:cxnChg chg="mod">
          <ac:chgData name="Dominik Dold" userId="f2e3d405450aa2f4" providerId="LiveId" clId="{5805CB45-291F-49AE-A1B6-715AA1DB6F91}" dt="2025-12-15T16:47:38.194" v="45407" actId="1076"/>
          <ac:cxnSpMkLst>
            <pc:docMk/>
            <pc:sldMk cId="2858022477" sldId="333"/>
            <ac:cxnSpMk id="60" creationId="{6967EDA7-5FC8-FCB9-1CD3-FB03C0FCB834}"/>
          </ac:cxnSpMkLst>
        </pc:cxnChg>
      </pc:sldChg>
      <pc:sldChg chg="delSp modSp add mod">
        <pc:chgData name="Dominik Dold" userId="f2e3d405450aa2f4" providerId="LiveId" clId="{5805CB45-291F-49AE-A1B6-715AA1DB6F91}" dt="2025-12-15T16:47:07.608" v="45396" actId="20577"/>
        <pc:sldMkLst>
          <pc:docMk/>
          <pc:sldMk cId="3948593423" sldId="356"/>
        </pc:sldMkLst>
        <pc:spChg chg="mod">
          <ac:chgData name="Dominik Dold" userId="f2e3d405450aa2f4" providerId="LiveId" clId="{5805CB45-291F-49AE-A1B6-715AA1DB6F91}" dt="2025-12-15T16:47:07.608" v="45396" actId="20577"/>
          <ac:spMkLst>
            <pc:docMk/>
            <pc:sldMk cId="3948593423" sldId="356"/>
            <ac:spMk id="93" creationId="{8F141AC9-8613-0078-1634-AC97C94140D5}"/>
          </ac:spMkLst>
        </pc:spChg>
      </pc:sldChg>
      <pc:sldChg chg="modSp add">
        <pc:chgData name="Dominik Dold" userId="f2e3d405450aa2f4" providerId="LiveId" clId="{5805CB45-291F-49AE-A1B6-715AA1DB6F91}" dt="2025-12-15T16:47:04.381" v="45395" actId="20577"/>
        <pc:sldMkLst>
          <pc:docMk/>
          <pc:sldMk cId="1208838516" sldId="358"/>
        </pc:sldMkLst>
        <pc:spChg chg="mod">
          <ac:chgData name="Dominik Dold" userId="f2e3d405450aa2f4" providerId="LiveId" clId="{5805CB45-291F-49AE-A1B6-715AA1DB6F91}" dt="2025-12-15T16:47:04.381" v="45395" actId="20577"/>
          <ac:spMkLst>
            <pc:docMk/>
            <pc:sldMk cId="1208838516" sldId="358"/>
            <ac:spMk id="93" creationId="{DC5314E3-A9B4-D17F-B7BB-D8C4B6A71CC7}"/>
          </ac:spMkLst>
        </pc:spChg>
      </pc:sldChg>
      <pc:sldChg chg="modSp add">
        <pc:chgData name="Dominik Dold" userId="f2e3d405450aa2f4" providerId="LiveId" clId="{5805CB45-291F-49AE-A1B6-715AA1DB6F91}" dt="2025-12-15T16:47:00.534" v="45394" actId="20577"/>
        <pc:sldMkLst>
          <pc:docMk/>
          <pc:sldMk cId="1083770319" sldId="359"/>
        </pc:sldMkLst>
        <pc:spChg chg="mod">
          <ac:chgData name="Dominik Dold" userId="f2e3d405450aa2f4" providerId="LiveId" clId="{5805CB45-291F-49AE-A1B6-715AA1DB6F91}" dt="2025-12-15T16:47:00.534" v="45394" actId="20577"/>
          <ac:spMkLst>
            <pc:docMk/>
            <pc:sldMk cId="1083770319" sldId="359"/>
            <ac:spMk id="93" creationId="{38A92D1B-ED78-6D46-0172-ED4C0754E7F7}"/>
          </ac:spMkLst>
        </pc:spChg>
      </pc:sldChg>
      <pc:sldChg chg="modSp add modAnim">
        <pc:chgData name="Dominik Dold" userId="f2e3d405450aa2f4" providerId="LiveId" clId="{5805CB45-291F-49AE-A1B6-715AA1DB6F91}" dt="2025-12-15T16:47:11.640" v="45397" actId="20577"/>
        <pc:sldMkLst>
          <pc:docMk/>
          <pc:sldMk cId="2544485080" sldId="360"/>
        </pc:sldMkLst>
        <pc:spChg chg="mod">
          <ac:chgData name="Dominik Dold" userId="f2e3d405450aa2f4" providerId="LiveId" clId="{5805CB45-291F-49AE-A1B6-715AA1DB6F91}" dt="2025-12-15T16:47:11.640" v="45397" actId="20577"/>
          <ac:spMkLst>
            <pc:docMk/>
            <pc:sldMk cId="2544485080" sldId="360"/>
            <ac:spMk id="93" creationId="{1F520346-7D7D-AF8D-6346-007B921BDA52}"/>
          </ac:spMkLst>
        </pc:spChg>
      </pc:sldChg>
      <pc:sldChg chg="addSp delSp modSp add mod">
        <pc:chgData name="Dominik Dold" userId="f2e3d405450aa2f4" providerId="LiveId" clId="{5805CB45-291F-49AE-A1B6-715AA1DB6F91}" dt="2025-12-15T16:46:17.075" v="45393"/>
        <pc:sldMkLst>
          <pc:docMk/>
          <pc:sldMk cId="489806643" sldId="362"/>
        </pc:sldMkLst>
        <pc:spChg chg="add mod">
          <ac:chgData name="Dominik Dold" userId="f2e3d405450aa2f4" providerId="LiveId" clId="{5805CB45-291F-49AE-A1B6-715AA1DB6F91}" dt="2025-12-15T16:46:12.828" v="45392"/>
          <ac:spMkLst>
            <pc:docMk/>
            <pc:sldMk cId="489806643" sldId="362"/>
            <ac:spMk id="11" creationId="{7DE45DF4-194B-CE1C-ADE0-6F271E1B3159}"/>
          </ac:spMkLst>
        </pc:spChg>
        <pc:spChg chg="add mod">
          <ac:chgData name="Dominik Dold" userId="f2e3d405450aa2f4" providerId="LiveId" clId="{5805CB45-291F-49AE-A1B6-715AA1DB6F91}" dt="2025-12-15T16:46:12.828" v="45392"/>
          <ac:spMkLst>
            <pc:docMk/>
            <pc:sldMk cId="489806643" sldId="362"/>
            <ac:spMk id="12" creationId="{84D85077-F829-8D00-BFA9-0F8EA3625B08}"/>
          </ac:spMkLst>
        </pc:spChg>
        <pc:spChg chg="add mod">
          <ac:chgData name="Dominik Dold" userId="f2e3d405450aa2f4" providerId="LiveId" clId="{5805CB45-291F-49AE-A1B6-715AA1DB6F91}" dt="2025-12-15T16:46:17.075" v="45393"/>
          <ac:spMkLst>
            <pc:docMk/>
            <pc:sldMk cId="489806643" sldId="362"/>
            <ac:spMk id="13" creationId="{6074EA9F-BE20-2942-1AC7-8FA9F293C54E}"/>
          </ac:spMkLst>
        </pc:spChg>
      </pc:sldChg>
      <pc:sldMasterChg chg="modSldLayout">
        <pc:chgData name="Dominik Dold" userId="f2e3d405450aa2f4" providerId="LiveId" clId="{5805CB45-291F-49AE-A1B6-715AA1DB6F91}" dt="2026-01-09T10:04:35.867" v="45421" actId="478"/>
        <pc:sldMasterMkLst>
          <pc:docMk/>
          <pc:sldMasterMk cId="3647615518" sldId="2147483730"/>
        </pc:sldMasterMkLst>
        <pc:sldLayoutChg chg="delSp mod">
          <pc:chgData name="Dominik Dold" userId="f2e3d405450aa2f4" providerId="LiveId" clId="{5805CB45-291F-49AE-A1B6-715AA1DB6F91}" dt="2026-01-09T10:04:35.867" v="45421" actId="478"/>
          <pc:sldLayoutMkLst>
            <pc:docMk/>
            <pc:sldMasterMk cId="3647615518" sldId="2147483730"/>
            <pc:sldLayoutMk cId="3775332565" sldId="2147483733"/>
          </pc:sldLayoutMkLst>
          <pc:spChg chg="del">
            <ac:chgData name="Dominik Dold" userId="f2e3d405450aa2f4" providerId="LiveId" clId="{5805CB45-291F-49AE-A1B6-715AA1DB6F91}" dt="2026-01-09T10:04:34.818" v="45419" actId="478"/>
            <ac:spMkLst>
              <pc:docMk/>
              <pc:sldMasterMk cId="3647615518" sldId="2147483730"/>
              <pc:sldLayoutMk cId="3775332565" sldId="2147483733"/>
              <ac:spMk id="8" creationId="{F26C7911-7E19-CC38-D210-8AA48256FC58}"/>
            </ac:spMkLst>
          </pc:spChg>
          <pc:grpChg chg="del">
            <ac:chgData name="Dominik Dold" userId="f2e3d405450aa2f4" providerId="LiveId" clId="{5805CB45-291F-49AE-A1B6-715AA1DB6F91}" dt="2026-01-09T10:04:35.867" v="45421" actId="478"/>
            <ac:grpSpMkLst>
              <pc:docMk/>
              <pc:sldMasterMk cId="3647615518" sldId="2147483730"/>
              <pc:sldLayoutMk cId="3775332565" sldId="2147483733"/>
              <ac:grpSpMk id="13" creationId="{EC79674F-EEE7-A3F7-E7B6-E090E34DAE77}"/>
            </ac:grpSpMkLst>
          </pc:grpChg>
          <pc:picChg chg="del">
            <ac:chgData name="Dominik Dold" userId="f2e3d405450aa2f4" providerId="LiveId" clId="{5805CB45-291F-49AE-A1B6-715AA1DB6F91}" dt="2026-01-09T10:04:35.343" v="45420" actId="478"/>
            <ac:picMkLst>
              <pc:docMk/>
              <pc:sldMasterMk cId="3647615518" sldId="2147483730"/>
              <pc:sldLayoutMk cId="3775332565" sldId="2147483733"/>
              <ac:picMk id="7" creationId="{71D72719-C124-A965-D48D-9233DB44E3E0}"/>
            </ac:picMkLst>
          </pc:picChg>
        </pc:sldLayoutChg>
        <pc:sldLayoutChg chg="delSp mod">
          <pc:chgData name="Dominik Dold" userId="f2e3d405450aa2f4" providerId="LiveId" clId="{5805CB45-291F-49AE-A1B6-715AA1DB6F91}" dt="2026-01-09T10:04:33.197" v="45418" actId="478"/>
          <pc:sldLayoutMkLst>
            <pc:docMk/>
            <pc:sldMasterMk cId="3647615518" sldId="2147483730"/>
            <pc:sldLayoutMk cId="2515466704" sldId="2147483737"/>
          </pc:sldLayoutMkLst>
          <pc:spChg chg="del">
            <ac:chgData name="Dominik Dold" userId="f2e3d405450aa2f4" providerId="LiveId" clId="{5805CB45-291F-49AE-A1B6-715AA1DB6F91}" dt="2026-01-09T10:04:31.979" v="45416" actId="478"/>
            <ac:spMkLst>
              <pc:docMk/>
              <pc:sldMasterMk cId="3647615518" sldId="2147483730"/>
              <pc:sldLayoutMk cId="2515466704" sldId="2147483737"/>
              <ac:spMk id="4" creationId="{2933E148-CF42-4205-B6F8-3B728CF7C4C5}"/>
            </ac:spMkLst>
          </pc:spChg>
          <pc:spChg chg="del">
            <ac:chgData name="Dominik Dold" userId="f2e3d405450aa2f4" providerId="LiveId" clId="{5805CB45-291F-49AE-A1B6-715AA1DB6F91}" dt="2026-01-09T10:04:33.197" v="45418" actId="478"/>
            <ac:spMkLst>
              <pc:docMk/>
              <pc:sldMasterMk cId="3647615518" sldId="2147483730"/>
              <pc:sldLayoutMk cId="2515466704" sldId="2147483737"/>
              <ac:spMk id="5" creationId="{9C99D05B-973C-1FB5-7278-033AF9D8F9A2}"/>
            </ac:spMkLst>
          </pc:spChg>
          <pc:picChg chg="del">
            <ac:chgData name="Dominik Dold" userId="f2e3d405450aa2f4" providerId="LiveId" clId="{5805CB45-291F-49AE-A1B6-715AA1DB6F91}" dt="2026-01-09T10:04:32.554" v="45417" actId="478"/>
            <ac:picMkLst>
              <pc:docMk/>
              <pc:sldMasterMk cId="3647615518" sldId="2147483730"/>
              <pc:sldLayoutMk cId="2515466704" sldId="2147483737"/>
              <ac:picMk id="3" creationId="{8019FAC9-9AF7-E084-7654-F3C01ADF7059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CE08E-FD48-4ABE-9805-2EBFDE106AB3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B3B47-E9D1-4DC9-BA97-9D4F98187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09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7"/>
          <p:cNvSpPr txBox="1">
            <a:spLocks noChangeArrowheads="1"/>
          </p:cNvSpPr>
          <p:nvPr userDrawn="1"/>
        </p:nvSpPr>
        <p:spPr bwMode="auto">
          <a:xfrm>
            <a:off x="844737" y="6429376"/>
            <a:ext cx="670695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2" noProof="0" dirty="0"/>
          </a:p>
        </p:txBody>
      </p:sp>
      <p:pic>
        <p:nvPicPr>
          <p:cNvPr id="1028" name="Picture 4" descr="Data Science @ Uni Vienna">
            <a:extLst>
              <a:ext uri="{FF2B5EF4-FFF2-40B4-BE49-F238E27FC236}">
                <a16:creationId xmlns:a16="http://schemas.microsoft.com/office/drawing/2014/main" id="{04D2D794-85F5-7CD7-4A77-992CEEAB32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779327"/>
            <a:ext cx="7298267" cy="30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1E390-ECDD-CE6E-9367-DE8D21DB2F41}"/>
              </a:ext>
            </a:extLst>
          </p:cNvPr>
          <p:cNvSpPr txBox="1"/>
          <p:nvPr userDrawn="1"/>
        </p:nvSpPr>
        <p:spPr>
          <a:xfrm>
            <a:off x="259080" y="863807"/>
            <a:ext cx="553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Mathematics of Data Science</a:t>
            </a:r>
            <a:endParaRPr lang="en-AT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B0B7C-0D14-E6B2-C871-A2C642F5419D}"/>
              </a:ext>
            </a:extLst>
          </p:cNvPr>
          <p:cNvSpPr txBox="1"/>
          <p:nvPr userDrawn="1"/>
        </p:nvSpPr>
        <p:spPr>
          <a:xfrm>
            <a:off x="7298266" y="590186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University of Vienna, </a:t>
            </a:r>
            <a:r>
              <a:rPr lang="en-US" sz="1800" b="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WiSe</a:t>
            </a:r>
            <a:r>
              <a:rPr lang="en-US" sz="1800" b="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2025</a:t>
            </a:r>
            <a:endParaRPr lang="en-AT" sz="1800" b="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94799-5FA7-268F-965B-42C585B4C68D}"/>
              </a:ext>
            </a:extLst>
          </p:cNvPr>
          <p:cNvSpPr txBox="1"/>
          <p:nvPr userDrawn="1"/>
        </p:nvSpPr>
        <p:spPr>
          <a:xfrm>
            <a:off x="259080" y="3198167"/>
            <a:ext cx="5532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Lecturer: Dominik Dold</a:t>
            </a:r>
            <a:endParaRPr lang="en-AT" sz="2400" b="1" dirty="0">
              <a:solidFill>
                <a:schemeClr val="accent5">
                  <a:lumMod val="50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DB9A7-BB84-C6CF-3F68-20EEF0340673}"/>
              </a:ext>
            </a:extLst>
          </p:cNvPr>
          <p:cNvSpPr txBox="1"/>
          <p:nvPr userDrawn="1"/>
        </p:nvSpPr>
        <p:spPr>
          <a:xfrm>
            <a:off x="7298266" y="624471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Master’s </a:t>
            </a:r>
            <a:r>
              <a:rPr lang="en-US" sz="1800" b="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programme</a:t>
            </a:r>
            <a:r>
              <a:rPr lang="en-US" sz="1800" b="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in Data Science</a:t>
            </a:r>
            <a:endParaRPr lang="en-AT" sz="1800" b="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85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0051-C6DB-4954-8A39-7BBB06410C9B}" type="datetime1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9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C210B-129B-4959-BC37-B5393D6AEA88}" type="datetime1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E41D-2DBF-4108-A0A6-B66ADCBB53B9}" type="datetime1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49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2891" y="-119587"/>
            <a:ext cx="11314444" cy="1325562"/>
          </a:xfrm>
        </p:spPr>
        <p:txBody>
          <a:bodyPr>
            <a:normAutofit/>
          </a:bodyPr>
          <a:lstStyle>
            <a:lvl1pPr>
              <a:defRPr sz="3500" b="1">
                <a:solidFill>
                  <a:srgbClr val="191D43"/>
                </a:solidFill>
                <a:latin typeface="Beaufort for LoL" panose="02020503050000020004" pitchFamily="18" charset="0"/>
                <a:cs typeface="Beaufort for LoL" panose="02020503050000020004" pitchFamily="18" charset="0"/>
              </a:defRPr>
            </a:lvl1pPr>
          </a:lstStyle>
          <a:p>
            <a:r>
              <a:rPr lang="en-US" dirty="0"/>
              <a:t>And nothing else matters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1" y="652872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Beaufort for LoL" panose="02020503050000020004" pitchFamily="18" charset="0"/>
                <a:cs typeface="Beaufort for LoL" panose="02020503050000020004" pitchFamily="18" charset="0"/>
              </a:defRPr>
            </a:lvl1pPr>
          </a:lstStyle>
          <a:p>
            <a:fld id="{CC491BDB-77F2-4EF0-887C-9DE660584513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DAD9EC-3917-A6B5-BFC0-78CFC508B2ED}"/>
              </a:ext>
            </a:extLst>
          </p:cNvPr>
          <p:cNvCxnSpPr>
            <a:cxnSpLocks/>
          </p:cNvCxnSpPr>
          <p:nvPr userDrawn="1"/>
        </p:nvCxnSpPr>
        <p:spPr>
          <a:xfrm>
            <a:off x="305079" y="891868"/>
            <a:ext cx="11314444" cy="0"/>
          </a:xfrm>
          <a:prstGeom prst="line">
            <a:avLst/>
          </a:prstGeom>
          <a:ln w="53975" cap="rnd" cmpd="sng">
            <a:gradFill flip="none" rotWithShape="1">
              <a:gsLst>
                <a:gs pos="0">
                  <a:srgbClr val="191D43"/>
                </a:gs>
                <a:gs pos="34000">
                  <a:srgbClr val="191D43"/>
                </a:gs>
                <a:gs pos="62000">
                  <a:srgbClr val="191D43">
                    <a:alpha val="55000"/>
                  </a:srgbClr>
                </a:gs>
                <a:gs pos="86000">
                  <a:srgbClr val="191D43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997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52A333-6028-3FFA-E937-DF521D2EF6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3144" y="2651917"/>
            <a:ext cx="5065709" cy="1325562"/>
          </a:xfrm>
        </p:spPr>
        <p:txBody>
          <a:bodyPr>
            <a:normAutofit/>
          </a:bodyPr>
          <a:lstStyle>
            <a:lvl1pPr>
              <a:defRPr sz="3500" b="1">
                <a:solidFill>
                  <a:srgbClr val="191D43"/>
                </a:solidFill>
                <a:latin typeface="Beaufort for LoL" panose="02020503050000020004" pitchFamily="18" charset="0"/>
                <a:cs typeface="Beaufort for LoL" panose="02020503050000020004" pitchFamily="18" charset="0"/>
              </a:defRPr>
            </a:lvl1pPr>
          </a:lstStyle>
          <a:p>
            <a:r>
              <a:rPr lang="en-US" dirty="0"/>
              <a:t>And nothing else matters</a:t>
            </a:r>
          </a:p>
        </p:txBody>
      </p:sp>
    </p:spTree>
    <p:extLst>
      <p:ext uri="{BB962C8B-B14F-4D97-AF65-F5344CB8AC3E}">
        <p14:creationId xmlns:p14="http://schemas.microsoft.com/office/powerpoint/2010/main" val="251546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33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104763"/>
                </a:solidFill>
              </a:defRPr>
            </a:lvl1pPr>
          </a:lstStyle>
          <a:p>
            <a:r>
              <a:rPr lang="en-GB" sz="4400" b="1" dirty="0">
                <a:solidFill>
                  <a:srgbClr val="700000"/>
                </a:solidFill>
              </a:rPr>
              <a:t>And nothing else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3D7D-A06C-4DE9-992B-5B65F53834D9}" type="datetime1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60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A38C1-9379-4361-9946-D3680B7F47FE}" type="datetime1">
              <a:rPr lang="en-GB" smtClean="0"/>
              <a:t>09/01/2026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5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7243E-F364-48F3-BBAD-37A743E237B4}" type="datetime1">
              <a:rPr lang="en-GB" smtClean="0"/>
              <a:t>09/01/2026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C75F848-CC64-48D8-80EC-4DCB6841C39A}"/>
              </a:ext>
            </a:extLst>
          </p:cNvPr>
          <p:cNvCxnSpPr>
            <a:cxnSpLocks/>
          </p:cNvCxnSpPr>
          <p:nvPr userDrawn="1"/>
        </p:nvCxnSpPr>
        <p:spPr>
          <a:xfrm>
            <a:off x="840375" y="1452057"/>
            <a:ext cx="1050780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7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48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CC01-3EBF-4DED-A29A-5DE22DB44D36}" type="datetime1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Dominik Dold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491BDB-77F2-4EF0-887C-9DE6605845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DC136D-BBC1-4797-AC59-38B61BEC7FD1}" type="datetime1">
              <a:rPr lang="en-GB" smtClean="0"/>
              <a:t>09/01/2026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919525-E890-AB35-6708-B0FE1DB18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B9D883-0E54-23DE-2184-3F413ECDD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2FE272-A65B-4EA4-AEA8-D88D698DA1CE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4761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2" r:id="rId2"/>
    <p:sldLayoutId id="2147483737" r:id="rId3"/>
    <p:sldLayoutId id="2147483733" r:id="rId4"/>
    <p:sldLayoutId id="2147483734" r:id="rId5"/>
    <p:sldLayoutId id="2147483735" r:id="rId6"/>
    <p:sldLayoutId id="2147483736" r:id="rId7"/>
    <p:sldLayoutId id="2147483742" r:id="rId8"/>
    <p:sldLayoutId id="2147483738" r:id="rId9"/>
    <p:sldLayoutId id="2147483739" r:id="rId10"/>
    <p:sldLayoutId id="2147483740" r:id="rId11"/>
    <p:sldLayoutId id="214748374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jpe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4.png"/><Relationship Id="rId7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1.png"/><Relationship Id="rId10" Type="http://schemas.openxmlformats.org/officeDocument/2006/relationships/image" Target="../media/image70.png"/><Relationship Id="rId4" Type="http://schemas.openxmlformats.org/officeDocument/2006/relationships/image" Target="../media/image15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6.png"/><Relationship Id="rId7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8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7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112.png"/><Relationship Id="rId7" Type="http://schemas.openxmlformats.org/officeDocument/2006/relationships/image" Target="../media/image7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90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jpg"/><Relationship Id="rId7" Type="http://schemas.openxmlformats.org/officeDocument/2006/relationships/image" Target="../media/image114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jpg"/><Relationship Id="rId9" Type="http://schemas.openxmlformats.org/officeDocument/2006/relationships/image" Target="../media/image11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svg"/><Relationship Id="rId12" Type="http://schemas.openxmlformats.org/officeDocument/2006/relationships/image" Target="../media/image14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svg"/><Relationship Id="rId5" Type="http://schemas.openxmlformats.org/officeDocument/2006/relationships/image" Target="../media/image142.sv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7" Type="http://schemas.openxmlformats.org/officeDocument/2006/relationships/image" Target="../media/image16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54.gi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1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09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3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0.png"/><Relationship Id="rId18" Type="http://schemas.openxmlformats.org/officeDocument/2006/relationships/image" Target="../media/image209.png"/><Relationship Id="rId3" Type="http://schemas.openxmlformats.org/officeDocument/2006/relationships/image" Target="../media/image212.png"/><Relationship Id="rId21" Type="http://schemas.openxmlformats.org/officeDocument/2006/relationships/image" Target="../media/image229.png"/><Relationship Id="rId7" Type="http://schemas.openxmlformats.org/officeDocument/2006/relationships/image" Target="../media/image216.png"/><Relationship Id="rId12" Type="http://schemas.openxmlformats.org/officeDocument/2006/relationships/image" Target="../media/image225.png"/><Relationship Id="rId17" Type="http://schemas.openxmlformats.org/officeDocument/2006/relationships/image" Target="../media/image227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4.png"/><Relationship Id="rId5" Type="http://schemas.openxmlformats.org/officeDocument/2006/relationships/image" Target="../media/image214.png"/><Relationship Id="rId15" Type="http://schemas.openxmlformats.org/officeDocument/2006/relationships/image" Target="../media/image222.png"/><Relationship Id="rId10" Type="http://schemas.openxmlformats.org/officeDocument/2006/relationships/image" Target="../media/image219.png"/><Relationship Id="rId19" Type="http://schemas.openxmlformats.org/officeDocument/2006/relationships/image" Target="../media/image223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157.png"/><Relationship Id="rId3" Type="http://schemas.openxmlformats.org/officeDocument/2006/relationships/image" Target="../media/image223.png"/><Relationship Id="rId7" Type="http://schemas.openxmlformats.org/officeDocument/2006/relationships/image" Target="../media/image230.png"/><Relationship Id="rId12" Type="http://schemas.openxmlformats.org/officeDocument/2006/relationships/image" Target="../media/image23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27.png"/><Relationship Id="rId5" Type="http://schemas.openxmlformats.org/officeDocument/2006/relationships/image" Target="../media/image229.png"/><Relationship Id="rId10" Type="http://schemas.openxmlformats.org/officeDocument/2006/relationships/image" Target="../media/image232.png"/><Relationship Id="rId4" Type="http://schemas.openxmlformats.org/officeDocument/2006/relationships/image" Target="../media/image156.png"/><Relationship Id="rId9" Type="http://schemas.openxmlformats.org/officeDocument/2006/relationships/image" Target="../media/image231.png"/><Relationship Id="rId1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3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229.png"/><Relationship Id="rId4" Type="http://schemas.openxmlformats.org/officeDocument/2006/relationships/image" Target="../media/image1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gi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2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1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11" Type="http://schemas.openxmlformats.org/officeDocument/2006/relationships/image" Target="../media/image252.png"/><Relationship Id="rId5" Type="http://schemas.openxmlformats.org/officeDocument/2006/relationships/image" Target="../media/image256.png"/><Relationship Id="rId10" Type="http://schemas.openxmlformats.org/officeDocument/2006/relationships/image" Target="../media/image25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3" Type="http://schemas.openxmlformats.org/officeDocument/2006/relationships/image" Target="../media/image280.png"/><Relationship Id="rId21" Type="http://schemas.openxmlformats.org/officeDocument/2006/relationships/image" Target="../media/image298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20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19" Type="http://schemas.openxmlformats.org/officeDocument/2006/relationships/image" Target="../media/image296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307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12" Type="http://schemas.openxmlformats.org/officeDocument/2006/relationships/image" Target="../media/image306.png"/><Relationship Id="rId17" Type="http://schemas.openxmlformats.org/officeDocument/2006/relationships/image" Target="../media/image310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5.png"/><Relationship Id="rId5" Type="http://schemas.openxmlformats.org/officeDocument/2006/relationships/image" Target="../media/image301.png"/><Relationship Id="rId15" Type="http://schemas.openxmlformats.org/officeDocument/2006/relationships/image" Target="../media/image309.png"/><Relationship Id="rId10" Type="http://schemas.openxmlformats.org/officeDocument/2006/relationships/image" Target="../media/image271.png"/><Relationship Id="rId4" Type="http://schemas.openxmlformats.org/officeDocument/2006/relationships/image" Target="../media/image300.png"/><Relationship Id="rId9" Type="http://schemas.openxmlformats.org/officeDocument/2006/relationships/image" Target="../media/image304.png"/><Relationship Id="rId14" Type="http://schemas.openxmlformats.org/officeDocument/2006/relationships/image" Target="../media/image30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319.png"/><Relationship Id="rId18" Type="http://schemas.openxmlformats.org/officeDocument/2006/relationships/image" Target="../media/image295.png"/><Relationship Id="rId3" Type="http://schemas.openxmlformats.org/officeDocument/2006/relationships/image" Target="../media/image311.png"/><Relationship Id="rId21" Type="http://schemas.openxmlformats.org/officeDocument/2006/relationships/image" Target="../media/image325.png"/><Relationship Id="rId7" Type="http://schemas.openxmlformats.org/officeDocument/2006/relationships/image" Target="../media/image315.png"/><Relationship Id="rId12" Type="http://schemas.openxmlformats.org/officeDocument/2006/relationships/image" Target="../media/image318.png"/><Relationship Id="rId17" Type="http://schemas.openxmlformats.org/officeDocument/2006/relationships/image" Target="../media/image322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7.png"/><Relationship Id="rId5" Type="http://schemas.openxmlformats.org/officeDocument/2006/relationships/image" Target="../media/image313.png"/><Relationship Id="rId15" Type="http://schemas.openxmlformats.org/officeDocument/2006/relationships/image" Target="../media/image321.png"/><Relationship Id="rId10" Type="http://schemas.openxmlformats.org/officeDocument/2006/relationships/image" Target="../media/image287.png"/><Relationship Id="rId19" Type="http://schemas.openxmlformats.org/officeDocument/2006/relationships/image" Target="../media/image323.png"/><Relationship Id="rId4" Type="http://schemas.openxmlformats.org/officeDocument/2006/relationships/image" Target="../media/image312.png"/><Relationship Id="rId9" Type="http://schemas.openxmlformats.org/officeDocument/2006/relationships/image" Target="../media/image316.png"/><Relationship Id="rId14" Type="http://schemas.openxmlformats.org/officeDocument/2006/relationships/image" Target="../media/image320.png"/><Relationship Id="rId22" Type="http://schemas.openxmlformats.org/officeDocument/2006/relationships/image" Target="../media/image32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2" Type="http://schemas.openxmlformats.org/officeDocument/2006/relationships/image" Target="../media/image327.png"/><Relationship Id="rId16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5" Type="http://schemas.openxmlformats.org/officeDocument/2006/relationships/image" Target="../media/image34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59.png"/><Relationship Id="rId3" Type="http://schemas.openxmlformats.org/officeDocument/2006/relationships/image" Target="../media/image344.png"/><Relationship Id="rId21" Type="http://schemas.openxmlformats.org/officeDocument/2006/relationships/image" Target="../media/image361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43.png"/><Relationship Id="rId16" Type="http://schemas.openxmlformats.org/officeDocument/2006/relationships/image" Target="../media/image357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6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Relationship Id="rId22" Type="http://schemas.openxmlformats.org/officeDocument/2006/relationships/image" Target="../media/image3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5.png"/><Relationship Id="rId7" Type="http://schemas.openxmlformats.org/officeDocument/2006/relationships/image" Target="../media/image36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66.png"/><Relationship Id="rId9" Type="http://schemas.openxmlformats.org/officeDocument/2006/relationships/image" Target="../media/image37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69.png"/><Relationship Id="rId3" Type="http://schemas.openxmlformats.org/officeDocument/2006/relationships/image" Target="../media/image372.png"/><Relationship Id="rId7" Type="http://schemas.openxmlformats.org/officeDocument/2006/relationships/image" Target="../media/image374.png"/><Relationship Id="rId12" Type="http://schemas.openxmlformats.org/officeDocument/2006/relationships/image" Target="../media/image377.png"/><Relationship Id="rId17" Type="http://schemas.openxmlformats.org/officeDocument/2006/relationships/image" Target="../media/image371.png"/><Relationship Id="rId2" Type="http://schemas.openxmlformats.org/officeDocument/2006/relationships/image" Target="../media/image244.png"/><Relationship Id="rId16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376.png"/><Relationship Id="rId5" Type="http://schemas.openxmlformats.org/officeDocument/2006/relationships/image" Target="../media/image366.png"/><Relationship Id="rId15" Type="http://schemas.openxmlformats.org/officeDocument/2006/relationships/image" Target="../media/image378.png"/><Relationship Id="rId10" Type="http://schemas.openxmlformats.org/officeDocument/2006/relationships/image" Target="../media/image368.png"/><Relationship Id="rId4" Type="http://schemas.openxmlformats.org/officeDocument/2006/relationships/image" Target="../media/image365.png"/><Relationship Id="rId9" Type="http://schemas.openxmlformats.org/officeDocument/2006/relationships/image" Target="../media/image375.png"/><Relationship Id="rId14" Type="http://schemas.openxmlformats.org/officeDocument/2006/relationships/image" Target="../media/image37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69.png"/><Relationship Id="rId18" Type="http://schemas.openxmlformats.org/officeDocument/2006/relationships/image" Target="../media/image381.png"/><Relationship Id="rId26" Type="http://schemas.openxmlformats.org/officeDocument/2006/relationships/image" Target="../media/image389.png"/><Relationship Id="rId3" Type="http://schemas.openxmlformats.org/officeDocument/2006/relationships/image" Target="../media/image372.png"/><Relationship Id="rId21" Type="http://schemas.openxmlformats.org/officeDocument/2006/relationships/image" Target="../media/image384.png"/><Relationship Id="rId7" Type="http://schemas.openxmlformats.org/officeDocument/2006/relationships/image" Target="../media/image374.png"/><Relationship Id="rId12" Type="http://schemas.openxmlformats.org/officeDocument/2006/relationships/image" Target="../media/image377.png"/><Relationship Id="rId17" Type="http://schemas.openxmlformats.org/officeDocument/2006/relationships/image" Target="../media/image380.png"/><Relationship Id="rId25" Type="http://schemas.openxmlformats.org/officeDocument/2006/relationships/image" Target="../media/image388.png"/><Relationship Id="rId2" Type="http://schemas.openxmlformats.org/officeDocument/2006/relationships/image" Target="../media/image244.png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29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376.png"/><Relationship Id="rId24" Type="http://schemas.openxmlformats.org/officeDocument/2006/relationships/image" Target="../media/image387.png"/><Relationship Id="rId5" Type="http://schemas.openxmlformats.org/officeDocument/2006/relationships/image" Target="../media/image366.png"/><Relationship Id="rId15" Type="http://schemas.openxmlformats.org/officeDocument/2006/relationships/image" Target="../media/image378.png"/><Relationship Id="rId23" Type="http://schemas.openxmlformats.org/officeDocument/2006/relationships/image" Target="../media/image386.png"/><Relationship Id="rId28" Type="http://schemas.openxmlformats.org/officeDocument/2006/relationships/image" Target="../media/image391.png"/><Relationship Id="rId10" Type="http://schemas.openxmlformats.org/officeDocument/2006/relationships/image" Target="../media/image368.png"/><Relationship Id="rId19" Type="http://schemas.openxmlformats.org/officeDocument/2006/relationships/image" Target="../media/image382.png"/><Relationship Id="rId31" Type="http://schemas.openxmlformats.org/officeDocument/2006/relationships/image" Target="../media/image393.png"/><Relationship Id="rId4" Type="http://schemas.openxmlformats.org/officeDocument/2006/relationships/image" Target="../media/image365.png"/><Relationship Id="rId9" Type="http://schemas.openxmlformats.org/officeDocument/2006/relationships/image" Target="../media/image375.png"/><Relationship Id="rId14" Type="http://schemas.openxmlformats.org/officeDocument/2006/relationships/image" Target="../media/image370.png"/><Relationship Id="rId22" Type="http://schemas.openxmlformats.org/officeDocument/2006/relationships/image" Target="../media/image385.png"/><Relationship Id="rId27" Type="http://schemas.openxmlformats.org/officeDocument/2006/relationships/image" Target="../media/image390.png"/><Relationship Id="rId30" Type="http://schemas.openxmlformats.org/officeDocument/2006/relationships/image" Target="../media/image371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9.png"/><Relationship Id="rId18" Type="http://schemas.openxmlformats.org/officeDocument/2006/relationships/image" Target="../media/image381.png"/><Relationship Id="rId26" Type="http://schemas.openxmlformats.org/officeDocument/2006/relationships/image" Target="../media/image389.png"/><Relationship Id="rId3" Type="http://schemas.openxmlformats.org/officeDocument/2006/relationships/image" Target="../media/image372.png"/><Relationship Id="rId21" Type="http://schemas.openxmlformats.org/officeDocument/2006/relationships/image" Target="../media/image384.png"/><Relationship Id="rId7" Type="http://schemas.openxmlformats.org/officeDocument/2006/relationships/image" Target="../media/image374.png"/><Relationship Id="rId12" Type="http://schemas.openxmlformats.org/officeDocument/2006/relationships/image" Target="../media/image377.png"/><Relationship Id="rId17" Type="http://schemas.openxmlformats.org/officeDocument/2006/relationships/image" Target="../media/image380.png"/><Relationship Id="rId25" Type="http://schemas.openxmlformats.org/officeDocument/2006/relationships/image" Target="../media/image388.png"/><Relationship Id="rId33" Type="http://schemas.openxmlformats.org/officeDocument/2006/relationships/image" Target="../media/image395.png"/><Relationship Id="rId2" Type="http://schemas.openxmlformats.org/officeDocument/2006/relationships/image" Target="../media/image244.png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29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376.png"/><Relationship Id="rId24" Type="http://schemas.openxmlformats.org/officeDocument/2006/relationships/image" Target="../media/image387.png"/><Relationship Id="rId32" Type="http://schemas.openxmlformats.org/officeDocument/2006/relationships/image" Target="../media/image394.png"/><Relationship Id="rId5" Type="http://schemas.openxmlformats.org/officeDocument/2006/relationships/image" Target="../media/image366.png"/><Relationship Id="rId15" Type="http://schemas.openxmlformats.org/officeDocument/2006/relationships/image" Target="../media/image378.png"/><Relationship Id="rId23" Type="http://schemas.openxmlformats.org/officeDocument/2006/relationships/image" Target="../media/image386.png"/><Relationship Id="rId28" Type="http://schemas.openxmlformats.org/officeDocument/2006/relationships/image" Target="../media/image391.png"/><Relationship Id="rId10" Type="http://schemas.openxmlformats.org/officeDocument/2006/relationships/image" Target="../media/image368.png"/><Relationship Id="rId19" Type="http://schemas.openxmlformats.org/officeDocument/2006/relationships/image" Target="../media/image382.png"/><Relationship Id="rId31" Type="http://schemas.openxmlformats.org/officeDocument/2006/relationships/image" Target="../media/image393.png"/><Relationship Id="rId4" Type="http://schemas.openxmlformats.org/officeDocument/2006/relationships/image" Target="../media/image365.png"/><Relationship Id="rId9" Type="http://schemas.openxmlformats.org/officeDocument/2006/relationships/image" Target="../media/image375.png"/><Relationship Id="rId14" Type="http://schemas.openxmlformats.org/officeDocument/2006/relationships/image" Target="../media/image370.png"/><Relationship Id="rId22" Type="http://schemas.openxmlformats.org/officeDocument/2006/relationships/image" Target="../media/image385.png"/><Relationship Id="rId27" Type="http://schemas.openxmlformats.org/officeDocument/2006/relationships/image" Target="../media/image390.png"/><Relationship Id="rId30" Type="http://schemas.openxmlformats.org/officeDocument/2006/relationships/image" Target="../media/image371.png"/><Relationship Id="rId8" Type="http://schemas.openxmlformats.org/officeDocument/2006/relationships/image" Target="../media/image36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7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image" Target="../media/image414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C623FA-D60C-2925-BFA7-1CF01C1D405C}"/>
              </a:ext>
            </a:extLst>
          </p:cNvPr>
          <p:cNvSpPr txBox="1"/>
          <p:nvPr/>
        </p:nvSpPr>
        <p:spPr>
          <a:xfrm>
            <a:off x="11153519" y="6581001"/>
            <a:ext cx="4806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9AA0A6"/>
                </a:solidFill>
                <a:effectLst/>
                <a:latin typeface="Beaufort for LOL" panose="02020503050000020004" pitchFamily="18" charset="0"/>
                <a:cs typeface="Beaufort for LOL" panose="02020503050000020004" pitchFamily="18" charset="0"/>
              </a:rPr>
              <a:t>Credit: Netflix</a:t>
            </a:r>
            <a:endParaRPr lang="en-AT" sz="1200" dirty="0">
              <a:solidFill>
                <a:schemeClr val="bg1">
                  <a:lumMod val="6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2C87C-42C9-5D83-F25A-09C72E6C5AA9}"/>
              </a:ext>
            </a:extLst>
          </p:cNvPr>
          <p:cNvSpPr txBox="1"/>
          <p:nvPr/>
        </p:nvSpPr>
        <p:spPr>
          <a:xfrm>
            <a:off x="259080" y="217476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 – Learning from Structured Data</a:t>
            </a:r>
            <a:endParaRPr lang="en-AT" sz="36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1026" name="Picture 2" descr="Logo, netflix icon - Free download on Iconfinder">
            <a:extLst>
              <a:ext uri="{FF2B5EF4-FFF2-40B4-BE49-F238E27FC236}">
                <a16:creationId xmlns:a16="http://schemas.microsoft.com/office/drawing/2014/main" id="{71CFFECA-CC95-F417-CB3D-FD3C8DCE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760" y="1780761"/>
            <a:ext cx="1648239" cy="164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938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13771-9933-5C48-115D-8BA19ECE0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D7B2-822F-4B78-22DB-D556E135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internet: a graph of pages linking to each other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C09EC-D8E1-C43F-2700-BD1D48B0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D275F-1C6C-9744-A6A1-876E55AC02AC}"/>
              </a:ext>
            </a:extLst>
          </p:cNvPr>
          <p:cNvSpPr txBox="1"/>
          <p:nvPr/>
        </p:nvSpPr>
        <p:spPr>
          <a:xfrm>
            <a:off x="10453182" y="1233089"/>
            <a:ext cx="189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Larry Page (1973 - ) </a:t>
            </a:r>
          </a:p>
          <a:p>
            <a:r>
              <a:rPr lang="en-US" sz="1400" dirty="0"/>
              <a:t>&amp; Sergey Brin (1973 - )</a:t>
            </a:r>
            <a:endParaRPr lang="en-AT" sz="1400" dirty="0"/>
          </a:p>
        </p:txBody>
      </p:sp>
      <p:pic>
        <p:nvPicPr>
          <p:cNvPr id="5126" name="Picture 6" descr="Larry Page &amp; Sergey Brin - Gesellschaft für Informatik e.V.">
            <a:extLst>
              <a:ext uri="{FF2B5EF4-FFF2-40B4-BE49-F238E27FC236}">
                <a16:creationId xmlns:a16="http://schemas.microsoft.com/office/drawing/2014/main" id="{BD08DA63-E1A7-6CDA-B583-018EBE70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33" y="-36075"/>
            <a:ext cx="1570038" cy="126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FB9A109-3A73-51C9-D6D3-4E29336C3B5E}"/>
              </a:ext>
            </a:extLst>
          </p:cNvPr>
          <p:cNvSpPr/>
          <p:nvPr/>
        </p:nvSpPr>
        <p:spPr>
          <a:xfrm>
            <a:off x="682207" y="3715464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D9C6DA-4DBF-F11C-E675-62D889D58777}"/>
              </a:ext>
            </a:extLst>
          </p:cNvPr>
          <p:cNvSpPr/>
          <p:nvPr/>
        </p:nvSpPr>
        <p:spPr>
          <a:xfrm>
            <a:off x="3662868" y="3715463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8D1027-8603-1532-FEDF-BD67C6FFB778}"/>
              </a:ext>
            </a:extLst>
          </p:cNvPr>
          <p:cNvSpPr/>
          <p:nvPr/>
        </p:nvSpPr>
        <p:spPr>
          <a:xfrm>
            <a:off x="682207" y="5494973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DC83F4-4D7F-EB63-133A-1AFB756ECF34}"/>
              </a:ext>
            </a:extLst>
          </p:cNvPr>
          <p:cNvSpPr/>
          <p:nvPr/>
        </p:nvSpPr>
        <p:spPr>
          <a:xfrm>
            <a:off x="3662868" y="5494973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4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1026" name="Picture 2" descr="The Internet - Hackster.io">
            <a:extLst>
              <a:ext uri="{FF2B5EF4-FFF2-40B4-BE49-F238E27FC236}">
                <a16:creationId xmlns:a16="http://schemas.microsoft.com/office/drawing/2014/main" id="{51DE14FC-BB98-C733-051F-CAE327D7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8" y="1065316"/>
            <a:ext cx="3328064" cy="249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2D439C-136F-02F4-5D38-C315FC88C0DA}"/>
              </a:ext>
            </a:extLst>
          </p:cNvPr>
          <p:cNvSpPr txBox="1"/>
          <p:nvPr/>
        </p:nvSpPr>
        <p:spPr>
          <a:xfrm>
            <a:off x="9448801" y="6581001"/>
            <a:ext cx="3471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Source: The IT Crowd Sitcom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CB757D-EC82-DCD1-84E1-28183DF52D92}"/>
              </a:ext>
            </a:extLst>
          </p:cNvPr>
          <p:cNvCxnSpPr>
            <a:cxnSpLocks/>
          </p:cNvCxnSpPr>
          <p:nvPr/>
        </p:nvCxnSpPr>
        <p:spPr>
          <a:xfrm flipV="1">
            <a:off x="1468308" y="3923709"/>
            <a:ext cx="2129514" cy="1131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894013-09B5-1325-DAE8-05E12E57C844}"/>
              </a:ext>
            </a:extLst>
          </p:cNvPr>
          <p:cNvCxnSpPr>
            <a:cxnSpLocks/>
          </p:cNvCxnSpPr>
          <p:nvPr/>
        </p:nvCxnSpPr>
        <p:spPr>
          <a:xfrm flipH="1">
            <a:off x="1428662" y="4149614"/>
            <a:ext cx="2121028" cy="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170911-7D03-181A-BF00-B142D5912F06}"/>
              </a:ext>
            </a:extLst>
          </p:cNvPr>
          <p:cNvCxnSpPr>
            <a:cxnSpLocks/>
          </p:cNvCxnSpPr>
          <p:nvPr/>
        </p:nvCxnSpPr>
        <p:spPr>
          <a:xfrm>
            <a:off x="991782" y="4411449"/>
            <a:ext cx="0" cy="992084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EA812C-05DA-6B42-9D1F-A29B74B96CEC}"/>
              </a:ext>
            </a:extLst>
          </p:cNvPr>
          <p:cNvCxnSpPr>
            <a:cxnSpLocks/>
          </p:cNvCxnSpPr>
          <p:nvPr/>
        </p:nvCxnSpPr>
        <p:spPr>
          <a:xfrm flipV="1">
            <a:off x="1294170" y="4327426"/>
            <a:ext cx="2368698" cy="1242263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44EDE-E452-640B-89B5-C4C5A5B9D408}"/>
              </a:ext>
            </a:extLst>
          </p:cNvPr>
          <p:cNvCxnSpPr>
            <a:cxnSpLocks/>
          </p:cNvCxnSpPr>
          <p:nvPr/>
        </p:nvCxnSpPr>
        <p:spPr>
          <a:xfrm flipV="1">
            <a:off x="1420176" y="5800954"/>
            <a:ext cx="2129514" cy="1131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C5B80F-9C0B-F028-BEDB-2DDBE5023748}"/>
              </a:ext>
            </a:extLst>
          </p:cNvPr>
          <p:cNvCxnSpPr>
            <a:cxnSpLocks/>
          </p:cNvCxnSpPr>
          <p:nvPr/>
        </p:nvCxnSpPr>
        <p:spPr>
          <a:xfrm>
            <a:off x="3984089" y="4411449"/>
            <a:ext cx="0" cy="992084"/>
          </a:xfrm>
          <a:prstGeom prst="straightConnector1">
            <a:avLst/>
          </a:prstGeom>
          <a:ln w="38100" cap="rnd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72C3B-1EF7-51D4-3700-08A326A00821}"/>
              </a:ext>
            </a:extLst>
          </p:cNvPr>
          <p:cNvCxnSpPr>
            <a:cxnSpLocks/>
          </p:cNvCxnSpPr>
          <p:nvPr/>
        </p:nvCxnSpPr>
        <p:spPr>
          <a:xfrm>
            <a:off x="1375874" y="4287993"/>
            <a:ext cx="2352040" cy="128169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89B067-5F19-8BFA-980C-BD0AFC084D3A}"/>
              </a:ext>
            </a:extLst>
          </p:cNvPr>
          <p:cNvCxnSpPr>
            <a:cxnSpLocks/>
          </p:cNvCxnSpPr>
          <p:nvPr/>
        </p:nvCxnSpPr>
        <p:spPr>
          <a:xfrm flipH="1" flipV="1">
            <a:off x="1270974" y="4327425"/>
            <a:ext cx="2326848" cy="1281697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35D417-882E-CAD4-6D6B-C7640D6E0418}"/>
              </a:ext>
            </a:extLst>
          </p:cNvPr>
          <p:cNvSpPr txBox="1"/>
          <p:nvPr/>
        </p:nvSpPr>
        <p:spPr>
          <a:xfrm>
            <a:off x="1407500" y="6138834"/>
            <a:ext cx="2154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Vertices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Webpages</a:t>
            </a:r>
            <a:b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b="1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Edges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Links to…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8757EF-15B8-DE98-729E-8ACC76F14802}"/>
                  </a:ext>
                </a:extLst>
              </p:cNvPr>
              <p:cNvSpPr txBox="1"/>
              <p:nvPr/>
            </p:nvSpPr>
            <p:spPr>
              <a:xfrm>
                <a:off x="4637853" y="1921564"/>
                <a:ext cx="71081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Let’s define an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importance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score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of each webpage: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8757EF-15B8-DE98-729E-8ACC76F1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853" y="1921564"/>
                <a:ext cx="7108188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A003E87-2F5D-4217-1BA8-464FD5966535}"/>
              </a:ext>
            </a:extLst>
          </p:cNvPr>
          <p:cNvSpPr/>
          <p:nvPr/>
        </p:nvSpPr>
        <p:spPr>
          <a:xfrm>
            <a:off x="4531006" y="1794602"/>
            <a:ext cx="7415828" cy="469827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35BB54-1E4B-B38A-D03F-52B38F028F18}"/>
                  </a:ext>
                </a:extLst>
              </p:cNvPr>
              <p:cNvSpPr txBox="1"/>
              <p:nvPr/>
            </p:nvSpPr>
            <p:spPr>
              <a:xfrm>
                <a:off x="4744700" y="2898263"/>
                <a:ext cx="7255143" cy="387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set of pages linking to page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=2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=1,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=3,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=2</m:t>
                    </m:r>
                  </m:oMath>
                </a14:m>
                <a:br>
                  <a:rPr lang="en-US" sz="2400" b="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b="0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 </a:t>
                </a:r>
                <a:br>
                  <a:rPr lang="en-US" sz="2400" b="0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b="0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links from important pages should count more!</a:t>
                </a:r>
                <a:endParaRPr lang="en-US" sz="2400" dirty="0">
                  <a:solidFill>
                    <a:srgbClr val="C00000"/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 </a:t>
                </a:r>
                <a:br>
                  <a:rPr lang="en-US" sz="2400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Now you can spam links to pages to boost scores!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b="0" dirty="0"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#links of page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</m:oMath>
                </a14:m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i.e., every page distributes its “votes” to all pages!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35BB54-1E4B-B38A-D03F-52B38F028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00" y="2898263"/>
                <a:ext cx="7255143" cy="3879524"/>
              </a:xfrm>
              <a:prstGeom prst="rect">
                <a:avLst/>
              </a:prstGeom>
              <a:blipFill>
                <a:blip r:embed="rId5"/>
                <a:stretch>
                  <a:fillRect l="-1429" t="-1570" b="-235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D3B6A0A-3EA2-D319-3D01-02A2AF1D8181}"/>
              </a:ext>
            </a:extLst>
          </p:cNvPr>
          <p:cNvSpPr txBox="1"/>
          <p:nvPr/>
        </p:nvSpPr>
        <p:spPr>
          <a:xfrm>
            <a:off x="4744700" y="2384317"/>
            <a:ext cx="710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do we get this score? Some ideas…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7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5B0F1-190B-F8DE-8018-A80A2CCD4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4CD8-2A18-7DF4-7B90-F3536A2EC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PageRank: turning ranking to an eigenvector problem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A873C-CCC6-0597-72FD-D6BA7305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DCCC7-BE22-FFB9-9193-0E370D8D8201}"/>
              </a:ext>
            </a:extLst>
          </p:cNvPr>
          <p:cNvSpPr txBox="1"/>
          <p:nvPr/>
        </p:nvSpPr>
        <p:spPr>
          <a:xfrm>
            <a:off x="10453182" y="1233089"/>
            <a:ext cx="189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Larry Page (1973 - ) </a:t>
            </a:r>
          </a:p>
          <a:p>
            <a:r>
              <a:rPr lang="en-US" sz="1400" dirty="0"/>
              <a:t>&amp; Sergey Brin (1973 - )</a:t>
            </a:r>
            <a:endParaRPr lang="en-AT" sz="1400" dirty="0"/>
          </a:p>
        </p:txBody>
      </p:sp>
      <p:pic>
        <p:nvPicPr>
          <p:cNvPr id="5126" name="Picture 6" descr="Larry Page &amp; Sergey Brin - Gesellschaft für Informatik e.V.">
            <a:extLst>
              <a:ext uri="{FF2B5EF4-FFF2-40B4-BE49-F238E27FC236}">
                <a16:creationId xmlns:a16="http://schemas.microsoft.com/office/drawing/2014/main" id="{EFDF1EAA-82C8-F641-3A55-8D066D28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33" y="-36075"/>
            <a:ext cx="1570038" cy="126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80E1D4-C3D0-1B62-36B6-CA94F71307D4}"/>
              </a:ext>
            </a:extLst>
          </p:cNvPr>
          <p:cNvSpPr/>
          <p:nvPr/>
        </p:nvSpPr>
        <p:spPr>
          <a:xfrm>
            <a:off x="682207" y="3715464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3D0F3E-CFB0-4F1F-FFB7-83D1D60B4EF4}"/>
              </a:ext>
            </a:extLst>
          </p:cNvPr>
          <p:cNvSpPr/>
          <p:nvPr/>
        </p:nvSpPr>
        <p:spPr>
          <a:xfrm>
            <a:off x="3662868" y="3715463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812ADF-2537-86C3-1139-1C3E017E0516}"/>
              </a:ext>
            </a:extLst>
          </p:cNvPr>
          <p:cNvSpPr/>
          <p:nvPr/>
        </p:nvSpPr>
        <p:spPr>
          <a:xfrm>
            <a:off x="682207" y="5494973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FAB8D1-7A50-F23D-5E84-CC46D23C9440}"/>
              </a:ext>
            </a:extLst>
          </p:cNvPr>
          <p:cNvSpPr/>
          <p:nvPr/>
        </p:nvSpPr>
        <p:spPr>
          <a:xfrm>
            <a:off x="3662868" y="5494973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4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1026" name="Picture 2" descr="The Internet - Hackster.io">
            <a:extLst>
              <a:ext uri="{FF2B5EF4-FFF2-40B4-BE49-F238E27FC236}">
                <a16:creationId xmlns:a16="http://schemas.microsoft.com/office/drawing/2014/main" id="{D07FEFFE-D27D-D346-BA66-8EEFCFA0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8" y="1065316"/>
            <a:ext cx="3328064" cy="249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1D24E-EBB4-3E91-B107-3FD27A90F9E1}"/>
              </a:ext>
            </a:extLst>
          </p:cNvPr>
          <p:cNvSpPr txBox="1"/>
          <p:nvPr/>
        </p:nvSpPr>
        <p:spPr>
          <a:xfrm>
            <a:off x="9448801" y="6581001"/>
            <a:ext cx="3471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Source: The IT Crowd Sitcom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CB653C-DE8B-1A19-A2B5-E5CF86433667}"/>
              </a:ext>
            </a:extLst>
          </p:cNvPr>
          <p:cNvCxnSpPr>
            <a:cxnSpLocks/>
          </p:cNvCxnSpPr>
          <p:nvPr/>
        </p:nvCxnSpPr>
        <p:spPr>
          <a:xfrm flipV="1">
            <a:off x="1468308" y="3923709"/>
            <a:ext cx="2129514" cy="1131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0B70CD-5FF6-58B8-92CB-E8E88ACF390B}"/>
              </a:ext>
            </a:extLst>
          </p:cNvPr>
          <p:cNvCxnSpPr>
            <a:cxnSpLocks/>
          </p:cNvCxnSpPr>
          <p:nvPr/>
        </p:nvCxnSpPr>
        <p:spPr>
          <a:xfrm flipH="1">
            <a:off x="1428662" y="4149614"/>
            <a:ext cx="2121028" cy="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E9AEB-E195-1F85-5B7A-F16CFB3863AD}"/>
              </a:ext>
            </a:extLst>
          </p:cNvPr>
          <p:cNvCxnSpPr>
            <a:cxnSpLocks/>
          </p:cNvCxnSpPr>
          <p:nvPr/>
        </p:nvCxnSpPr>
        <p:spPr>
          <a:xfrm>
            <a:off x="991782" y="4411449"/>
            <a:ext cx="0" cy="992084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7F90D4-71A6-3DE3-18CB-A2DE93F80707}"/>
              </a:ext>
            </a:extLst>
          </p:cNvPr>
          <p:cNvCxnSpPr>
            <a:cxnSpLocks/>
          </p:cNvCxnSpPr>
          <p:nvPr/>
        </p:nvCxnSpPr>
        <p:spPr>
          <a:xfrm flipV="1">
            <a:off x="1294170" y="4327426"/>
            <a:ext cx="2368698" cy="1242263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4231FC-2F29-0C94-3D4F-DEFF5A835027}"/>
              </a:ext>
            </a:extLst>
          </p:cNvPr>
          <p:cNvCxnSpPr>
            <a:cxnSpLocks/>
          </p:cNvCxnSpPr>
          <p:nvPr/>
        </p:nvCxnSpPr>
        <p:spPr>
          <a:xfrm flipV="1">
            <a:off x="1420176" y="5800954"/>
            <a:ext cx="2129514" cy="1131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946EA5-D385-2348-3E0E-55939781B257}"/>
              </a:ext>
            </a:extLst>
          </p:cNvPr>
          <p:cNvCxnSpPr>
            <a:cxnSpLocks/>
          </p:cNvCxnSpPr>
          <p:nvPr/>
        </p:nvCxnSpPr>
        <p:spPr>
          <a:xfrm>
            <a:off x="3984089" y="4411449"/>
            <a:ext cx="0" cy="992084"/>
          </a:xfrm>
          <a:prstGeom prst="straightConnector1">
            <a:avLst/>
          </a:prstGeom>
          <a:ln w="38100" cap="rnd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9B7580-E4CF-FB56-E5B0-622A8865AF46}"/>
              </a:ext>
            </a:extLst>
          </p:cNvPr>
          <p:cNvCxnSpPr>
            <a:cxnSpLocks/>
          </p:cNvCxnSpPr>
          <p:nvPr/>
        </p:nvCxnSpPr>
        <p:spPr>
          <a:xfrm>
            <a:off x="1375874" y="4287993"/>
            <a:ext cx="2352040" cy="128169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8C78BB-E252-FB09-D2A2-58BFC72C470C}"/>
              </a:ext>
            </a:extLst>
          </p:cNvPr>
          <p:cNvCxnSpPr>
            <a:cxnSpLocks/>
          </p:cNvCxnSpPr>
          <p:nvPr/>
        </p:nvCxnSpPr>
        <p:spPr>
          <a:xfrm flipH="1" flipV="1">
            <a:off x="1270974" y="4327425"/>
            <a:ext cx="2326848" cy="1281697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5D9E80E-A66F-5042-DD1A-14BE2EBAF5B3}"/>
              </a:ext>
            </a:extLst>
          </p:cNvPr>
          <p:cNvSpPr txBox="1"/>
          <p:nvPr/>
        </p:nvSpPr>
        <p:spPr>
          <a:xfrm>
            <a:off x="1407500" y="6138834"/>
            <a:ext cx="2154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Vertices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Webpages</a:t>
            </a:r>
            <a:b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b="1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Edges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Links to…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DE281D-D4BD-95EB-49B2-82D2F5093175}"/>
                  </a:ext>
                </a:extLst>
              </p:cNvPr>
              <p:cNvSpPr txBox="1"/>
              <p:nvPr/>
            </p:nvSpPr>
            <p:spPr>
              <a:xfrm>
                <a:off x="4796449" y="1940482"/>
                <a:ext cx="7108188" cy="87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go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which can be written</a:t>
                </a:r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 a system of linear equations! For our example, we get: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DE281D-D4BD-95EB-49B2-82D2F509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9" y="1940482"/>
                <a:ext cx="7108188" cy="877933"/>
              </a:xfrm>
              <a:prstGeom prst="rect">
                <a:avLst/>
              </a:prstGeom>
              <a:blipFill>
                <a:blip r:embed="rId4"/>
                <a:stretch>
                  <a:fillRect l="-1372" t="-68056" r="-1201" b="-5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B75E985-E77E-DF64-1CAF-1D871EE6AF55}"/>
              </a:ext>
            </a:extLst>
          </p:cNvPr>
          <p:cNvSpPr/>
          <p:nvPr/>
        </p:nvSpPr>
        <p:spPr>
          <a:xfrm>
            <a:off x="4531006" y="1794602"/>
            <a:ext cx="7415828" cy="469827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E8E84-38E9-90C5-659E-EC34E064CA17}"/>
                  </a:ext>
                </a:extLst>
              </p:cNvPr>
              <p:cNvSpPr txBox="1"/>
              <p:nvPr/>
            </p:nvSpPr>
            <p:spPr>
              <a:xfrm>
                <a:off x="4628805" y="3088198"/>
                <a:ext cx="1737335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E8E84-38E9-90C5-659E-EC34E064C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805" y="3088198"/>
                <a:ext cx="1737335" cy="630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1A695-22B7-0AD3-EA6B-8723B0892774}"/>
                  </a:ext>
                </a:extLst>
              </p:cNvPr>
              <p:cNvSpPr txBox="1"/>
              <p:nvPr/>
            </p:nvSpPr>
            <p:spPr>
              <a:xfrm>
                <a:off x="6522198" y="3082982"/>
                <a:ext cx="1068178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1A695-22B7-0AD3-EA6B-8723B0892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98" y="3082982"/>
                <a:ext cx="1068178" cy="632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C755F8-ADA0-D1B4-F219-C94662F7ECD3}"/>
                  </a:ext>
                </a:extLst>
              </p:cNvPr>
              <p:cNvSpPr txBox="1"/>
              <p:nvPr/>
            </p:nvSpPr>
            <p:spPr>
              <a:xfrm>
                <a:off x="7674627" y="3085843"/>
                <a:ext cx="2406493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C755F8-ADA0-D1B4-F219-C94662F7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27" y="3085843"/>
                <a:ext cx="2406493" cy="6324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97CFB2-BD4A-3DE6-5038-369A08A88BD1}"/>
                  </a:ext>
                </a:extLst>
              </p:cNvPr>
              <p:cNvSpPr txBox="1"/>
              <p:nvPr/>
            </p:nvSpPr>
            <p:spPr>
              <a:xfrm>
                <a:off x="10181093" y="3082981"/>
                <a:ext cx="1737335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97CFB2-BD4A-3DE6-5038-369A08A8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093" y="3082981"/>
                <a:ext cx="1737335" cy="632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067E2B2-1DFD-3CB6-E8D1-6B4A79AA0D00}"/>
              </a:ext>
            </a:extLst>
          </p:cNvPr>
          <p:cNvSpPr txBox="1"/>
          <p:nvPr/>
        </p:nvSpPr>
        <p:spPr>
          <a:xfrm>
            <a:off x="4787182" y="3988090"/>
            <a:ext cx="710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Or rather: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1494E3-2BE5-9379-AFDD-9C18673F77C6}"/>
                  </a:ext>
                </a:extLst>
              </p:cNvPr>
              <p:cNvSpPr txBox="1"/>
              <p:nvPr/>
            </p:nvSpPr>
            <p:spPr>
              <a:xfrm>
                <a:off x="6561825" y="4042117"/>
                <a:ext cx="10285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1494E3-2BE5-9379-AFDD-9C18673F7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25" y="4042117"/>
                <a:ext cx="1028551" cy="369332"/>
              </a:xfrm>
              <a:prstGeom prst="rect">
                <a:avLst/>
              </a:prstGeom>
              <a:blipFill>
                <a:blip r:embed="rId9"/>
                <a:stretch>
                  <a:fillRect l="-6509" r="-3550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B3DBDD-3ABA-DBD8-B8F5-0DED26B67613}"/>
                  </a:ext>
                </a:extLst>
              </p:cNvPr>
              <p:cNvSpPr txBox="1"/>
              <p:nvPr/>
            </p:nvSpPr>
            <p:spPr>
              <a:xfrm>
                <a:off x="5497472" y="4656312"/>
                <a:ext cx="3883820" cy="1482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B3DBDD-3ABA-DBD8-B8F5-0DED26B67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472" y="4656312"/>
                <a:ext cx="3883820" cy="14825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4A901B-371F-D54C-3DAC-C3BD2D3E1F3E}"/>
                  </a:ext>
                </a:extLst>
              </p:cNvPr>
              <p:cNvSpPr txBox="1"/>
              <p:nvPr/>
            </p:nvSpPr>
            <p:spPr>
              <a:xfrm>
                <a:off x="9637467" y="4707769"/>
                <a:ext cx="1491113" cy="137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4A901B-371F-D54C-3DAC-C3BD2D3E1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467" y="4707769"/>
                <a:ext cx="1491113" cy="13796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8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565F-26B6-97E6-7539-88539B9F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9AFA-1868-1076-3F1F-ACDFDE8F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PageRank: turning ranking to an eigenvector problem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6A3DA-E54C-8EEA-B38E-2BC8903C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A234F-A17D-81FA-7D63-C38BB0C56146}"/>
              </a:ext>
            </a:extLst>
          </p:cNvPr>
          <p:cNvSpPr txBox="1"/>
          <p:nvPr/>
        </p:nvSpPr>
        <p:spPr>
          <a:xfrm>
            <a:off x="10453182" y="1233089"/>
            <a:ext cx="189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Larry Page (1973 - ) </a:t>
            </a:r>
          </a:p>
          <a:p>
            <a:r>
              <a:rPr lang="en-US" sz="1400" dirty="0"/>
              <a:t>&amp; Sergey Brin (1973 - )</a:t>
            </a:r>
            <a:endParaRPr lang="en-AT" sz="1400" dirty="0"/>
          </a:p>
        </p:txBody>
      </p:sp>
      <p:pic>
        <p:nvPicPr>
          <p:cNvPr id="5126" name="Picture 6" descr="Larry Page &amp; Sergey Brin - Gesellschaft für Informatik e.V.">
            <a:extLst>
              <a:ext uri="{FF2B5EF4-FFF2-40B4-BE49-F238E27FC236}">
                <a16:creationId xmlns:a16="http://schemas.microsoft.com/office/drawing/2014/main" id="{D011F93E-AB90-5782-6A13-E52AC219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33" y="-36075"/>
            <a:ext cx="1570038" cy="126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CF247EF-17DE-9240-B619-083CBAEB2C0A}"/>
              </a:ext>
            </a:extLst>
          </p:cNvPr>
          <p:cNvSpPr/>
          <p:nvPr/>
        </p:nvSpPr>
        <p:spPr>
          <a:xfrm>
            <a:off x="682207" y="3715464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738BED-1581-A6F3-B690-435BF615A091}"/>
              </a:ext>
            </a:extLst>
          </p:cNvPr>
          <p:cNvSpPr/>
          <p:nvPr/>
        </p:nvSpPr>
        <p:spPr>
          <a:xfrm>
            <a:off x="3662868" y="3715463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372777-7030-CAD4-16DD-D047EDD64FD7}"/>
              </a:ext>
            </a:extLst>
          </p:cNvPr>
          <p:cNvSpPr/>
          <p:nvPr/>
        </p:nvSpPr>
        <p:spPr>
          <a:xfrm>
            <a:off x="682207" y="5494973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DFA683-A68B-59EC-E68D-3D35820CA696}"/>
              </a:ext>
            </a:extLst>
          </p:cNvPr>
          <p:cNvSpPr/>
          <p:nvPr/>
        </p:nvSpPr>
        <p:spPr>
          <a:xfrm>
            <a:off x="3662868" y="5494973"/>
            <a:ext cx="611963" cy="61196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4</a:t>
            </a:r>
            <a:endParaRPr lang="LID4096" sz="28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1026" name="Picture 2" descr="The Internet - Hackster.io">
            <a:extLst>
              <a:ext uri="{FF2B5EF4-FFF2-40B4-BE49-F238E27FC236}">
                <a16:creationId xmlns:a16="http://schemas.microsoft.com/office/drawing/2014/main" id="{CBED2E0A-CB64-74DD-3612-E639E7B6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8" y="1065316"/>
            <a:ext cx="3328064" cy="249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D365B-91E7-5C1C-6B75-2D36E2E43EF6}"/>
              </a:ext>
            </a:extLst>
          </p:cNvPr>
          <p:cNvCxnSpPr>
            <a:cxnSpLocks/>
          </p:cNvCxnSpPr>
          <p:nvPr/>
        </p:nvCxnSpPr>
        <p:spPr>
          <a:xfrm flipV="1">
            <a:off x="1468308" y="3923709"/>
            <a:ext cx="2129514" cy="1131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D8510B-0831-C9F7-FF5D-3E03335642D8}"/>
              </a:ext>
            </a:extLst>
          </p:cNvPr>
          <p:cNvCxnSpPr>
            <a:cxnSpLocks/>
          </p:cNvCxnSpPr>
          <p:nvPr/>
        </p:nvCxnSpPr>
        <p:spPr>
          <a:xfrm flipH="1">
            <a:off x="1428662" y="4149614"/>
            <a:ext cx="2121028" cy="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CC6D65-1249-7CB3-01E9-3314C8F609AB}"/>
              </a:ext>
            </a:extLst>
          </p:cNvPr>
          <p:cNvCxnSpPr>
            <a:cxnSpLocks/>
          </p:cNvCxnSpPr>
          <p:nvPr/>
        </p:nvCxnSpPr>
        <p:spPr>
          <a:xfrm>
            <a:off x="991782" y="4411449"/>
            <a:ext cx="0" cy="992084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568BEE-F87F-6871-6AFF-FC1317DB741C}"/>
              </a:ext>
            </a:extLst>
          </p:cNvPr>
          <p:cNvCxnSpPr>
            <a:cxnSpLocks/>
          </p:cNvCxnSpPr>
          <p:nvPr/>
        </p:nvCxnSpPr>
        <p:spPr>
          <a:xfrm flipV="1">
            <a:off x="1294170" y="4327426"/>
            <a:ext cx="2368698" cy="1242263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CEA493-DA31-FD74-18A8-420BA462F7FC}"/>
              </a:ext>
            </a:extLst>
          </p:cNvPr>
          <p:cNvCxnSpPr>
            <a:cxnSpLocks/>
          </p:cNvCxnSpPr>
          <p:nvPr/>
        </p:nvCxnSpPr>
        <p:spPr>
          <a:xfrm flipV="1">
            <a:off x="1420176" y="5800954"/>
            <a:ext cx="2129514" cy="1131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FE5EBA-3D16-92D2-B028-40DAB5BF12AD}"/>
              </a:ext>
            </a:extLst>
          </p:cNvPr>
          <p:cNvCxnSpPr>
            <a:cxnSpLocks/>
          </p:cNvCxnSpPr>
          <p:nvPr/>
        </p:nvCxnSpPr>
        <p:spPr>
          <a:xfrm>
            <a:off x="3984089" y="4411449"/>
            <a:ext cx="0" cy="992084"/>
          </a:xfrm>
          <a:prstGeom prst="straightConnector1">
            <a:avLst/>
          </a:prstGeom>
          <a:ln w="38100" cap="rnd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0334A6-5926-9FA1-E59C-3FC00837B20C}"/>
              </a:ext>
            </a:extLst>
          </p:cNvPr>
          <p:cNvCxnSpPr>
            <a:cxnSpLocks/>
          </p:cNvCxnSpPr>
          <p:nvPr/>
        </p:nvCxnSpPr>
        <p:spPr>
          <a:xfrm>
            <a:off x="1375874" y="4287993"/>
            <a:ext cx="2352040" cy="128169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18DDD2-4804-69EA-079A-35E331B60A46}"/>
              </a:ext>
            </a:extLst>
          </p:cNvPr>
          <p:cNvCxnSpPr>
            <a:cxnSpLocks/>
          </p:cNvCxnSpPr>
          <p:nvPr/>
        </p:nvCxnSpPr>
        <p:spPr>
          <a:xfrm flipH="1" flipV="1">
            <a:off x="1270974" y="4327425"/>
            <a:ext cx="2326848" cy="1281697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C256E8-A10D-EB5F-26D4-CCF716DA9587}"/>
              </a:ext>
            </a:extLst>
          </p:cNvPr>
          <p:cNvSpPr txBox="1"/>
          <p:nvPr/>
        </p:nvSpPr>
        <p:spPr>
          <a:xfrm>
            <a:off x="1407500" y="6138834"/>
            <a:ext cx="2154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Vertices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Webpages</a:t>
            </a:r>
            <a:b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b="1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Edges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Links to…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96F4774-07C6-80F3-646A-C52CDD67B2E2}"/>
              </a:ext>
            </a:extLst>
          </p:cNvPr>
          <p:cNvSpPr/>
          <p:nvPr/>
        </p:nvSpPr>
        <p:spPr>
          <a:xfrm>
            <a:off x="4531006" y="1794602"/>
            <a:ext cx="7415828" cy="499056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856BD4-77D2-6987-4956-30C7BAE73F7D}"/>
                  </a:ext>
                </a:extLst>
              </p:cNvPr>
              <p:cNvSpPr txBox="1"/>
              <p:nvPr/>
            </p:nvSpPr>
            <p:spPr>
              <a:xfrm>
                <a:off x="4676428" y="2526783"/>
                <a:ext cx="11087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,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856BD4-77D2-6987-4956-30C7BAE73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428" y="2526783"/>
                <a:ext cx="1108701" cy="369332"/>
              </a:xfrm>
              <a:prstGeom prst="rect">
                <a:avLst/>
              </a:prstGeom>
              <a:blipFill>
                <a:blip r:embed="rId4"/>
                <a:stretch>
                  <a:fillRect l="-9341" t="-24590" r="-15385" b="-491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7526E-186A-395F-84F6-FBE3AC5806F5}"/>
                  </a:ext>
                </a:extLst>
              </p:cNvPr>
              <p:cNvSpPr txBox="1"/>
              <p:nvPr/>
            </p:nvSpPr>
            <p:spPr>
              <a:xfrm>
                <a:off x="5958781" y="1970188"/>
                <a:ext cx="3883820" cy="1482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7526E-186A-395F-84F6-FBE3AC58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781" y="1970188"/>
                <a:ext cx="3883820" cy="1482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CCB71B-CC0C-99E0-F266-D31DB9F58386}"/>
                  </a:ext>
                </a:extLst>
              </p:cNvPr>
              <p:cNvSpPr txBox="1"/>
              <p:nvPr/>
            </p:nvSpPr>
            <p:spPr>
              <a:xfrm>
                <a:off x="10098776" y="2021645"/>
                <a:ext cx="1491113" cy="137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CCB71B-CC0C-99E0-F266-D31DB9F58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776" y="2021645"/>
                <a:ext cx="1491113" cy="13796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F504B6-9EBA-416B-53EA-848E771573E0}"/>
                  </a:ext>
                </a:extLst>
              </p:cNvPr>
              <p:cNvSpPr txBox="1"/>
              <p:nvPr/>
            </p:nvSpPr>
            <p:spPr>
              <a:xfrm>
                <a:off x="4696555" y="3504991"/>
                <a:ext cx="7318417" cy="3224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Thus, we seek the eigenvector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𝑨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eigenvalue 1.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is column stochastic (it defines a random walk on the graph!).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know from diffusion maps: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 1-vector is its eigenvector with eigenvalue 1, which is also the largest eigenvalue.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Moreover,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𝑨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have the same eigenvalues (but not necessarily eigenvectors).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In our case the eigenvector is: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den>
                        </m:f>
                      </m:e>
                    </m:d>
                  </m:oMath>
                </a14:m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F504B6-9EBA-416B-53EA-848E77157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555" y="3504991"/>
                <a:ext cx="7318417" cy="3224216"/>
              </a:xfrm>
              <a:prstGeom prst="rect">
                <a:avLst/>
              </a:prstGeom>
              <a:blipFill>
                <a:blip r:embed="rId7"/>
                <a:stretch>
                  <a:fillRect l="-1415" t="-2079" r="-1499" b="-151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E442-684D-106F-5437-24818EEE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FC78C-971E-AE56-D9B4-ECA110C3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B71965-E5C7-B4E1-9070-CF71D9743CEE}"/>
              </a:ext>
            </a:extLst>
          </p:cNvPr>
          <p:cNvSpPr/>
          <p:nvPr/>
        </p:nvSpPr>
        <p:spPr>
          <a:xfrm>
            <a:off x="360029" y="1691050"/>
            <a:ext cx="11471942" cy="589116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B13A3-D089-DF1B-5A0B-A35472BEBA13}"/>
              </a:ext>
            </a:extLst>
          </p:cNvPr>
          <p:cNvSpPr txBox="1"/>
          <p:nvPr/>
        </p:nvSpPr>
        <p:spPr>
          <a:xfrm>
            <a:off x="2043090" y="1204414"/>
            <a:ext cx="838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Using PageRank, we can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recommend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the most famous webpages!</a:t>
            </a:r>
            <a:endParaRPr lang="en-AT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36FD2B-632C-50EF-C784-220704CECE11}"/>
              </a:ext>
            </a:extLst>
          </p:cNvPr>
          <p:cNvCxnSpPr>
            <a:stCxn id="19" idx="6"/>
            <a:endCxn id="14" idx="2"/>
          </p:cNvCxnSpPr>
          <p:nvPr/>
        </p:nvCxnSpPr>
        <p:spPr>
          <a:xfrm flipV="1">
            <a:off x="4263473" y="3692676"/>
            <a:ext cx="3494567" cy="2458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3418FB-AF36-F9D8-4711-F4AAE48A41B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4263473" y="3938547"/>
            <a:ext cx="3494567" cy="865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AD35E1-4002-1B9D-92A3-5BE6DED3C140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4263473" y="4226694"/>
            <a:ext cx="3615070" cy="2483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729D4B-C90C-F38C-68FD-8F6AC6007B91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263473" y="4475065"/>
            <a:ext cx="3423684" cy="31196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92C27B-1994-E194-5524-D12D7031664D}"/>
              </a:ext>
            </a:extLst>
          </p:cNvPr>
          <p:cNvCxnSpPr>
            <a:cxnSpLocks/>
            <a:stCxn id="20" idx="6"/>
            <a:endCxn id="18" idx="2"/>
          </p:cNvCxnSpPr>
          <p:nvPr/>
        </p:nvCxnSpPr>
        <p:spPr>
          <a:xfrm>
            <a:off x="4263473" y="4475065"/>
            <a:ext cx="3494567" cy="148144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0578CC-BF2A-543B-E9FF-68C6D063827F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4263473" y="5050205"/>
            <a:ext cx="3494567" cy="9063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A5F0A5-6F1D-5962-4857-B3A6F91708F2}"/>
              </a:ext>
            </a:extLst>
          </p:cNvPr>
          <p:cNvCxnSpPr>
            <a:cxnSpLocks/>
            <a:stCxn id="22" idx="6"/>
            <a:endCxn id="16" idx="2"/>
          </p:cNvCxnSpPr>
          <p:nvPr/>
        </p:nvCxnSpPr>
        <p:spPr>
          <a:xfrm flipV="1">
            <a:off x="4263473" y="4804334"/>
            <a:ext cx="3494567" cy="82101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5F25E9-FDBA-EF11-76AE-8A8ED7A04C4D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4263473" y="5625345"/>
            <a:ext cx="3494567" cy="33116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8AA9E13-365F-DAD6-903A-40ADE50B14DE}"/>
              </a:ext>
            </a:extLst>
          </p:cNvPr>
          <p:cNvSpPr/>
          <p:nvPr/>
        </p:nvSpPr>
        <p:spPr>
          <a:xfrm>
            <a:off x="7758040" y="3565085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562238-470C-6631-A11D-F252CCCEDFB9}"/>
              </a:ext>
            </a:extLst>
          </p:cNvPr>
          <p:cNvSpPr/>
          <p:nvPr/>
        </p:nvSpPr>
        <p:spPr>
          <a:xfrm>
            <a:off x="7758040" y="4101603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B494F5-CE08-E983-C410-429BD43B9281}"/>
              </a:ext>
            </a:extLst>
          </p:cNvPr>
          <p:cNvSpPr/>
          <p:nvPr/>
        </p:nvSpPr>
        <p:spPr>
          <a:xfrm>
            <a:off x="7758040" y="4676743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957447-7E13-8BE5-7B1B-94FE0A5D21ED}"/>
              </a:ext>
            </a:extLst>
          </p:cNvPr>
          <p:cNvSpPr/>
          <p:nvPr/>
        </p:nvSpPr>
        <p:spPr>
          <a:xfrm>
            <a:off x="7758040" y="5251883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064A8DD-5FDD-3AE0-CE0A-09CEA1838569}"/>
              </a:ext>
            </a:extLst>
          </p:cNvPr>
          <p:cNvSpPr/>
          <p:nvPr/>
        </p:nvSpPr>
        <p:spPr>
          <a:xfrm>
            <a:off x="7758040" y="582891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CBBFED-204A-02AE-473B-F8B4B5956753}"/>
              </a:ext>
            </a:extLst>
          </p:cNvPr>
          <p:cNvSpPr/>
          <p:nvPr/>
        </p:nvSpPr>
        <p:spPr>
          <a:xfrm>
            <a:off x="4008291" y="3810956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60C7D6-EF47-BC8C-54B9-0961CC34CF8E}"/>
              </a:ext>
            </a:extLst>
          </p:cNvPr>
          <p:cNvSpPr/>
          <p:nvPr/>
        </p:nvSpPr>
        <p:spPr>
          <a:xfrm>
            <a:off x="4008291" y="434747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D17E24-C4C9-675E-76F7-A48A22A55A86}"/>
              </a:ext>
            </a:extLst>
          </p:cNvPr>
          <p:cNvSpPr/>
          <p:nvPr/>
        </p:nvSpPr>
        <p:spPr>
          <a:xfrm>
            <a:off x="4008291" y="492261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EB6ECA-6AB1-7D4F-CF12-2B213C6EE64C}"/>
              </a:ext>
            </a:extLst>
          </p:cNvPr>
          <p:cNvSpPr/>
          <p:nvPr/>
        </p:nvSpPr>
        <p:spPr>
          <a:xfrm>
            <a:off x="4008291" y="549775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823A14-BD11-F920-AB5A-1126710C8DF8}"/>
              </a:ext>
            </a:extLst>
          </p:cNvPr>
          <p:cNvGrpSpPr/>
          <p:nvPr/>
        </p:nvGrpSpPr>
        <p:grpSpPr>
          <a:xfrm>
            <a:off x="2590822" y="4267878"/>
            <a:ext cx="844992" cy="1389934"/>
            <a:chOff x="2342607" y="1487953"/>
            <a:chExt cx="844992" cy="13899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C79C99-EDD4-3239-BD18-47C8B1FCAF8E}"/>
                </a:ext>
              </a:extLst>
            </p:cNvPr>
            <p:cNvCxnSpPr/>
            <p:nvPr/>
          </p:nvCxnSpPr>
          <p:spPr>
            <a:xfrm>
              <a:off x="2760133" y="1855521"/>
              <a:ext cx="0" cy="536518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C05DF66-894D-623D-3702-B146BEF6B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6133" y="2366178"/>
              <a:ext cx="254000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9BE92B8-29BB-CA66-DFCD-48797AA9C25B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3" y="2366178"/>
              <a:ext cx="255182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5756AC0-E25D-5333-E9C6-BC7632F5A91C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2" y="1931561"/>
              <a:ext cx="427467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296AFFA-C7AF-D41B-8074-599604076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607" y="1931561"/>
              <a:ext cx="417524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44C483-90D1-25BF-516B-092796E917AD}"/>
                </a:ext>
              </a:extLst>
            </p:cNvPr>
            <p:cNvSpPr/>
            <p:nvPr/>
          </p:nvSpPr>
          <p:spPr>
            <a:xfrm>
              <a:off x="2576347" y="1487953"/>
              <a:ext cx="367568" cy="3675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EE1E61A-027B-E7CE-B00F-D2E9A272A0F1}"/>
              </a:ext>
            </a:extLst>
          </p:cNvPr>
          <p:cNvSpPr txBox="1"/>
          <p:nvPr/>
        </p:nvSpPr>
        <p:spPr>
          <a:xfrm>
            <a:off x="2572168" y="3738437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F15B3D-1683-DF14-5FCD-739B56D8DD85}"/>
              </a:ext>
            </a:extLst>
          </p:cNvPr>
          <p:cNvSpPr txBox="1"/>
          <p:nvPr/>
        </p:nvSpPr>
        <p:spPr>
          <a:xfrm>
            <a:off x="8725365" y="3580123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3B010A-E02A-DC2D-AE7B-4B59C6F84246}"/>
              </a:ext>
            </a:extLst>
          </p:cNvPr>
          <p:cNvSpPr txBox="1"/>
          <p:nvPr/>
        </p:nvSpPr>
        <p:spPr>
          <a:xfrm>
            <a:off x="4620023" y="5914017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Watched / Ranked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33" name="Picture 4" descr="1977 Star Wars Episode IV A New Hope Movie Poster 11X17 Darth Vader Luke 🍿  | eBay">
            <a:extLst>
              <a:ext uri="{FF2B5EF4-FFF2-40B4-BE49-F238E27FC236}">
                <a16:creationId xmlns:a16="http://schemas.microsoft.com/office/drawing/2014/main" id="{F61456CF-575B-3C13-F346-BADFCFB7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699" y="4094311"/>
            <a:ext cx="1364886" cy="194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813840E-B948-D84A-2FCC-789C5490A6C3}"/>
              </a:ext>
            </a:extLst>
          </p:cNvPr>
          <p:cNvSpPr txBox="1"/>
          <p:nvPr/>
        </p:nvSpPr>
        <p:spPr>
          <a:xfrm>
            <a:off x="119040" y="2738134"/>
            <a:ext cx="838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what about cases like this?</a:t>
            </a:r>
            <a:endParaRPr lang="en-AT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D5D24D-B279-6C3A-7047-1204343AD2F3}"/>
              </a:ext>
            </a:extLst>
          </p:cNvPr>
          <p:cNvSpPr txBox="1"/>
          <p:nvPr/>
        </p:nvSpPr>
        <p:spPr>
          <a:xfrm>
            <a:off x="360029" y="1780886"/>
            <a:ext cx="1193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particular, its another example of how a graph problem turns into an eigenvalue problem!</a:t>
            </a:r>
            <a:endParaRPr lang="en-AT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87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0" grpId="0"/>
      <p:bldP spid="31" grpId="0"/>
      <p:bldP spid="3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0851D-475C-16E8-5260-4A7CA628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18FA-E592-706D-39E0-3E75C686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our problem as a user-movie matrix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FECC26-881C-C46F-E9D7-1A4D2659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14</a:t>
            </a:fld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692F13-2D5B-86A9-8E58-AAFB05418B40}"/>
              </a:ext>
            </a:extLst>
          </p:cNvPr>
          <p:cNvCxnSpPr>
            <a:stCxn id="19" idx="6"/>
            <a:endCxn id="14" idx="2"/>
          </p:cNvCxnSpPr>
          <p:nvPr/>
        </p:nvCxnSpPr>
        <p:spPr>
          <a:xfrm flipV="1">
            <a:off x="4136473" y="1897742"/>
            <a:ext cx="3494567" cy="2458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430999-A6B5-56B5-2DBB-35687A921546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4136473" y="2143613"/>
            <a:ext cx="3494567" cy="865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CB450A-E66B-26BB-2A08-FD29D5B0E8FE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4136473" y="2431760"/>
            <a:ext cx="3615070" cy="2483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BC2B17-D9DD-2B4C-21AC-99526A8E20E5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136473" y="2680131"/>
            <a:ext cx="3423684" cy="31196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CB11A7-9960-35F0-7FAF-A0BB719E12A3}"/>
              </a:ext>
            </a:extLst>
          </p:cNvPr>
          <p:cNvCxnSpPr>
            <a:cxnSpLocks/>
            <a:stCxn id="20" idx="6"/>
            <a:endCxn id="18" idx="2"/>
          </p:cNvCxnSpPr>
          <p:nvPr/>
        </p:nvCxnSpPr>
        <p:spPr>
          <a:xfrm>
            <a:off x="4136473" y="2680131"/>
            <a:ext cx="3494567" cy="148144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A89CE3-6B0A-7E29-395F-8EF5DEECAB82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4136473" y="3255271"/>
            <a:ext cx="3494567" cy="9063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209799-6DC0-0AFE-FB5C-71A72F7D3E3A}"/>
              </a:ext>
            </a:extLst>
          </p:cNvPr>
          <p:cNvCxnSpPr>
            <a:cxnSpLocks/>
            <a:stCxn id="22" idx="6"/>
            <a:endCxn id="16" idx="2"/>
          </p:cNvCxnSpPr>
          <p:nvPr/>
        </p:nvCxnSpPr>
        <p:spPr>
          <a:xfrm flipV="1">
            <a:off x="4136473" y="3009400"/>
            <a:ext cx="3494567" cy="82101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93A5E5-C54B-239C-10DB-96C827E3633D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4136473" y="3830411"/>
            <a:ext cx="3494567" cy="33116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85A7542-9C6A-1882-1BEC-BBFE9559830D}"/>
              </a:ext>
            </a:extLst>
          </p:cNvPr>
          <p:cNvSpPr/>
          <p:nvPr/>
        </p:nvSpPr>
        <p:spPr>
          <a:xfrm>
            <a:off x="7631040" y="1770151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9C04B3-5AC3-226B-3589-2B5C529C781C}"/>
              </a:ext>
            </a:extLst>
          </p:cNvPr>
          <p:cNvSpPr/>
          <p:nvPr/>
        </p:nvSpPr>
        <p:spPr>
          <a:xfrm>
            <a:off x="7631040" y="2306669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73DB88-B5D9-D712-F09B-577D8C556B91}"/>
              </a:ext>
            </a:extLst>
          </p:cNvPr>
          <p:cNvSpPr/>
          <p:nvPr/>
        </p:nvSpPr>
        <p:spPr>
          <a:xfrm>
            <a:off x="7631040" y="2881809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0A07B2-262C-FBC9-846A-FB42393ED108}"/>
              </a:ext>
            </a:extLst>
          </p:cNvPr>
          <p:cNvSpPr/>
          <p:nvPr/>
        </p:nvSpPr>
        <p:spPr>
          <a:xfrm>
            <a:off x="7631040" y="3456949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23D876-E68F-53EE-543D-94D6D01879CA}"/>
              </a:ext>
            </a:extLst>
          </p:cNvPr>
          <p:cNvSpPr/>
          <p:nvPr/>
        </p:nvSpPr>
        <p:spPr>
          <a:xfrm>
            <a:off x="7631040" y="4033980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10218B-291E-2786-9EA5-4D1ABDA10C94}"/>
              </a:ext>
            </a:extLst>
          </p:cNvPr>
          <p:cNvSpPr/>
          <p:nvPr/>
        </p:nvSpPr>
        <p:spPr>
          <a:xfrm>
            <a:off x="3881291" y="2016022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93A029-3AF7-AA90-C33B-39DADA4108AD}"/>
              </a:ext>
            </a:extLst>
          </p:cNvPr>
          <p:cNvSpPr/>
          <p:nvPr/>
        </p:nvSpPr>
        <p:spPr>
          <a:xfrm>
            <a:off x="3881291" y="2552540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FC028B-9AC6-D0EB-6C75-6D0E38064A67}"/>
              </a:ext>
            </a:extLst>
          </p:cNvPr>
          <p:cNvSpPr/>
          <p:nvPr/>
        </p:nvSpPr>
        <p:spPr>
          <a:xfrm>
            <a:off x="3881291" y="3127680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7290D8-353E-A71B-B223-64EBC40271BE}"/>
              </a:ext>
            </a:extLst>
          </p:cNvPr>
          <p:cNvSpPr/>
          <p:nvPr/>
        </p:nvSpPr>
        <p:spPr>
          <a:xfrm>
            <a:off x="3881291" y="3702820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054756-1E62-C851-DEF9-6E86A08DD665}"/>
              </a:ext>
            </a:extLst>
          </p:cNvPr>
          <p:cNvGrpSpPr/>
          <p:nvPr/>
        </p:nvGrpSpPr>
        <p:grpSpPr>
          <a:xfrm>
            <a:off x="2463822" y="2472944"/>
            <a:ext cx="844992" cy="1389934"/>
            <a:chOff x="2342607" y="1487953"/>
            <a:chExt cx="844992" cy="13899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84C2E95-376B-A96F-B9EA-20E2DA169F68}"/>
                </a:ext>
              </a:extLst>
            </p:cNvPr>
            <p:cNvCxnSpPr/>
            <p:nvPr/>
          </p:nvCxnSpPr>
          <p:spPr>
            <a:xfrm>
              <a:off x="2760133" y="1855521"/>
              <a:ext cx="0" cy="536518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41238D-115F-184E-7F01-FA509B2A6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6133" y="2366178"/>
              <a:ext cx="254000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81F1BB4-155A-F3A0-BABB-93307627C924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3" y="2366178"/>
              <a:ext cx="255182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C7CF94-1AA4-E65C-78E5-9EA44CB265CB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2" y="1931561"/>
              <a:ext cx="427467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FC41371-0EA2-1452-084F-9756990C20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607" y="1931561"/>
              <a:ext cx="417524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C90791-D325-D872-9ADD-94D4A6415C5B}"/>
                </a:ext>
              </a:extLst>
            </p:cNvPr>
            <p:cNvSpPr/>
            <p:nvPr/>
          </p:nvSpPr>
          <p:spPr>
            <a:xfrm>
              <a:off x="2576347" y="1487953"/>
              <a:ext cx="367568" cy="3675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00C6CB-0BD3-A757-8BF2-A32732AD2531}"/>
              </a:ext>
            </a:extLst>
          </p:cNvPr>
          <p:cNvSpPr txBox="1"/>
          <p:nvPr/>
        </p:nvSpPr>
        <p:spPr>
          <a:xfrm>
            <a:off x="2445168" y="1943503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9B5117-8F3E-41BD-CF2D-3AC31787BF1D}"/>
              </a:ext>
            </a:extLst>
          </p:cNvPr>
          <p:cNvSpPr txBox="1"/>
          <p:nvPr/>
        </p:nvSpPr>
        <p:spPr>
          <a:xfrm>
            <a:off x="8598365" y="1785189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33" name="Picture 4" descr="1977 Star Wars Episode IV A New Hope Movie Poster 11X17 Darth Vader Luke 🍿  | eBay">
            <a:extLst>
              <a:ext uri="{FF2B5EF4-FFF2-40B4-BE49-F238E27FC236}">
                <a16:creationId xmlns:a16="http://schemas.microsoft.com/office/drawing/2014/main" id="{E2FD1C16-7F17-50F4-4251-A21988630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99" y="2299377"/>
            <a:ext cx="1364886" cy="194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B91A40-17F4-7E3E-B2DF-75E39C4FF5A4}"/>
              </a:ext>
            </a:extLst>
          </p:cNvPr>
          <p:cNvSpPr txBox="1"/>
          <p:nvPr/>
        </p:nvSpPr>
        <p:spPr>
          <a:xfrm>
            <a:off x="242891" y="1221013"/>
            <a:ext cx="838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Let’s represent this in a different way!</a:t>
            </a:r>
            <a:endParaRPr lang="en-AT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5545C-9A0C-CE6D-6D1E-4B060B5F7754}"/>
                  </a:ext>
                </a:extLst>
              </p:cNvPr>
              <p:cNvSpPr txBox="1"/>
              <p:nvPr/>
            </p:nvSpPr>
            <p:spPr>
              <a:xfrm>
                <a:off x="2515616" y="4703362"/>
                <a:ext cx="4691220" cy="2045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US" sz="280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 smtClean="0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5545C-9A0C-CE6D-6D1E-4B060B5F7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616" y="4703362"/>
                <a:ext cx="4691220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6F030F27-2CEC-3BC8-2E79-6C181D97D06F}"/>
              </a:ext>
            </a:extLst>
          </p:cNvPr>
          <p:cNvSpPr/>
          <p:nvPr/>
        </p:nvSpPr>
        <p:spPr>
          <a:xfrm rot="16200000">
            <a:off x="5823542" y="2432998"/>
            <a:ext cx="255182" cy="4036241"/>
          </a:xfrm>
          <a:prstGeom prst="leftBrace">
            <a:avLst>
              <a:gd name="adj1" fmla="val 58101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0D3EDC2-02C6-7558-583E-D090E7D8DF64}"/>
              </a:ext>
            </a:extLst>
          </p:cNvPr>
          <p:cNvSpPr/>
          <p:nvPr/>
        </p:nvSpPr>
        <p:spPr>
          <a:xfrm>
            <a:off x="4858407" y="4703362"/>
            <a:ext cx="2171201" cy="416707"/>
          </a:xfrm>
          <a:prstGeom prst="ellipse">
            <a:avLst/>
          </a:prstGeom>
          <a:solidFill>
            <a:srgbClr val="2E75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A19620-5DCF-A528-7024-FE3435F26BC6}"/>
              </a:ext>
            </a:extLst>
          </p:cNvPr>
          <p:cNvSpPr/>
          <p:nvPr/>
        </p:nvSpPr>
        <p:spPr>
          <a:xfrm rot="5400000">
            <a:off x="4051957" y="5556892"/>
            <a:ext cx="2171201" cy="416707"/>
          </a:xfrm>
          <a:prstGeom prst="ellipse">
            <a:avLst/>
          </a:prstGeom>
          <a:solidFill>
            <a:srgbClr val="C55A1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DCB414-E72B-C85C-BE77-0F08F8A78E4E}"/>
              </a:ext>
            </a:extLst>
          </p:cNvPr>
          <p:cNvSpPr txBox="1"/>
          <p:nvPr/>
        </p:nvSpPr>
        <p:spPr>
          <a:xfrm>
            <a:off x="4074472" y="4696627"/>
            <a:ext cx="10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75B6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User 1</a:t>
            </a:r>
            <a:endParaRPr lang="LID4096" b="1" dirty="0">
              <a:solidFill>
                <a:srgbClr val="2E75B6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4DC413-7C80-D6FC-2C9A-1F44A57F91F3}"/>
              </a:ext>
            </a:extLst>
          </p:cNvPr>
          <p:cNvSpPr txBox="1"/>
          <p:nvPr/>
        </p:nvSpPr>
        <p:spPr>
          <a:xfrm>
            <a:off x="3933012" y="6471260"/>
            <a:ext cx="10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55A11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Movie 1</a:t>
            </a:r>
            <a:endParaRPr lang="LID4096" b="1" dirty="0">
              <a:solidFill>
                <a:srgbClr val="C55A11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044223-F0AB-32EB-17B3-36C2F52D6714}"/>
                  </a:ext>
                </a:extLst>
              </p:cNvPr>
              <p:cNvSpPr txBox="1"/>
              <p:nvPr/>
            </p:nvSpPr>
            <p:spPr>
              <a:xfrm>
                <a:off x="7206836" y="5492360"/>
                <a:ext cx="12964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LID4096" sz="28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044223-F0AB-32EB-17B3-36C2F52D6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836" y="5492360"/>
                <a:ext cx="12964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971151F-B6E2-43D3-CE36-ADA9BF107114}"/>
                  </a:ext>
                </a:extLst>
              </p:cNvPr>
              <p:cNvSpPr txBox="1"/>
              <p:nvPr/>
            </p:nvSpPr>
            <p:spPr>
              <a:xfrm>
                <a:off x="8974752" y="5000478"/>
                <a:ext cx="2502058" cy="53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971151F-B6E2-43D3-CE36-ADA9BF107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752" y="5000478"/>
                <a:ext cx="2502058" cy="5393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054C0D-67E0-1B6E-4CD2-90F296ADA8D8}"/>
                  </a:ext>
                </a:extLst>
              </p:cNvPr>
              <p:cNvSpPr txBox="1"/>
              <p:nvPr/>
            </p:nvSpPr>
            <p:spPr>
              <a:xfrm>
                <a:off x="8999072" y="5482351"/>
                <a:ext cx="2502058" cy="53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D054C0D-67E0-1B6E-4CD2-90F296ADA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072" y="5482351"/>
                <a:ext cx="2502058" cy="5393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156C2C-E7B6-8FCC-D4CB-9F371A9724F6}"/>
                  </a:ext>
                </a:extLst>
              </p:cNvPr>
              <p:cNvSpPr txBox="1"/>
              <p:nvPr/>
            </p:nvSpPr>
            <p:spPr>
              <a:xfrm>
                <a:off x="9055277" y="5976150"/>
                <a:ext cx="2502058" cy="53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156C2C-E7B6-8FCC-D4CB-9F371A97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77" y="5976150"/>
                <a:ext cx="2502058" cy="5393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98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DF41-0E4D-0893-8C29-379F96DD7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0F70-4C15-DB11-A699-36FEE207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vector embeddings for users and movies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A2E23-D068-48BB-219A-D848628EE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67F687-C96C-5A78-FB94-11A261E3797C}"/>
                  </a:ext>
                </a:extLst>
              </p:cNvPr>
              <p:cNvSpPr txBox="1"/>
              <p:nvPr/>
            </p:nvSpPr>
            <p:spPr>
              <a:xfrm>
                <a:off x="242891" y="1188076"/>
                <a:ext cx="5067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What are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𝑼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𝑴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?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67F687-C96C-5A78-FB94-11A261E37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188076"/>
                <a:ext cx="5067014" cy="461665"/>
              </a:xfrm>
              <a:prstGeom prst="rect">
                <a:avLst/>
              </a:prstGeom>
              <a:blipFill>
                <a:blip r:embed="rId2"/>
                <a:stretch>
                  <a:fillRect l="-1925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D70F83-D99F-D93B-822C-57FADF7FB5D9}"/>
              </a:ext>
            </a:extLst>
          </p:cNvPr>
          <p:cNvSpPr txBox="1"/>
          <p:nvPr/>
        </p:nvSpPr>
        <p:spPr>
          <a:xfrm>
            <a:off x="242891" y="1711296"/>
            <a:ext cx="11851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They are called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embeddings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/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latent representations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of the users and movies!</a:t>
            </a:r>
          </a:p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It’s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low-dimensional vectors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that contain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collaborative information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from all users/movies.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D0BAF6-F2F9-1277-7137-244981654042}"/>
              </a:ext>
            </a:extLst>
          </p:cNvPr>
          <p:cNvSpPr txBox="1"/>
          <p:nvPr/>
        </p:nvSpPr>
        <p:spPr>
          <a:xfrm>
            <a:off x="242890" y="2909114"/>
            <a:ext cx="1185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Original representation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0C01A27-6271-2D16-AF7D-AB8DE058A1AF}"/>
              </a:ext>
            </a:extLst>
          </p:cNvPr>
          <p:cNvSpPr/>
          <p:nvPr/>
        </p:nvSpPr>
        <p:spPr>
          <a:xfrm>
            <a:off x="242890" y="1711296"/>
            <a:ext cx="11706219" cy="862690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BFB5D-2505-D3D5-770A-86BA4F2E1B44}"/>
                  </a:ext>
                </a:extLst>
              </p:cNvPr>
              <p:cNvSpPr txBox="1"/>
              <p:nvPr/>
            </p:nvSpPr>
            <p:spPr>
              <a:xfrm>
                <a:off x="226224" y="4191332"/>
                <a:ext cx="2668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9BFB5D-2505-D3D5-770A-86BA4F2E1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" y="4191332"/>
                <a:ext cx="2668936" cy="369332"/>
              </a:xfrm>
              <a:prstGeom prst="rect">
                <a:avLst/>
              </a:prstGeom>
              <a:blipFill>
                <a:blip r:embed="rId3"/>
                <a:stretch>
                  <a:fillRect l="-1142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3EE52F-BB3F-71B0-2F08-ED8E84DDB14F}"/>
                  </a:ext>
                </a:extLst>
              </p:cNvPr>
              <p:cNvSpPr txBox="1"/>
              <p:nvPr/>
            </p:nvSpPr>
            <p:spPr>
              <a:xfrm>
                <a:off x="226224" y="5019818"/>
                <a:ext cx="1533753" cy="175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3EE52F-BB3F-71B0-2F08-ED8E84DDB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4" y="5019818"/>
                <a:ext cx="1533753" cy="1753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BD6E3B5-F23E-DCCA-3EEC-FFE96DD2C246}"/>
                  </a:ext>
                </a:extLst>
              </p:cNvPr>
              <p:cNvSpPr txBox="1"/>
              <p:nvPr/>
            </p:nvSpPr>
            <p:spPr>
              <a:xfrm>
                <a:off x="242891" y="3506767"/>
                <a:ext cx="5067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Rows and columns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𝑺</m:t>
                    </m:r>
                  </m:oMath>
                </a14:m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BD6E3B5-F23E-DCCA-3EEC-FFE96DD2C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3506767"/>
                <a:ext cx="5067014" cy="461665"/>
              </a:xfrm>
              <a:prstGeom prst="rect">
                <a:avLst/>
              </a:prstGeom>
              <a:blipFill>
                <a:blip r:embed="rId5"/>
                <a:stretch>
                  <a:fillRect l="-1925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A527390-25F9-9487-D8E0-82D4ADE706A3}"/>
              </a:ext>
            </a:extLst>
          </p:cNvPr>
          <p:cNvSpPr txBox="1"/>
          <p:nvPr/>
        </p:nvSpPr>
        <p:spPr>
          <a:xfrm>
            <a:off x="1820803" y="4560664"/>
            <a:ext cx="348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Movies watched by user 2</a:t>
            </a:r>
          </a:p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 information about other users!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CC72E-9CBF-9478-2BB3-C6B474313D6A}"/>
              </a:ext>
            </a:extLst>
          </p:cNvPr>
          <p:cNvSpPr txBox="1"/>
          <p:nvPr/>
        </p:nvSpPr>
        <p:spPr>
          <a:xfrm>
            <a:off x="1759977" y="6205554"/>
            <a:ext cx="4021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Users that watched movie 0</a:t>
            </a:r>
          </a:p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 information about other movies!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A1DFF1-2962-8CC3-5679-07A5CB733792}"/>
                  </a:ext>
                </a:extLst>
              </p:cNvPr>
              <p:cNvSpPr txBox="1"/>
              <p:nvPr/>
            </p:nvSpPr>
            <p:spPr>
              <a:xfrm>
                <a:off x="6834706" y="4962038"/>
                <a:ext cx="22040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A1DFF1-2962-8CC3-5679-07A5CB733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706" y="4962038"/>
                <a:ext cx="2204065" cy="369332"/>
              </a:xfrm>
              <a:prstGeom prst="rect">
                <a:avLst/>
              </a:prstGeom>
              <a:blipFill>
                <a:blip r:embed="rId6"/>
                <a:stretch>
                  <a:fillRect l="-2762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ACEFD1-9EF8-3FBA-67D1-157677C77827}"/>
                  </a:ext>
                </a:extLst>
              </p:cNvPr>
              <p:cNvSpPr txBox="1"/>
              <p:nvPr/>
            </p:nvSpPr>
            <p:spPr>
              <a:xfrm>
                <a:off x="9591656" y="4838799"/>
                <a:ext cx="1559081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AACEFD1-9EF8-3FBA-67D1-157677C77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656" y="4838799"/>
                <a:ext cx="1559081" cy="615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B6BAAE17-F15D-1FC6-76B0-CDB5E15972C8}"/>
              </a:ext>
            </a:extLst>
          </p:cNvPr>
          <p:cNvSpPr txBox="1"/>
          <p:nvPr/>
        </p:nvSpPr>
        <p:spPr>
          <a:xfrm>
            <a:off x="5900113" y="2909113"/>
            <a:ext cx="220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Embeddings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D3501F-E7D9-BFCD-9308-529FE6692AFC}"/>
              </a:ext>
            </a:extLst>
          </p:cNvPr>
          <p:cNvSpPr txBox="1"/>
          <p:nvPr/>
        </p:nvSpPr>
        <p:spPr>
          <a:xfrm>
            <a:off x="5900113" y="3487222"/>
            <a:ext cx="6869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Entries contain global information!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For users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it could be genres they like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For movies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how much they align with that genre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380DB76-E3EE-4721-4F4C-7CC91B7A232B}"/>
              </a:ext>
            </a:extLst>
          </p:cNvPr>
          <p:cNvSpPr/>
          <p:nvPr/>
        </p:nvSpPr>
        <p:spPr>
          <a:xfrm>
            <a:off x="7423374" y="5819576"/>
            <a:ext cx="3230794" cy="771955"/>
          </a:xfrm>
          <a:prstGeom prst="roundRect">
            <a:avLst/>
          </a:prstGeom>
          <a:solidFill>
            <a:srgbClr val="FF63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Often, the elements are not cleanly interpretable though!</a:t>
            </a:r>
          </a:p>
        </p:txBody>
      </p:sp>
    </p:spTree>
    <p:extLst>
      <p:ext uri="{BB962C8B-B14F-4D97-AF65-F5344CB8AC3E}">
        <p14:creationId xmlns:p14="http://schemas.microsoft.com/office/powerpoint/2010/main" val="395242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3" grpId="0"/>
      <p:bldP spid="45" grpId="0"/>
      <p:bldP spid="50" grpId="0"/>
      <p:bldP spid="54" grpId="0"/>
      <p:bldP spid="55" grpId="0"/>
      <p:bldP spid="56" grpId="0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665B-4435-DB38-146F-47ED2198C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D6ACC2B-7A93-3EBC-2B2C-0BE0D799CF87}"/>
              </a:ext>
            </a:extLst>
          </p:cNvPr>
          <p:cNvSpPr/>
          <p:nvPr/>
        </p:nvSpPr>
        <p:spPr>
          <a:xfrm>
            <a:off x="136881" y="3278839"/>
            <a:ext cx="11706219" cy="862690"/>
          </a:xfrm>
          <a:prstGeom prst="roundRect">
            <a:avLst/>
          </a:prstGeom>
          <a:solidFill>
            <a:schemeClr val="accent1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8E139-C3B3-1DD0-76DD-BA5D4AA2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850331-EC77-233B-9D8D-49E6341D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38966-9A1F-4730-03A7-DA511A333DA0}"/>
              </a:ext>
            </a:extLst>
          </p:cNvPr>
          <p:cNvSpPr txBox="1"/>
          <p:nvPr/>
        </p:nvSpPr>
        <p:spPr>
          <a:xfrm>
            <a:off x="3659859" y="3479351"/>
            <a:ext cx="1185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can we find such embeddings?!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92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A7AB4-2A82-4D35-69F9-A12EEEB99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B520-CEA6-15B6-84D3-CCA49E21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idea: spectral decomposition!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8E3DC3-5A12-D41C-B321-58CB5C8A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06FE3B-058D-C776-B6DE-0962925F8B89}"/>
                  </a:ext>
                </a:extLst>
              </p:cNvPr>
              <p:cNvSpPr txBox="1"/>
              <p:nvPr/>
            </p:nvSpPr>
            <p:spPr>
              <a:xfrm>
                <a:off x="440011" y="1361287"/>
                <a:ext cx="10924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Reminder: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a matrix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𝑺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diagonalizable, we can represent it in the following way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06FE3B-058D-C776-B6DE-0962925F8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11" y="1361287"/>
                <a:ext cx="10924675" cy="461665"/>
              </a:xfrm>
              <a:prstGeom prst="rect">
                <a:avLst/>
              </a:prstGeom>
              <a:blipFill>
                <a:blip r:embed="rId2"/>
                <a:stretch>
                  <a:fillRect l="-837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6CC2A-B7A2-501E-3187-BA9B8568BD1F}"/>
                  </a:ext>
                </a:extLst>
              </p:cNvPr>
              <p:cNvSpPr txBox="1"/>
              <p:nvPr/>
            </p:nvSpPr>
            <p:spPr>
              <a:xfrm>
                <a:off x="4486059" y="2189885"/>
                <a:ext cx="24221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6CC2A-B7A2-501E-3187-BA9B8568B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059" y="2189885"/>
                <a:ext cx="24221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0FA3A0-C826-136B-8EC9-7FEE080ABCBF}"/>
              </a:ext>
            </a:extLst>
          </p:cNvPr>
          <p:cNvCxnSpPr/>
          <p:nvPr/>
        </p:nvCxnSpPr>
        <p:spPr>
          <a:xfrm flipV="1">
            <a:off x="3492596" y="2620772"/>
            <a:ext cx="1705047" cy="68633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B9F572-3A0D-F65A-AD84-43FCA23B69F6}"/>
              </a:ext>
            </a:extLst>
          </p:cNvPr>
          <p:cNvCxnSpPr>
            <a:cxnSpLocks/>
          </p:cNvCxnSpPr>
          <p:nvPr/>
        </p:nvCxnSpPr>
        <p:spPr>
          <a:xfrm flipH="1" flipV="1">
            <a:off x="6367570" y="2620772"/>
            <a:ext cx="1705047" cy="68633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9923DB-3184-689B-5732-485309EA1C8C}"/>
              </a:ext>
            </a:extLst>
          </p:cNvPr>
          <p:cNvCxnSpPr>
            <a:cxnSpLocks/>
          </p:cNvCxnSpPr>
          <p:nvPr/>
        </p:nvCxnSpPr>
        <p:spPr>
          <a:xfrm flipV="1">
            <a:off x="5851933" y="2644998"/>
            <a:ext cx="0" cy="716442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D32D87-12D3-B491-A195-219AE639671D}"/>
              </a:ext>
            </a:extLst>
          </p:cNvPr>
          <p:cNvSpPr txBox="1"/>
          <p:nvPr/>
        </p:nvSpPr>
        <p:spPr>
          <a:xfrm>
            <a:off x="2122139" y="3361440"/>
            <a:ext cx="236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 embeddings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4B030-E994-6DEA-9FBD-E77D6BEF2DD6}"/>
              </a:ext>
            </a:extLst>
          </p:cNvPr>
          <p:cNvSpPr txBox="1"/>
          <p:nvPr/>
        </p:nvSpPr>
        <p:spPr>
          <a:xfrm>
            <a:off x="7500829" y="3361440"/>
            <a:ext cx="2929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 embeddings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DB2DF-3EAD-5662-FF24-C0B37A01FD5A}"/>
              </a:ext>
            </a:extLst>
          </p:cNvPr>
          <p:cNvSpPr txBox="1"/>
          <p:nvPr/>
        </p:nvSpPr>
        <p:spPr>
          <a:xfrm>
            <a:off x="4435124" y="3361440"/>
            <a:ext cx="2929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Feature importance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(diagonal matrix)</a:t>
            </a:r>
            <a:endParaRPr lang="LID4096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070D9-00FD-DF54-5345-156809254490}"/>
              </a:ext>
            </a:extLst>
          </p:cNvPr>
          <p:cNvSpPr txBox="1"/>
          <p:nvPr/>
        </p:nvSpPr>
        <p:spPr>
          <a:xfrm>
            <a:off x="440011" y="4313531"/>
            <a:ext cx="1092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However,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we don’t want to perfectly reproduce the original matrix! 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E3B8D2-898E-547D-A6BD-8F8DFCE3DE4E}"/>
              </a:ext>
            </a:extLst>
          </p:cNvPr>
          <p:cNvSpPr/>
          <p:nvPr/>
        </p:nvSpPr>
        <p:spPr>
          <a:xfrm>
            <a:off x="188459" y="4928884"/>
            <a:ext cx="11706219" cy="1671296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FC43BA-5ADC-C671-82C6-528B76441B0F}"/>
                  </a:ext>
                </a:extLst>
              </p:cNvPr>
              <p:cNvSpPr txBox="1"/>
              <p:nvPr/>
            </p:nvSpPr>
            <p:spPr>
              <a:xfrm>
                <a:off x="297323" y="5028836"/>
                <a:ext cx="858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Truncate!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I.e.,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only keep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highest eigenvalues: 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FC43BA-5ADC-C671-82C6-528B76441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23" y="5028836"/>
                <a:ext cx="8585420" cy="461665"/>
              </a:xfrm>
              <a:prstGeom prst="rect">
                <a:avLst/>
              </a:prstGeom>
              <a:blipFill>
                <a:blip r:embed="rId4"/>
                <a:stretch>
                  <a:fillRect l="-1136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8BFBD7-4A1B-57CB-2231-1E22790124EF}"/>
                  </a:ext>
                </a:extLst>
              </p:cNvPr>
              <p:cNvSpPr txBox="1"/>
              <p:nvPr/>
            </p:nvSpPr>
            <p:spPr>
              <a:xfrm>
                <a:off x="6908196" y="5028836"/>
                <a:ext cx="20790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LID4096" sz="28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8BFBD7-4A1B-57CB-2231-1E2279012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196" y="5028836"/>
                <a:ext cx="207909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E161EF-1754-EA12-FDD6-E3DEE88B3156}"/>
                  </a:ext>
                </a:extLst>
              </p:cNvPr>
              <p:cNvSpPr txBox="1"/>
              <p:nvPr/>
            </p:nvSpPr>
            <p:spPr>
              <a:xfrm>
                <a:off x="374207" y="5490501"/>
                <a:ext cx="38904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all rows, only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columns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E161EF-1754-EA12-FDD6-E3DEE88B3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07" y="5490501"/>
                <a:ext cx="3890489" cy="307777"/>
              </a:xfrm>
              <a:prstGeom prst="rect">
                <a:avLst/>
              </a:prstGeom>
              <a:blipFill>
                <a:blip r:embed="rId6"/>
                <a:stretch>
                  <a:fillRect l="-3912" t="-26000" r="-3599" b="-5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B37D83-379B-31E2-AC65-2AFD6644893C}"/>
                  </a:ext>
                </a:extLst>
              </p:cNvPr>
              <p:cNvSpPr txBox="1"/>
              <p:nvPr/>
            </p:nvSpPr>
            <p:spPr>
              <a:xfrm>
                <a:off x="8400191" y="5490501"/>
                <a:ext cx="34176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rows and columns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𝑫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)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B37D83-379B-31E2-AC65-2AFD66448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191" y="5490501"/>
                <a:ext cx="3417602" cy="307777"/>
              </a:xfrm>
              <a:prstGeom prst="rect">
                <a:avLst/>
              </a:prstGeom>
              <a:blipFill>
                <a:blip r:embed="rId7"/>
                <a:stretch>
                  <a:fillRect l="-2674" t="-26000" r="-4100" b="-5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1C2985-58B0-03BC-4341-3DFB2891A7EE}"/>
                  </a:ext>
                </a:extLst>
              </p:cNvPr>
              <p:cNvSpPr txBox="1"/>
              <p:nvPr/>
            </p:nvSpPr>
            <p:spPr>
              <a:xfrm>
                <a:off x="297323" y="6007289"/>
                <a:ext cx="8585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Scoring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 new users-movie combination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sz="2400" dirty="0">
                        <a:latin typeface="Beaufort for LOL" panose="02020503050000020004" pitchFamily="18" charset="0"/>
                        <a:cs typeface="Beaufort for LOL" panose="020205030500000200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?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1C2985-58B0-03BC-4341-3DFB2891A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23" y="6007289"/>
                <a:ext cx="8585420" cy="461665"/>
              </a:xfrm>
              <a:prstGeom prst="rect">
                <a:avLst/>
              </a:prstGeom>
              <a:blipFill>
                <a:blip r:embed="rId8"/>
                <a:stretch>
                  <a:fillRect l="-1136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12CD39-2C66-836F-1D98-21E0C5F3CCDC}"/>
                  </a:ext>
                </a:extLst>
              </p:cNvPr>
              <p:cNvSpPr txBox="1"/>
              <p:nvPr/>
            </p:nvSpPr>
            <p:spPr>
              <a:xfrm>
                <a:off x="6155556" y="5987090"/>
                <a:ext cx="2587247" cy="5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12CD39-2C66-836F-1D98-21E0C5F3C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556" y="5987090"/>
                <a:ext cx="2587247" cy="5119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432D71-524C-612E-6456-0D33BBDDB0DC}"/>
                  </a:ext>
                </a:extLst>
              </p:cNvPr>
              <p:cNvSpPr txBox="1"/>
              <p:nvPr/>
            </p:nvSpPr>
            <p:spPr>
              <a:xfrm>
                <a:off x="4519735" y="5486750"/>
                <a:ext cx="36254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first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rows, all 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432D71-524C-612E-6456-0D33BBDDB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35" y="5486750"/>
                <a:ext cx="3625416" cy="307777"/>
              </a:xfrm>
              <a:prstGeom prst="rect">
                <a:avLst/>
              </a:prstGeom>
              <a:blipFill>
                <a:blip r:embed="rId10"/>
                <a:stretch>
                  <a:fillRect l="-2353" t="-25490" r="-3697" b="-4902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46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DD914-4A63-6830-3624-DF8B91BE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0DE7-CA4C-9068-2993-184A2DF7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this just dimensionality reduction?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0588E-3321-0B30-1BDC-049BFC4A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98D768-8D78-D890-28F0-420B731F215B}"/>
                  </a:ext>
                </a:extLst>
              </p:cNvPr>
              <p:cNvSpPr txBox="1"/>
              <p:nvPr/>
            </p:nvSpPr>
            <p:spPr>
              <a:xfrm>
                <a:off x="242891" y="1265034"/>
                <a:ext cx="10924675" cy="3478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In principle, yes!</a:t>
                </a:r>
                <a:b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b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In the previous example, we tried to find low-dimensional vectors representing users and movies such that the distance between vectors is</a:t>
                </a:r>
              </a:p>
              <a:p>
                <a:endParaRPr lang="en-US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pPr marL="3543300" lvl="7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low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if a user will like the movie,</a:t>
                </a:r>
              </a:p>
              <a:p>
                <a:pPr marL="3543300" lvl="7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high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otherwise,</a:t>
                </a:r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endParaRPr lang="en-US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with the distance given by the inner product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𝚫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98D768-8D78-D890-28F0-420B731F2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265034"/>
                <a:ext cx="10924675" cy="3478325"/>
              </a:xfrm>
              <a:prstGeom prst="rect">
                <a:avLst/>
              </a:prstGeom>
              <a:blipFill>
                <a:blip r:embed="rId2"/>
                <a:stretch>
                  <a:fillRect l="-893" t="-1404" b="-210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F3575A59-DBD4-482D-B54E-A490E25B9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356" y="3920768"/>
            <a:ext cx="4706890" cy="2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53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852F2-599D-BF80-5541-0D3966C5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21C2-9254-8BBB-FF0F-9A76A2FE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 to the rescue!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644FD-F96E-4107-D88C-6F9C41B9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C623-93FB-A30A-F8E4-CA5102A5C210}"/>
              </a:ext>
            </a:extLst>
          </p:cNvPr>
          <p:cNvSpPr txBox="1"/>
          <p:nvPr/>
        </p:nvSpPr>
        <p:spPr>
          <a:xfrm>
            <a:off x="242891" y="1265034"/>
            <a:ext cx="10924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decomposition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that always works is SVD!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77EF35-6D96-7738-880F-F797A6454054}"/>
              </a:ext>
            </a:extLst>
          </p:cNvPr>
          <p:cNvSpPr/>
          <p:nvPr/>
        </p:nvSpPr>
        <p:spPr>
          <a:xfrm>
            <a:off x="365405" y="2013858"/>
            <a:ext cx="11462527" cy="299841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8D6665-E9CD-B52E-B9AE-6AD753E81F22}"/>
                  </a:ext>
                </a:extLst>
              </p:cNvPr>
              <p:cNvSpPr txBox="1"/>
              <p:nvPr/>
            </p:nvSpPr>
            <p:spPr>
              <a:xfrm>
                <a:off x="633662" y="2294885"/>
                <a:ext cx="10924675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SVD: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Then there exists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𝑼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𝑽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𝚺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such that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8D6665-E9CD-B52E-B9AE-6AD753E81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62" y="2294885"/>
                <a:ext cx="10924675" cy="837537"/>
              </a:xfrm>
              <a:prstGeom prst="rect">
                <a:avLst/>
              </a:prstGeom>
              <a:blipFill>
                <a:blip r:embed="rId2"/>
                <a:stretch>
                  <a:fillRect l="-893" t="-5797" b="-144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DD2290-CD72-9CC4-5A17-B5FA7FED90FB}"/>
                  </a:ext>
                </a:extLst>
              </p:cNvPr>
              <p:cNvSpPr txBox="1"/>
              <p:nvPr/>
            </p:nvSpPr>
            <p:spPr>
              <a:xfrm>
                <a:off x="5015735" y="3293772"/>
                <a:ext cx="216052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LID4096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DD2290-CD72-9CC4-5A17-B5FA7FED9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735" y="3293772"/>
                <a:ext cx="2160528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AE6D65-4F91-369B-B86E-EE33B3B09A2A}"/>
                  </a:ext>
                </a:extLst>
              </p:cNvPr>
              <p:cNvSpPr txBox="1"/>
              <p:nvPr/>
            </p:nvSpPr>
            <p:spPr>
              <a:xfrm>
                <a:off x="633662" y="4001449"/>
                <a:ext cx="10924675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the square-roots of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𝑺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𝑺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on its diagonal and is 0 otherwise,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are called singular values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𝑺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AE6D65-4F91-369B-B86E-EE33B3B09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62" y="4001449"/>
                <a:ext cx="10924675" cy="844077"/>
              </a:xfrm>
              <a:prstGeom prst="rect">
                <a:avLst/>
              </a:prstGeom>
              <a:blipFill>
                <a:blip r:embed="rId4"/>
                <a:stretch>
                  <a:fillRect l="-893" t="-5036" b="-151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A7605BB-D770-7511-6E7D-754AD0BB0733}"/>
              </a:ext>
            </a:extLst>
          </p:cNvPr>
          <p:cNvSpPr txBox="1"/>
          <p:nvPr/>
        </p:nvSpPr>
        <p:spPr>
          <a:xfrm>
            <a:off x="8853869" y="5012268"/>
            <a:ext cx="297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Proof: see handwritten notes</a:t>
            </a:r>
            <a:endParaRPr lang="en-AT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28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7EE3F-11C6-D8AB-C711-9A0D8FBA8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0D19-09BF-EF78-25AF-52ABFC35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assume the following type of data structure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08132-E189-C178-5E02-5AA3FBBE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</a:t>
            </a:fld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DBFEC3-C8B1-02BD-238C-A28A081B9B16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 flipV="1">
            <a:off x="4277832" y="1609650"/>
            <a:ext cx="3494567" cy="2458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4022B4-08FE-6D9E-3D2B-3CFD26733332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4277832" y="1855521"/>
            <a:ext cx="3494567" cy="865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D235E4-47FE-BB04-9801-9B35E131CA13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4277832" y="2143668"/>
            <a:ext cx="3615070" cy="2483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31EA6B-0A88-4943-657B-8604591F9817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277832" y="2392039"/>
            <a:ext cx="3423684" cy="31196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709D4B1-4046-22B6-7BB0-0E8035434692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4277832" y="2392039"/>
            <a:ext cx="3494567" cy="148144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46E5F7-9D60-4A76-F695-C48A033926A9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4277832" y="2967179"/>
            <a:ext cx="3494567" cy="9063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F00A7A-FA0A-64A5-718B-86973BB7F56F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4277832" y="2721308"/>
            <a:ext cx="3494567" cy="82101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B90F5E-91FC-9F23-6382-C6AE0DB8445E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4277832" y="3542319"/>
            <a:ext cx="3494567" cy="33116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B7E2ADC-0AE3-73D1-3A11-10850F5A9B21}"/>
              </a:ext>
            </a:extLst>
          </p:cNvPr>
          <p:cNvSpPr/>
          <p:nvPr/>
        </p:nvSpPr>
        <p:spPr>
          <a:xfrm>
            <a:off x="7772399" y="1482059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0408F1-C2FA-D63B-8681-ADD9F5762603}"/>
              </a:ext>
            </a:extLst>
          </p:cNvPr>
          <p:cNvSpPr/>
          <p:nvPr/>
        </p:nvSpPr>
        <p:spPr>
          <a:xfrm>
            <a:off x="7772399" y="201857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FBAC52-3823-FB62-DFDE-3325E74F7991}"/>
              </a:ext>
            </a:extLst>
          </p:cNvPr>
          <p:cNvSpPr/>
          <p:nvPr/>
        </p:nvSpPr>
        <p:spPr>
          <a:xfrm>
            <a:off x="7772399" y="259371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325C31-D5D9-4100-7DCB-EC4A8BE4939F}"/>
              </a:ext>
            </a:extLst>
          </p:cNvPr>
          <p:cNvSpPr/>
          <p:nvPr/>
        </p:nvSpPr>
        <p:spPr>
          <a:xfrm>
            <a:off x="7772399" y="316885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EBDB1F-E9A6-9942-F035-BD5B4275AC38}"/>
              </a:ext>
            </a:extLst>
          </p:cNvPr>
          <p:cNvSpPr/>
          <p:nvPr/>
        </p:nvSpPr>
        <p:spPr>
          <a:xfrm>
            <a:off x="7772399" y="37458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223F1A-31E0-A12C-8485-6F0509DD87A2}"/>
              </a:ext>
            </a:extLst>
          </p:cNvPr>
          <p:cNvSpPr/>
          <p:nvPr/>
        </p:nvSpPr>
        <p:spPr>
          <a:xfrm>
            <a:off x="4022650" y="1727930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B3F1CE-E84A-7FA7-C682-FB9584CA953B}"/>
              </a:ext>
            </a:extLst>
          </p:cNvPr>
          <p:cNvSpPr/>
          <p:nvPr/>
        </p:nvSpPr>
        <p:spPr>
          <a:xfrm>
            <a:off x="4022650" y="226444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AAD487-9BBA-15FC-B840-BE23923B7AAB}"/>
              </a:ext>
            </a:extLst>
          </p:cNvPr>
          <p:cNvSpPr/>
          <p:nvPr/>
        </p:nvSpPr>
        <p:spPr>
          <a:xfrm>
            <a:off x="4022650" y="28395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4FB770-840A-8608-F782-993FBC3527EA}"/>
              </a:ext>
            </a:extLst>
          </p:cNvPr>
          <p:cNvSpPr/>
          <p:nvPr/>
        </p:nvSpPr>
        <p:spPr>
          <a:xfrm>
            <a:off x="4022650" y="341472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352AC3-C1AD-44B2-291A-7A49D66F2D5D}"/>
              </a:ext>
            </a:extLst>
          </p:cNvPr>
          <p:cNvSpPr txBox="1"/>
          <p:nvPr/>
        </p:nvSpPr>
        <p:spPr>
          <a:xfrm>
            <a:off x="2277533" y="5375941"/>
            <a:ext cx="927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what kind of tasks do we encounter data that is structured like this?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0132B0-E9A5-25C8-15D0-E232965F1B15}"/>
              </a:ext>
            </a:extLst>
          </p:cNvPr>
          <p:cNvSpPr txBox="1"/>
          <p:nvPr/>
        </p:nvSpPr>
        <p:spPr>
          <a:xfrm>
            <a:off x="1287100" y="4945053"/>
            <a:ext cx="762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8000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3DF747C-6A3E-F4E8-8065-803E54A82E76}"/>
              </a:ext>
            </a:extLst>
          </p:cNvPr>
          <p:cNvSpPr/>
          <p:nvPr/>
        </p:nvSpPr>
        <p:spPr>
          <a:xfrm>
            <a:off x="1140194" y="5058515"/>
            <a:ext cx="10112006" cy="109651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6013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7F6AFA-4407-C194-F928-35447A22E5BA}"/>
              </a:ext>
            </a:extLst>
          </p:cNvPr>
          <p:cNvSpPr/>
          <p:nvPr/>
        </p:nvSpPr>
        <p:spPr>
          <a:xfrm>
            <a:off x="396126" y="2389510"/>
            <a:ext cx="11435295" cy="830997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79F5C-4C2E-2246-DE79-550CBD90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property!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18F30-1123-F611-E409-51BB5723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CFEFFE-821F-1C95-1F33-D8A04E03F48B}"/>
              </a:ext>
            </a:extLst>
          </p:cNvPr>
          <p:cNvSpPr/>
          <p:nvPr/>
        </p:nvSpPr>
        <p:spPr>
          <a:xfrm>
            <a:off x="344491" y="1303244"/>
            <a:ext cx="11462527" cy="39591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BD2101-2D2A-16C1-12E0-83EBDB9B35E9}"/>
                  </a:ext>
                </a:extLst>
              </p:cNvPr>
              <p:cNvSpPr txBox="1"/>
              <p:nvPr/>
            </p:nvSpPr>
            <p:spPr>
              <a:xfrm>
                <a:off x="539374" y="1415971"/>
                <a:ext cx="11267643" cy="860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𝑨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SVD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𝑨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𝜮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Moreover,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be the matrix reconstructed from the truncated SVD, i.e., using only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largest singular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𝒔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naryPr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BD2101-2D2A-16C1-12E0-83EBDB9B3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74" y="1415971"/>
                <a:ext cx="11267643" cy="860813"/>
              </a:xfrm>
              <a:prstGeom prst="rect">
                <a:avLst/>
              </a:prstGeom>
              <a:blipFill>
                <a:blip r:embed="rId2"/>
                <a:stretch>
                  <a:fillRect l="-811" t="-4965" r="-324" b="-156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BE0D5-0475-50C1-846D-B9648F685BDE}"/>
                  </a:ext>
                </a:extLst>
              </p:cNvPr>
              <p:cNvSpPr txBox="1"/>
              <p:nvPr/>
            </p:nvSpPr>
            <p:spPr>
              <a:xfrm>
                <a:off x="563778" y="2389510"/>
                <a:ext cx="112676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Then, among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all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matrices with rank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the best possible approximation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𝑨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respect to the Frobenius and Operator norm.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BE0D5-0475-50C1-846D-B9648F685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8" y="2389510"/>
                <a:ext cx="11267643" cy="830997"/>
              </a:xfrm>
              <a:prstGeom prst="rect">
                <a:avLst/>
              </a:prstGeom>
              <a:blipFill>
                <a:blip r:embed="rId3"/>
                <a:stretch>
                  <a:fillRect l="-811" t="-5882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9A36D6B-7A91-50B5-78E5-5EE9CF9B0548}"/>
              </a:ext>
            </a:extLst>
          </p:cNvPr>
          <p:cNvSpPr txBox="1"/>
          <p:nvPr/>
        </p:nvSpPr>
        <p:spPr>
          <a:xfrm>
            <a:off x="588182" y="3333233"/>
            <a:ext cx="1126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particular, the approximation error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70E7C3-5EED-CD8C-E996-D703D0D6B085}"/>
                  </a:ext>
                </a:extLst>
              </p:cNvPr>
              <p:cNvSpPr txBox="1"/>
              <p:nvPr/>
            </p:nvSpPr>
            <p:spPr>
              <a:xfrm>
                <a:off x="745593" y="3907624"/>
                <a:ext cx="4465526" cy="1188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𝑨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 dirty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𝑟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70E7C3-5EED-CD8C-E996-D703D0D6B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93" y="3907624"/>
                <a:ext cx="4465526" cy="1188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90AFC3-AD43-5CD1-3DEC-7F7BCF58D83D}"/>
                  </a:ext>
                </a:extLst>
              </p:cNvPr>
              <p:cNvSpPr txBox="1"/>
              <p:nvPr/>
            </p:nvSpPr>
            <p:spPr>
              <a:xfrm>
                <a:off x="8327621" y="4368963"/>
                <a:ext cx="2783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rank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𝑨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90AFC3-AD43-5CD1-3DEC-7F7BCF58D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621" y="4368963"/>
                <a:ext cx="2783308" cy="461665"/>
              </a:xfrm>
              <a:prstGeom prst="rect">
                <a:avLst/>
              </a:prstGeom>
              <a:blipFill>
                <a:blip r:embed="rId5"/>
                <a:stretch>
                  <a:fillRect l="-3282" t="-10667" r="-438" b="-30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5CF464-537E-8C23-38F5-CE4134598F98}"/>
                  </a:ext>
                </a:extLst>
              </p:cNvPr>
              <p:cNvSpPr txBox="1"/>
              <p:nvPr/>
            </p:nvSpPr>
            <p:spPr>
              <a:xfrm>
                <a:off x="4271388" y="4368964"/>
                <a:ext cx="44655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𝑨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dirty="0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 ,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5CF464-537E-8C23-38F5-CE4134598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388" y="4368964"/>
                <a:ext cx="4465526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D5EBF1F-E767-3C20-9738-DDE3D4401264}"/>
              </a:ext>
            </a:extLst>
          </p:cNvPr>
          <p:cNvSpPr txBox="1"/>
          <p:nvPr/>
        </p:nvSpPr>
        <p:spPr>
          <a:xfrm>
            <a:off x="563778" y="5749296"/>
            <a:ext cx="18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Reminder:</a:t>
            </a:r>
            <a:endParaRPr lang="LID4096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8CD7C0-6C92-0826-B02C-0447049232C4}"/>
                  </a:ext>
                </a:extLst>
              </p:cNvPr>
              <p:cNvSpPr txBox="1"/>
              <p:nvPr/>
            </p:nvSpPr>
            <p:spPr>
              <a:xfrm>
                <a:off x="3518627" y="5557366"/>
                <a:ext cx="2280496" cy="874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𝑨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000" b="0" i="0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8CD7C0-6C92-0826-B02C-044704923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27" y="5557366"/>
                <a:ext cx="2280496" cy="8740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B4E93C-F0FA-98B0-826F-18E90D59B8F3}"/>
                  </a:ext>
                </a:extLst>
              </p:cNvPr>
              <p:cNvSpPr txBox="1"/>
              <p:nvPr/>
            </p:nvSpPr>
            <p:spPr>
              <a:xfrm>
                <a:off x="7210545" y="5715986"/>
                <a:ext cx="3344178" cy="632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𝑨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000" b="0" i="0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0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sup</m:t>
                              </m:r>
                            </m:e>
                            <m:li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=1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𝐴𝑥</m:t>
                              </m:r>
                            </m:e>
                          </m:d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|</m:t>
                          </m:r>
                        </m:e>
                      </m:func>
                    </m:oMath>
                  </m:oMathPara>
                </a14:m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B4E93C-F0FA-98B0-826F-18E90D59B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545" y="5715986"/>
                <a:ext cx="3344178" cy="6326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AE03E3-C612-9CB5-D07A-CA9A4465B0D1}"/>
              </a:ext>
            </a:extLst>
          </p:cNvPr>
          <p:cNvSpPr txBox="1"/>
          <p:nvPr/>
        </p:nvSpPr>
        <p:spPr>
          <a:xfrm>
            <a:off x="2051599" y="5759526"/>
            <a:ext cx="18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Frobenius norm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9C8C6-3491-7295-7306-6BB5E3507F63}"/>
              </a:ext>
            </a:extLst>
          </p:cNvPr>
          <p:cNvSpPr txBox="1"/>
          <p:nvPr/>
        </p:nvSpPr>
        <p:spPr>
          <a:xfrm>
            <a:off x="6075754" y="5749296"/>
            <a:ext cx="185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Operator norm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5B058-2B56-8C4B-4F3B-BE6CC8BE15CC}"/>
              </a:ext>
            </a:extLst>
          </p:cNvPr>
          <p:cNvSpPr txBox="1"/>
          <p:nvPr/>
        </p:nvSpPr>
        <p:spPr>
          <a:xfrm>
            <a:off x="8405593" y="5225214"/>
            <a:ext cx="297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Details: see handwritten notes</a:t>
            </a:r>
            <a:endParaRPr lang="en-AT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59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14F88-E3A8-1CC1-32B6-FB69ADAF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images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E6584C-6397-B258-3B69-6F551AD1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893BD-2CFC-9B62-230D-13603BCB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44" y="1032970"/>
            <a:ext cx="4708996" cy="267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5F75C-7317-142D-F5A1-63FFE537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90" y="1032970"/>
            <a:ext cx="4708996" cy="2675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E053F-8335-67E0-39AD-D761C9AC2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244" y="4010452"/>
            <a:ext cx="4708997" cy="2675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19D04-1A79-A9B4-7E9D-16567B17D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090" y="4010452"/>
            <a:ext cx="4708996" cy="2675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D2908F-8469-ADA6-2B5A-1FA952EC9A4C}"/>
                  </a:ext>
                </a:extLst>
              </p:cNvPr>
              <p:cNvSpPr txBox="1"/>
              <p:nvPr/>
            </p:nvSpPr>
            <p:spPr>
              <a:xfrm>
                <a:off x="321399" y="2167488"/>
                <a:ext cx="41036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LID4096" sz="3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D2908F-8469-ADA6-2B5A-1FA952EC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9" y="2167488"/>
                <a:ext cx="41036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9608F2-9A53-6CFE-6B1B-05EFC07D15AD}"/>
                  </a:ext>
                </a:extLst>
              </p:cNvPr>
              <p:cNvSpPr txBox="1"/>
              <p:nvPr/>
            </p:nvSpPr>
            <p:spPr>
              <a:xfrm>
                <a:off x="6633392" y="2167488"/>
                <a:ext cx="6315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sz="36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9608F2-9A53-6CFE-6B1B-05EFC07D1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92" y="2167488"/>
                <a:ext cx="63152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976795-311F-E9F3-9BCE-DD36CB139FC3}"/>
                  </a:ext>
                </a:extLst>
              </p:cNvPr>
              <p:cNvSpPr txBox="1"/>
              <p:nvPr/>
            </p:nvSpPr>
            <p:spPr>
              <a:xfrm>
                <a:off x="304466" y="4997365"/>
                <a:ext cx="8099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LID4096" sz="3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976795-311F-E9F3-9BCE-DD36CB139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66" y="4997365"/>
                <a:ext cx="80996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117273-6B86-BFD6-64D4-58B89601625A}"/>
                  </a:ext>
                </a:extLst>
              </p:cNvPr>
              <p:cNvSpPr txBox="1"/>
              <p:nvPr/>
            </p:nvSpPr>
            <p:spPr>
              <a:xfrm>
                <a:off x="6454947" y="4997365"/>
                <a:ext cx="8206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LID4096" sz="36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117273-6B86-BFD6-64D4-58B89601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947" y="4997365"/>
                <a:ext cx="820674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47C7D9-0136-D46F-A041-906F9D8882A7}"/>
                  </a:ext>
                </a:extLst>
              </p:cNvPr>
              <p:cNvSpPr txBox="1"/>
              <p:nvPr/>
            </p:nvSpPr>
            <p:spPr>
              <a:xfrm>
                <a:off x="-49622" y="2654207"/>
                <a:ext cx="1319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T" b="0" i="0" dirty="0">
                    <a:effectLst/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(421</a:t>
                </a:r>
                <a:r>
                  <a:rPr lang="en-US" b="0" i="0" dirty="0">
                    <a:effectLst/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×</m:t>
                    </m:r>
                  </m:oMath>
                </a14:m>
                <a:r>
                  <a:rPr lang="en-US" b="0" i="0" dirty="0">
                    <a:effectLst/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AT" b="0" i="0" dirty="0">
                    <a:effectLst/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748)</a:t>
                </a:r>
                <a:endParaRPr lang="LID4096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47C7D9-0136-D46F-A041-906F9D888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622" y="2654207"/>
                <a:ext cx="1319622" cy="369332"/>
              </a:xfrm>
              <a:prstGeom prst="rect">
                <a:avLst/>
              </a:prstGeom>
              <a:blipFill>
                <a:blip r:embed="rId10"/>
                <a:stretch>
                  <a:fillRect l="-4167" t="-6557" r="-3241" b="-2623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312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E41C-4EDD-EBF9-DCA4-04772EA2A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FDFD63A-B455-9AF8-4B60-A7811B67801D}"/>
              </a:ext>
            </a:extLst>
          </p:cNvPr>
          <p:cNvSpPr/>
          <p:nvPr/>
        </p:nvSpPr>
        <p:spPr>
          <a:xfrm>
            <a:off x="6762146" y="1042247"/>
            <a:ext cx="4947254" cy="265687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50191-ACD4-6800-CE1F-83DCAE54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using images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18423E-22C7-F8CF-105F-ADAA2EE3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4CF1D-B581-AFBC-0CE1-F26BEFD4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44" y="1032970"/>
            <a:ext cx="4708996" cy="2675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905DF2-A623-76CE-E408-104BE752223E}"/>
                  </a:ext>
                </a:extLst>
              </p:cNvPr>
              <p:cNvSpPr txBox="1"/>
              <p:nvPr/>
            </p:nvSpPr>
            <p:spPr>
              <a:xfrm>
                <a:off x="321399" y="2167488"/>
                <a:ext cx="41036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LID4096" sz="36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905DF2-A623-76CE-E408-104BE7522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99" y="2167488"/>
                <a:ext cx="41036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9D883F-93A9-CE32-338C-F5FF4A493F92}"/>
                  </a:ext>
                </a:extLst>
              </p:cNvPr>
              <p:cNvSpPr txBox="1"/>
              <p:nvPr/>
            </p:nvSpPr>
            <p:spPr>
              <a:xfrm>
                <a:off x="304466" y="4997365"/>
                <a:ext cx="8206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LID4096" sz="3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9D883F-93A9-CE32-338C-F5FF4A49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66" y="4997365"/>
                <a:ext cx="820674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2568AE-A8E2-D331-D26F-87377A11CDFC}"/>
                  </a:ext>
                </a:extLst>
              </p:cNvPr>
              <p:cNvSpPr txBox="1"/>
              <p:nvPr/>
            </p:nvSpPr>
            <p:spPr>
              <a:xfrm>
                <a:off x="6259380" y="4997365"/>
                <a:ext cx="10055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LID4096" sz="36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2568AE-A8E2-D331-D26F-87377A11C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380" y="4997365"/>
                <a:ext cx="100553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0A8156-71F1-87F6-6153-B72DF7548993}"/>
                  </a:ext>
                </a:extLst>
              </p:cNvPr>
              <p:cNvSpPr txBox="1"/>
              <p:nvPr/>
            </p:nvSpPr>
            <p:spPr>
              <a:xfrm>
                <a:off x="-49622" y="2654207"/>
                <a:ext cx="1319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T" b="0" i="0" dirty="0">
                    <a:effectLst/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(421</a:t>
                </a:r>
                <a:r>
                  <a:rPr lang="en-US" b="0" i="0" dirty="0">
                    <a:effectLst/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×</m:t>
                    </m:r>
                  </m:oMath>
                </a14:m>
                <a:r>
                  <a:rPr lang="en-US" b="0" i="0" dirty="0">
                    <a:effectLst/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AT" b="0" i="0" dirty="0">
                    <a:effectLst/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748)</a:t>
                </a:r>
                <a:endParaRPr lang="LID4096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0A8156-71F1-87F6-6153-B72DF754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622" y="2654207"/>
                <a:ext cx="1319622" cy="369332"/>
              </a:xfrm>
              <a:prstGeom prst="rect">
                <a:avLst/>
              </a:prstGeom>
              <a:blipFill>
                <a:blip r:embed="rId6"/>
                <a:stretch>
                  <a:fillRect l="-4167" t="-6557" r="-3241" b="-2623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0F96737-3BAF-3EC0-8699-FE790F439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244" y="3998843"/>
            <a:ext cx="4708994" cy="2675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7C108-BF02-80B3-DFF3-289A4621B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0090" y="4010451"/>
            <a:ext cx="4708994" cy="26754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1307ED-A568-2287-A305-8C4B85EF9459}"/>
              </a:ext>
            </a:extLst>
          </p:cNvPr>
          <p:cNvSpPr txBox="1"/>
          <p:nvPr/>
        </p:nvSpPr>
        <p:spPr>
          <a:xfrm>
            <a:off x="7008093" y="1205975"/>
            <a:ext cx="5353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This is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lossy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compression!</a:t>
            </a:r>
          </a:p>
          <a:p>
            <a:endParaRPr lang="en-US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Useful for: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Memory reduction (compression)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Noise reduction / removal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Filling in missing values!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99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029B-8EBF-199C-F29D-BF823318A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4DEF-E488-7F8D-406F-41722222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“Recommending” missing pixel values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7E1A8-6654-6C39-1B21-DA559767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350F0-B46A-62ED-728C-8B54C4EA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8" y="2069362"/>
            <a:ext cx="4843180" cy="2751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2C388-4D61-4CEC-5C5C-0DFD35826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84" y="3905524"/>
            <a:ext cx="4843180" cy="27516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43AAD9-1D4F-E52F-63DF-56FF1C966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884" y="1077506"/>
            <a:ext cx="4843180" cy="27516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9D3E93-BA6A-88B4-0083-F664288802E1}"/>
              </a:ext>
            </a:extLst>
          </p:cNvPr>
          <p:cNvSpPr txBox="1"/>
          <p:nvPr/>
        </p:nvSpPr>
        <p:spPr>
          <a:xfrm>
            <a:off x="26105" y="1205975"/>
            <a:ext cx="5027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Here, some pixels have missing values which we filled with 0.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D60C90-ADB6-C837-1D92-9FA7EDCBFE1D}"/>
                  </a:ext>
                </a:extLst>
              </p:cNvPr>
              <p:cNvSpPr txBox="1"/>
              <p:nvPr/>
            </p:nvSpPr>
            <p:spPr>
              <a:xfrm>
                <a:off x="26104" y="4887534"/>
                <a:ext cx="65383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recover those values through a truncated SVD! I.e., do the SVD and then replace the missing values with the corresponding ones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D60C90-ADB6-C837-1D92-9FA7EDCBF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4" y="4887534"/>
                <a:ext cx="6538351" cy="1200329"/>
              </a:xfrm>
              <a:prstGeom prst="rect">
                <a:avLst/>
              </a:prstGeom>
              <a:blipFill>
                <a:blip r:embed="rId5"/>
                <a:stretch>
                  <a:fillRect l="-1398" t="-4061" r="-1584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E8C9AB-9848-F77A-04D9-42D6379AD7D1}"/>
              </a:ext>
            </a:extLst>
          </p:cNvPr>
          <p:cNvCxnSpPr>
            <a:cxnSpLocks/>
          </p:cNvCxnSpPr>
          <p:nvPr/>
        </p:nvCxnSpPr>
        <p:spPr>
          <a:xfrm>
            <a:off x="5053915" y="3429000"/>
            <a:ext cx="1814612" cy="1058333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1D8901-1D2D-F3AC-1B3C-4EC108F075FC}"/>
              </a:ext>
            </a:extLst>
          </p:cNvPr>
          <p:cNvCxnSpPr>
            <a:cxnSpLocks/>
          </p:cNvCxnSpPr>
          <p:nvPr/>
        </p:nvCxnSpPr>
        <p:spPr>
          <a:xfrm flipV="1">
            <a:off x="5053915" y="2531537"/>
            <a:ext cx="1814612" cy="897463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5A5CD4-07C4-6DB9-922C-91D1F6D788BB}"/>
                  </a:ext>
                </a:extLst>
              </p:cNvPr>
              <p:cNvSpPr txBox="1"/>
              <p:nvPr/>
            </p:nvSpPr>
            <p:spPr>
              <a:xfrm>
                <a:off x="5357987" y="2616080"/>
                <a:ext cx="8511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5A5CD4-07C4-6DB9-922C-91D1F6D78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87" y="2616080"/>
                <a:ext cx="851130" cy="276999"/>
              </a:xfrm>
              <a:prstGeom prst="rect">
                <a:avLst/>
              </a:prstGeom>
              <a:blipFill>
                <a:blip r:embed="rId6"/>
                <a:stretch>
                  <a:fillRect l="-3571" r="-5714" b="-65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C2D2A9-8653-7DF3-1DB2-BA3E93E436F2}"/>
                  </a:ext>
                </a:extLst>
              </p:cNvPr>
              <p:cNvSpPr txBox="1"/>
              <p:nvPr/>
            </p:nvSpPr>
            <p:spPr>
              <a:xfrm>
                <a:off x="5357987" y="4066397"/>
                <a:ext cx="7228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C2D2A9-8653-7DF3-1DB2-BA3E93E4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87" y="4066397"/>
                <a:ext cx="722890" cy="276999"/>
              </a:xfrm>
              <a:prstGeom prst="rect">
                <a:avLst/>
              </a:prstGeom>
              <a:blipFill>
                <a:blip r:embed="rId7"/>
                <a:stretch>
                  <a:fillRect l="-4202" r="-6723" b="-88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5F948B-7D7A-FE61-FA06-03270D669A24}"/>
              </a:ext>
            </a:extLst>
          </p:cNvPr>
          <p:cNvSpPr/>
          <p:nvPr/>
        </p:nvSpPr>
        <p:spPr>
          <a:xfrm>
            <a:off x="148892" y="6184701"/>
            <a:ext cx="6631777" cy="472489"/>
          </a:xfrm>
          <a:prstGeom prst="roundRect">
            <a:avLst/>
          </a:prstGeom>
          <a:solidFill>
            <a:srgbClr val="FF63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Truncating is key, else we recover the original 0s we added!</a:t>
            </a:r>
          </a:p>
        </p:txBody>
      </p:sp>
    </p:spTree>
    <p:extLst>
      <p:ext uri="{BB962C8B-B14F-4D97-AF65-F5344CB8AC3E}">
        <p14:creationId xmlns:p14="http://schemas.microsoft.com/office/powerpoint/2010/main" val="376390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23DE-1920-32F3-E89C-E0519775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matrices, as is our user-movie score matrix!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B92C7-71DF-D944-38E9-31BFF15F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24</a:t>
            </a:fld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430EDE-1F4C-0D86-E2CD-BFD8A37A19AF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 flipV="1">
            <a:off x="1773774" y="1575616"/>
            <a:ext cx="3494567" cy="2458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14B8E5-0615-5424-E50E-EBA9E9378BD5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1773774" y="1821487"/>
            <a:ext cx="3494567" cy="865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EAF788-D2DE-1FF5-6E93-E6F7535E1751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1773774" y="2109634"/>
            <a:ext cx="3615070" cy="2483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81C400-AA68-0593-E159-6F607BD52A5C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1773774" y="2358005"/>
            <a:ext cx="3423684" cy="31196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C01BB3-075D-99B9-A992-380C3E43340F}"/>
              </a:ext>
            </a:extLst>
          </p:cNvPr>
          <p:cNvCxnSpPr>
            <a:cxnSpLocks/>
            <a:stCxn id="18" idx="6"/>
            <a:endCxn id="16" idx="2"/>
          </p:cNvCxnSpPr>
          <p:nvPr/>
        </p:nvCxnSpPr>
        <p:spPr>
          <a:xfrm>
            <a:off x="1773774" y="2358005"/>
            <a:ext cx="3494567" cy="148144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CD2AC6-2E29-016F-B032-E192F8C0E622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1773774" y="2933145"/>
            <a:ext cx="3494567" cy="9063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A62DD3-001B-7C50-F9FE-4FF11B1F081B}"/>
              </a:ext>
            </a:extLst>
          </p:cNvPr>
          <p:cNvCxnSpPr>
            <a:cxnSpLocks/>
            <a:stCxn id="20" idx="6"/>
            <a:endCxn id="14" idx="2"/>
          </p:cNvCxnSpPr>
          <p:nvPr/>
        </p:nvCxnSpPr>
        <p:spPr>
          <a:xfrm flipV="1">
            <a:off x="1773774" y="2687274"/>
            <a:ext cx="3494567" cy="82101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ED0AAA-A100-7604-8EEA-1BE9D3CA9702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1773774" y="3508285"/>
            <a:ext cx="3494567" cy="33116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D6EC845-7634-2AE1-07CC-EB278381E8A7}"/>
              </a:ext>
            </a:extLst>
          </p:cNvPr>
          <p:cNvSpPr/>
          <p:nvPr/>
        </p:nvSpPr>
        <p:spPr>
          <a:xfrm>
            <a:off x="5268341" y="1448025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5563A-8AF0-FC06-35B1-CD3FBF28EAE8}"/>
              </a:ext>
            </a:extLst>
          </p:cNvPr>
          <p:cNvSpPr/>
          <p:nvPr/>
        </p:nvSpPr>
        <p:spPr>
          <a:xfrm>
            <a:off x="5268341" y="1984543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3C48E5-4F17-EE3F-5468-D09CA77030C0}"/>
              </a:ext>
            </a:extLst>
          </p:cNvPr>
          <p:cNvSpPr/>
          <p:nvPr/>
        </p:nvSpPr>
        <p:spPr>
          <a:xfrm>
            <a:off x="5268341" y="2559683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C200F6-5AD1-2FFC-D1C6-E2F7198FE3BA}"/>
              </a:ext>
            </a:extLst>
          </p:cNvPr>
          <p:cNvSpPr/>
          <p:nvPr/>
        </p:nvSpPr>
        <p:spPr>
          <a:xfrm>
            <a:off x="5268341" y="3134823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E06F8A-253E-6C0C-0B67-9207BB7EEA1F}"/>
              </a:ext>
            </a:extLst>
          </p:cNvPr>
          <p:cNvSpPr/>
          <p:nvPr/>
        </p:nvSpPr>
        <p:spPr>
          <a:xfrm>
            <a:off x="5268341" y="3711854"/>
            <a:ext cx="255182" cy="25518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31C196B-D494-EF50-7809-2BA3BE78AFDE}"/>
              </a:ext>
            </a:extLst>
          </p:cNvPr>
          <p:cNvSpPr/>
          <p:nvPr/>
        </p:nvSpPr>
        <p:spPr>
          <a:xfrm>
            <a:off x="1518592" y="1693896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1D3658-6F63-F9B2-7E4A-1C7CF5F7AB48}"/>
              </a:ext>
            </a:extLst>
          </p:cNvPr>
          <p:cNvSpPr/>
          <p:nvPr/>
        </p:nvSpPr>
        <p:spPr>
          <a:xfrm>
            <a:off x="1518592" y="223041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C8F9E5C-9E3F-9A1A-9FD8-6ADC753854F6}"/>
              </a:ext>
            </a:extLst>
          </p:cNvPr>
          <p:cNvSpPr/>
          <p:nvPr/>
        </p:nvSpPr>
        <p:spPr>
          <a:xfrm>
            <a:off x="1518592" y="280555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B850BF-A07A-C2FD-D380-953E433DDBBD}"/>
              </a:ext>
            </a:extLst>
          </p:cNvPr>
          <p:cNvSpPr/>
          <p:nvPr/>
        </p:nvSpPr>
        <p:spPr>
          <a:xfrm>
            <a:off x="1518592" y="338069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CF8BE3-D654-8A9A-D923-1A87AA372F3C}"/>
              </a:ext>
            </a:extLst>
          </p:cNvPr>
          <p:cNvGrpSpPr/>
          <p:nvPr/>
        </p:nvGrpSpPr>
        <p:grpSpPr>
          <a:xfrm>
            <a:off x="101123" y="2150818"/>
            <a:ext cx="844992" cy="1389934"/>
            <a:chOff x="2342607" y="1487953"/>
            <a:chExt cx="844992" cy="1389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029BF6-6DC1-03F5-4B35-2A2BDF78D0D0}"/>
                </a:ext>
              </a:extLst>
            </p:cNvPr>
            <p:cNvCxnSpPr/>
            <p:nvPr/>
          </p:nvCxnSpPr>
          <p:spPr>
            <a:xfrm>
              <a:off x="2760133" y="1855521"/>
              <a:ext cx="0" cy="536518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49F407-D57F-985F-411A-1A9A22B19A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6133" y="2366178"/>
              <a:ext cx="254000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673DB2-65A4-7ADE-F91A-7F0FF9F7E432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3" y="2366178"/>
              <a:ext cx="255182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BE55EE-9D78-91CB-55B7-00696645CD45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2" y="1931561"/>
              <a:ext cx="427467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D530C4-C2FF-2EE3-CEB2-F84E8B4955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607" y="1931561"/>
              <a:ext cx="417524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DBA6E02-5CE5-16AE-F19C-22C65259F0FE}"/>
                </a:ext>
              </a:extLst>
            </p:cNvPr>
            <p:cNvSpPr/>
            <p:nvPr/>
          </p:nvSpPr>
          <p:spPr>
            <a:xfrm>
              <a:off x="2576347" y="1487953"/>
              <a:ext cx="367568" cy="3675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35F2009-04DB-3B32-3ACA-F2A39872C6A4}"/>
              </a:ext>
            </a:extLst>
          </p:cNvPr>
          <p:cNvSpPr txBox="1"/>
          <p:nvPr/>
        </p:nvSpPr>
        <p:spPr>
          <a:xfrm>
            <a:off x="82469" y="1621377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DD071-E6FC-9A12-22D7-C3783C70BD79}"/>
              </a:ext>
            </a:extLst>
          </p:cNvPr>
          <p:cNvSpPr txBox="1"/>
          <p:nvPr/>
        </p:nvSpPr>
        <p:spPr>
          <a:xfrm>
            <a:off x="6235666" y="1463063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30" name="Picture 4" descr="1977 Star Wars Episode IV A New Hope Movie Poster 11X17 Darth Vader Luke 🍿  | eBay">
            <a:extLst>
              <a:ext uri="{FF2B5EF4-FFF2-40B4-BE49-F238E27FC236}">
                <a16:creationId xmlns:a16="http://schemas.microsoft.com/office/drawing/2014/main" id="{CF147C6B-AA52-96FE-9F72-467210AE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7251"/>
            <a:ext cx="1364886" cy="194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1D7B7F-5EF0-61E1-4661-F563460F5DC7}"/>
                  </a:ext>
                </a:extLst>
              </p:cNvPr>
              <p:cNvSpPr txBox="1"/>
              <p:nvPr/>
            </p:nvSpPr>
            <p:spPr>
              <a:xfrm>
                <a:off x="152917" y="4381236"/>
                <a:ext cx="4691220" cy="2045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r>
                            <a:rPr lang="en-US" sz="2800" i="1" smtClean="0">
                              <a:solidFill>
                                <a:srgbClr val="2E75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i="1" smtClean="0">
                              <a:solidFill>
                                <a:srgbClr val="C55A1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∋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1D7B7F-5EF0-61E1-4661-F563460F5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17" y="4381236"/>
                <a:ext cx="4691220" cy="2045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eft Brace 31">
            <a:extLst>
              <a:ext uri="{FF2B5EF4-FFF2-40B4-BE49-F238E27FC236}">
                <a16:creationId xmlns:a16="http://schemas.microsoft.com/office/drawing/2014/main" id="{2CEE52E8-3463-2419-EE44-FEA56BDC9543}"/>
              </a:ext>
            </a:extLst>
          </p:cNvPr>
          <p:cNvSpPr/>
          <p:nvPr/>
        </p:nvSpPr>
        <p:spPr>
          <a:xfrm rot="16200000">
            <a:off x="3460843" y="2110872"/>
            <a:ext cx="255182" cy="4036241"/>
          </a:xfrm>
          <a:prstGeom prst="leftBrace">
            <a:avLst>
              <a:gd name="adj1" fmla="val 58101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F4E2ED5-AFBA-2030-5CE6-F87A979A8FA4}"/>
              </a:ext>
            </a:extLst>
          </p:cNvPr>
          <p:cNvSpPr/>
          <p:nvPr/>
        </p:nvSpPr>
        <p:spPr>
          <a:xfrm>
            <a:off x="2495708" y="4381236"/>
            <a:ext cx="2171201" cy="416707"/>
          </a:xfrm>
          <a:prstGeom prst="ellipse">
            <a:avLst/>
          </a:prstGeom>
          <a:solidFill>
            <a:srgbClr val="2E75B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49CA65-7843-BD88-437A-2AFCD4792F6B}"/>
              </a:ext>
            </a:extLst>
          </p:cNvPr>
          <p:cNvSpPr/>
          <p:nvPr/>
        </p:nvSpPr>
        <p:spPr>
          <a:xfrm rot="5400000">
            <a:off x="1689258" y="5234766"/>
            <a:ext cx="2171201" cy="416707"/>
          </a:xfrm>
          <a:prstGeom prst="ellipse">
            <a:avLst/>
          </a:prstGeom>
          <a:solidFill>
            <a:srgbClr val="C55A1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2E48CE-B4AF-1D3D-99C1-0CF2DBDAEACD}"/>
              </a:ext>
            </a:extLst>
          </p:cNvPr>
          <p:cNvSpPr txBox="1"/>
          <p:nvPr/>
        </p:nvSpPr>
        <p:spPr>
          <a:xfrm>
            <a:off x="1711773" y="4374501"/>
            <a:ext cx="10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E75B6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User 1</a:t>
            </a:r>
            <a:endParaRPr lang="LID4096" b="1" dirty="0">
              <a:solidFill>
                <a:srgbClr val="2E75B6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28BCBB-BDFF-5AD7-A7C4-A93F5F1BC9F5}"/>
              </a:ext>
            </a:extLst>
          </p:cNvPr>
          <p:cNvSpPr txBox="1"/>
          <p:nvPr/>
        </p:nvSpPr>
        <p:spPr>
          <a:xfrm>
            <a:off x="1570313" y="6133870"/>
            <a:ext cx="10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55A11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Movie 1</a:t>
            </a:r>
            <a:endParaRPr lang="LID4096" b="1" dirty="0">
              <a:solidFill>
                <a:srgbClr val="C55A11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FB1011-71CB-DA8C-AEB9-D2841DB81B4B}"/>
                  </a:ext>
                </a:extLst>
              </p:cNvPr>
              <p:cNvSpPr txBox="1"/>
              <p:nvPr/>
            </p:nvSpPr>
            <p:spPr>
              <a:xfrm>
                <a:off x="4852209" y="5134032"/>
                <a:ext cx="2751010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rad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LID4096" sz="28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FB1011-71CB-DA8C-AEB9-D2841DB81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209" y="5134032"/>
                <a:ext cx="2751010" cy="52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2816BEB-9C68-9DDA-4662-99DCC4FB1056}"/>
              </a:ext>
            </a:extLst>
          </p:cNvPr>
          <p:cNvSpPr/>
          <p:nvPr/>
        </p:nvSpPr>
        <p:spPr>
          <a:xfrm>
            <a:off x="5576391" y="5852785"/>
            <a:ext cx="5733335" cy="809935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E56A50-1B12-6A37-36B2-8796C9264B7F}"/>
                  </a:ext>
                </a:extLst>
              </p:cNvPr>
              <p:cNvSpPr txBox="1"/>
              <p:nvPr/>
            </p:nvSpPr>
            <p:spPr>
              <a:xfrm>
                <a:off x="8912768" y="5992808"/>
                <a:ext cx="2195281" cy="511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LID4096" sz="2800" b="1" i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E56A50-1B12-6A37-36B2-8796C9264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768" y="5992808"/>
                <a:ext cx="2195281" cy="511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8DC7B0-919F-3A72-AA5F-20204E6ED4EA}"/>
              </a:ext>
            </a:extLst>
          </p:cNvPr>
          <p:cNvCxnSpPr>
            <a:cxnSpLocks/>
          </p:cNvCxnSpPr>
          <p:nvPr/>
        </p:nvCxnSpPr>
        <p:spPr>
          <a:xfrm flipH="1">
            <a:off x="8903368" y="4296433"/>
            <a:ext cx="918631" cy="809935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E076B63-A50C-2130-F5C7-7DD5C62F89B9}"/>
              </a:ext>
            </a:extLst>
          </p:cNvPr>
          <p:cNvSpPr txBox="1"/>
          <p:nvPr/>
        </p:nvSpPr>
        <p:spPr>
          <a:xfrm>
            <a:off x="8149539" y="2979278"/>
            <a:ext cx="277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 embeddings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B95332-AE15-0D1E-292F-88DFD456087E}"/>
              </a:ext>
            </a:extLst>
          </p:cNvPr>
          <p:cNvSpPr txBox="1"/>
          <p:nvPr/>
        </p:nvSpPr>
        <p:spPr>
          <a:xfrm>
            <a:off x="9538860" y="3783723"/>
            <a:ext cx="299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 embeddings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3EFC1B-FCAA-F4DA-37F9-DD2E0AF529BB}"/>
              </a:ext>
            </a:extLst>
          </p:cNvPr>
          <p:cNvCxnSpPr>
            <a:cxnSpLocks/>
          </p:cNvCxnSpPr>
          <p:nvPr/>
        </p:nvCxnSpPr>
        <p:spPr>
          <a:xfrm flipH="1">
            <a:off x="8168042" y="3508285"/>
            <a:ext cx="594866" cy="1598083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7B4BFD-0162-0264-D396-A848D194196B}"/>
                  </a:ext>
                </a:extLst>
              </p:cNvPr>
              <p:cNvSpPr txBox="1"/>
              <p:nvPr/>
            </p:nvSpPr>
            <p:spPr>
              <a:xfrm>
                <a:off x="7640465" y="5214246"/>
                <a:ext cx="1351524" cy="44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LID4096" sz="28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7B4BFD-0162-0264-D396-A848D194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65" y="5214246"/>
                <a:ext cx="1351524" cy="44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CD7751-5D41-7930-ECDA-4FFAFD618E8B}"/>
                  </a:ext>
                </a:extLst>
              </p:cNvPr>
              <p:cNvSpPr txBox="1"/>
              <p:nvPr/>
            </p:nvSpPr>
            <p:spPr>
              <a:xfrm>
                <a:off x="5914605" y="6042661"/>
                <a:ext cx="29981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Scoring new pair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CCD7751-5D41-7930-ECDA-4FFAFD618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05" y="6042661"/>
                <a:ext cx="2998163" cy="461665"/>
              </a:xfrm>
              <a:prstGeom prst="rect">
                <a:avLst/>
              </a:prstGeom>
              <a:blipFill>
                <a:blip r:embed="rId7"/>
                <a:stretch>
                  <a:fillRect l="-3049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BBF7D81-9E4E-8212-05A5-23D6A4147FC9}"/>
              </a:ext>
            </a:extLst>
          </p:cNvPr>
          <p:cNvCxnSpPr>
            <a:cxnSpLocks/>
          </p:cNvCxnSpPr>
          <p:nvPr/>
        </p:nvCxnSpPr>
        <p:spPr>
          <a:xfrm flipH="1">
            <a:off x="5067205" y="4680535"/>
            <a:ext cx="697254" cy="540768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A465B05-FA64-41D5-6779-E2AC876A7735}"/>
              </a:ext>
            </a:extLst>
          </p:cNvPr>
          <p:cNvSpPr txBox="1"/>
          <p:nvPr/>
        </p:nvSpPr>
        <p:spPr>
          <a:xfrm>
            <a:off x="5764459" y="4336700"/>
            <a:ext cx="277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truncate!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2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C1EF-1CD6-F11E-444A-4218E9A4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if… all our matrix entries are positive…?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843EFD-0BCA-6564-884A-5A5DBC01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9CF62-A5C2-DE8E-A6AD-B926E9E084B7}"/>
              </a:ext>
            </a:extLst>
          </p:cNvPr>
          <p:cNvSpPr txBox="1"/>
          <p:nvPr/>
        </p:nvSpPr>
        <p:spPr>
          <a:xfrm>
            <a:off x="242891" y="1057652"/>
            <a:ext cx="9586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that case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a factorization algorithm exists with a multiplicative update rule that is guaranteed to converge!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CFAB4F-7831-DC82-6FCF-5C99922179DD}"/>
              </a:ext>
            </a:extLst>
          </p:cNvPr>
          <p:cNvSpPr/>
          <p:nvPr/>
        </p:nvSpPr>
        <p:spPr>
          <a:xfrm>
            <a:off x="395334" y="1918620"/>
            <a:ext cx="11401332" cy="46101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D0F621-2286-3F23-0F85-7BC2E1795EFB}"/>
                  </a:ext>
                </a:extLst>
              </p:cNvPr>
              <p:cNvSpPr txBox="1"/>
              <p:nvPr/>
            </p:nvSpPr>
            <p:spPr>
              <a:xfrm>
                <a:off x="590172" y="2140345"/>
                <a:ext cx="117776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Non-negative Matrix Factorization (NMF):</a:t>
                </a:r>
                <a:b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Given a non-negative matrix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𝑽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find non-negative matrices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𝑾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𝑯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such that 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D0F621-2286-3F23-0F85-7BC2E1795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72" y="2140345"/>
                <a:ext cx="11777659" cy="830997"/>
              </a:xfrm>
              <a:prstGeom prst="rect">
                <a:avLst/>
              </a:prstGeom>
              <a:blipFill>
                <a:blip r:embed="rId2"/>
                <a:stretch>
                  <a:fillRect l="-828" t="-5882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C050C-E7E2-981E-6520-37A5A112D00C}"/>
                  </a:ext>
                </a:extLst>
              </p:cNvPr>
              <p:cNvSpPr txBox="1"/>
              <p:nvPr/>
            </p:nvSpPr>
            <p:spPr>
              <a:xfrm>
                <a:off x="5368697" y="3188620"/>
                <a:ext cx="1211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𝑾𝑯</m:t>
                      </m:r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2C050C-E7E2-981E-6520-37A5A112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697" y="3188620"/>
                <a:ext cx="1211294" cy="369332"/>
              </a:xfrm>
              <a:prstGeom prst="rect">
                <a:avLst/>
              </a:prstGeom>
              <a:blipFill>
                <a:blip r:embed="rId3"/>
                <a:stretch>
                  <a:fillRect l="-5556" r="-5556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175133-A581-B471-4061-57C5EB89890C}"/>
                  </a:ext>
                </a:extLst>
              </p:cNvPr>
              <p:cNvSpPr txBox="1"/>
              <p:nvPr/>
            </p:nvSpPr>
            <p:spPr>
              <a:xfrm>
                <a:off x="590172" y="3746780"/>
                <a:ext cx="11777659" cy="603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This can be achieved by 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𝑽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−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𝑾𝑯</m:t>
                            </m:r>
                          </m:e>
                        </m:d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Beaufort for LOL" panose="020205030500000200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  <a:cs typeface="Beaufort for LOL" panose="02020503050000020004" pitchFamily="18" charset="0"/>
                                          </a:rPr>
                                          <m:t>𝑾𝑯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175133-A581-B471-4061-57C5EB898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72" y="3746780"/>
                <a:ext cx="11777659" cy="603178"/>
              </a:xfrm>
              <a:prstGeom prst="rect">
                <a:avLst/>
              </a:prstGeom>
              <a:blipFill>
                <a:blip r:embed="rId4"/>
                <a:stretch>
                  <a:fillRect l="-828" b="-1515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328AEC3-6144-AFA0-AB61-6064D2752EFD}"/>
              </a:ext>
            </a:extLst>
          </p:cNvPr>
          <p:cNvSpPr txBox="1"/>
          <p:nvPr/>
        </p:nvSpPr>
        <p:spPr>
          <a:xfrm>
            <a:off x="590172" y="4301688"/>
            <a:ext cx="1177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This term is nonincreasing under the following updates: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07B9D-5109-6AAC-7DDE-A5D30212A963}"/>
                  </a:ext>
                </a:extLst>
              </p:cNvPr>
              <p:cNvSpPr txBox="1"/>
              <p:nvPr/>
            </p:nvSpPr>
            <p:spPr>
              <a:xfrm>
                <a:off x="590172" y="5897408"/>
                <a:ext cx="1177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𝑽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=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𝑾𝑯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is a fixed point of both update rules.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07B9D-5109-6AAC-7DDE-A5D30212A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72" y="5897408"/>
                <a:ext cx="11777659" cy="461665"/>
              </a:xfrm>
              <a:prstGeom prst="rect">
                <a:avLst/>
              </a:prstGeom>
              <a:blipFill>
                <a:blip r:embed="rId5"/>
                <a:stretch>
                  <a:fillRect l="-828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984B40-3C98-061E-CA2D-1ECD89C766BC}"/>
                  </a:ext>
                </a:extLst>
              </p:cNvPr>
              <p:cNvSpPr txBox="1"/>
              <p:nvPr/>
            </p:nvSpPr>
            <p:spPr>
              <a:xfrm>
                <a:off x="2714483" y="4855100"/>
                <a:ext cx="2818016" cy="963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𝑾𝑯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984B40-3C98-061E-CA2D-1ECD89C7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483" y="4855100"/>
                <a:ext cx="2818016" cy="963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E2E507-4CF3-A799-4B30-041EEEB907FD}"/>
                  </a:ext>
                </a:extLst>
              </p:cNvPr>
              <p:cNvSpPr txBox="1"/>
              <p:nvPr/>
            </p:nvSpPr>
            <p:spPr>
              <a:xfrm>
                <a:off x="6689583" y="4847450"/>
                <a:ext cx="2860207" cy="958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𝑾𝑯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E2E507-4CF3-A799-4B30-041EEEB90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583" y="4847450"/>
                <a:ext cx="2860207" cy="9582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1EEA16C-C26A-C676-0CB4-52485AD17A49}"/>
              </a:ext>
            </a:extLst>
          </p:cNvPr>
          <p:cNvSpPr txBox="1"/>
          <p:nvPr/>
        </p:nvSpPr>
        <p:spPr>
          <a:xfrm>
            <a:off x="8530019" y="6468778"/>
            <a:ext cx="297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Proof: see handwritten notes</a:t>
            </a:r>
            <a:endParaRPr lang="en-AT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1026" name="Picture 2" descr="Daniel D. Lee">
            <a:extLst>
              <a:ext uri="{FF2B5EF4-FFF2-40B4-BE49-F238E27FC236}">
                <a16:creationId xmlns:a16="http://schemas.microsoft.com/office/drawing/2014/main" id="{15583D9B-65AE-C2C3-365F-ED14DD15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033" y="-1"/>
            <a:ext cx="974141" cy="9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bastian Seung – The Brain Preservation Foundation">
            <a:extLst>
              <a:ext uri="{FF2B5EF4-FFF2-40B4-BE49-F238E27FC236}">
                <a16:creationId xmlns:a16="http://schemas.microsoft.com/office/drawing/2014/main" id="{C37DD38D-DF2F-DCD2-1830-F7C21E727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75" y="-20841"/>
            <a:ext cx="994982" cy="9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0EDE33-D9FD-3B5B-C541-D88A34E4F9C1}"/>
              </a:ext>
            </a:extLst>
          </p:cNvPr>
          <p:cNvSpPr txBox="1"/>
          <p:nvPr/>
        </p:nvSpPr>
        <p:spPr>
          <a:xfrm>
            <a:off x="9731266" y="918998"/>
            <a:ext cx="336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Daniel D. Lee &amp; Sebastian Seung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14366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1901-AA68-FF59-25D2-2C3393592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2A16-EE04-5BC0-E3F9-D5CA760A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version of NMF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8FAE0-3E2F-FE75-D702-0D17EF73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5FA5E-208B-A76A-1824-D02B51476739}"/>
              </a:ext>
            </a:extLst>
          </p:cNvPr>
          <p:cNvSpPr txBox="1"/>
          <p:nvPr/>
        </p:nvSpPr>
        <p:spPr>
          <a:xfrm>
            <a:off x="317122" y="1030882"/>
            <a:ext cx="1177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Note: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a second optimization goal and set of update rules!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D8BBA-0313-0E6A-AAD5-81F6A1423E1D}"/>
                  </a:ext>
                </a:extLst>
              </p:cNvPr>
              <p:cNvSpPr txBox="1"/>
              <p:nvPr/>
            </p:nvSpPr>
            <p:spPr>
              <a:xfrm>
                <a:off x="1479170" y="1806994"/>
                <a:ext cx="11777659" cy="1053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||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𝑾𝑯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)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𝑖𝑗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cs typeface="Beaufort for LOL" panose="020205030500000200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Beaufort for LOL" panose="020205030500000200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Beaufort for LOL" panose="020205030500000200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Beaufort for LOL" panose="020205030500000200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Beaufort for LOL" panose="020205030500000200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cs typeface="Beaufort for LOL" panose="020205030500000200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1" i="1" smtClean="0">
                                                      <a:latin typeface="Cambria Math" panose="02040503050406030204" pitchFamily="18" charset="0"/>
                                                      <a:cs typeface="Beaufort for LOL" panose="02020503050000020004" pitchFamily="18" charset="0"/>
                                                    </a:rPr>
                                                    <m:t>𝑾𝑯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cs typeface="Beaufort for LOL" panose="020205030500000200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cs typeface="Beaufort for LOL" panose="02020503050000020004" pitchFamily="18" charset="0"/>
                                        </a:rPr>
                                        <m:t>𝑾𝑯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Beaufort for LOL" panose="020205030500000200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D8BBA-0313-0E6A-AAD5-81F6A1423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170" y="1806994"/>
                <a:ext cx="11777659" cy="1053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1C6E0B-F42C-3EAF-7AF6-00316D8351FD}"/>
              </a:ext>
            </a:extLst>
          </p:cNvPr>
          <p:cNvSpPr txBox="1"/>
          <p:nvPr/>
        </p:nvSpPr>
        <p:spPr>
          <a:xfrm>
            <a:off x="317120" y="4314596"/>
            <a:ext cx="11777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divergence is nonincreasing under the following updates: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13B26C-B020-642C-9934-735B79808249}"/>
                  </a:ext>
                </a:extLst>
              </p:cNvPr>
              <p:cNvSpPr txBox="1"/>
              <p:nvPr/>
            </p:nvSpPr>
            <p:spPr>
              <a:xfrm>
                <a:off x="414341" y="6067055"/>
                <a:ext cx="117776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𝑽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=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𝑾𝑯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is again a fixed point of both update rules.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13B26C-B020-642C-9934-735B7980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41" y="6067055"/>
                <a:ext cx="11777659" cy="461665"/>
              </a:xfrm>
              <a:prstGeom prst="rect">
                <a:avLst/>
              </a:prstGeom>
              <a:blipFill>
                <a:blip r:embed="rId3"/>
                <a:stretch>
                  <a:fillRect l="-828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2C590-EF57-3F2E-96E2-A8176ED33EBE}"/>
                  </a:ext>
                </a:extLst>
              </p:cNvPr>
              <p:cNvSpPr txBox="1"/>
              <p:nvPr/>
            </p:nvSpPr>
            <p:spPr>
              <a:xfrm>
                <a:off x="1895333" y="4970774"/>
                <a:ext cx="3897734" cy="809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𝑾𝑯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62C590-EF57-3F2E-96E2-A8176ED33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333" y="4970774"/>
                <a:ext cx="3897734" cy="809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6413C9-B9CB-E511-05E3-11765AB02488}"/>
                  </a:ext>
                </a:extLst>
              </p:cNvPr>
              <p:cNvSpPr txBox="1"/>
              <p:nvPr/>
            </p:nvSpPr>
            <p:spPr>
              <a:xfrm>
                <a:off x="317121" y="2961445"/>
                <a:ext cx="11777659" cy="12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In case </a:t>
                </a:r>
                <a:endParaRPr lang="en-US" sz="2400" b="0" i="1" dirty="0">
                  <a:latin typeface="Cambria Math" panose="02040503050406030204" pitchFamily="18" charset="0"/>
                  <a:cs typeface="Beaufort for LOL" panose="020205030500000200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𝑾𝑯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=1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i.e., the matrices form proper probability distributions, </a:t>
                </a:r>
              </a:p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this is the Kullback-Leibler divergence!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6413C9-B9CB-E511-05E3-11765AB02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21" y="2961445"/>
                <a:ext cx="11777659" cy="1242456"/>
              </a:xfrm>
              <a:prstGeom prst="rect">
                <a:avLst/>
              </a:prstGeom>
              <a:blipFill>
                <a:blip r:embed="rId5"/>
                <a:stretch>
                  <a:fillRect l="-3986" t="-18627" b="-3970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9E8DB2-4F58-9C65-A332-E475F71A1659}"/>
                  </a:ext>
                </a:extLst>
              </p:cNvPr>
              <p:cNvSpPr txBox="1"/>
              <p:nvPr/>
            </p:nvSpPr>
            <p:spPr>
              <a:xfrm>
                <a:off x="6398935" y="4970773"/>
                <a:ext cx="3884332" cy="831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𝑾𝑯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9E8DB2-4F58-9C65-A332-E475F71A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935" y="4970773"/>
                <a:ext cx="3884332" cy="8316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9E703D-F910-908B-9685-39560216C4AE}"/>
              </a:ext>
            </a:extLst>
          </p:cNvPr>
          <p:cNvSpPr/>
          <p:nvPr/>
        </p:nvSpPr>
        <p:spPr>
          <a:xfrm>
            <a:off x="-292100" y="2950824"/>
            <a:ext cx="12706350" cy="1363772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8" name="Picture 2" descr="Daniel D. Lee">
            <a:extLst>
              <a:ext uri="{FF2B5EF4-FFF2-40B4-BE49-F238E27FC236}">
                <a16:creationId xmlns:a16="http://schemas.microsoft.com/office/drawing/2014/main" id="{BDC42180-1F47-195F-DE74-18B7302FE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033" y="-1"/>
            <a:ext cx="974141" cy="97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Sebastian Seung – The Brain Preservation Foundation">
            <a:extLst>
              <a:ext uri="{FF2B5EF4-FFF2-40B4-BE49-F238E27FC236}">
                <a16:creationId xmlns:a16="http://schemas.microsoft.com/office/drawing/2014/main" id="{983D7803-D1AA-C6C0-EA08-C5F57F554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175" y="-20841"/>
            <a:ext cx="994982" cy="9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F9801B-9D4B-E6F5-A90C-F02D6796AE52}"/>
              </a:ext>
            </a:extLst>
          </p:cNvPr>
          <p:cNvSpPr txBox="1"/>
          <p:nvPr/>
        </p:nvSpPr>
        <p:spPr>
          <a:xfrm>
            <a:off x="9731266" y="918998"/>
            <a:ext cx="3368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Daniel D. Lee &amp; Sebastian Seung</a:t>
            </a:r>
            <a:endParaRPr lang="en-A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4CCC0-C8C7-197D-72B7-0B8E2A86865F}"/>
              </a:ext>
            </a:extLst>
          </p:cNvPr>
          <p:cNvSpPr txBox="1"/>
          <p:nvPr/>
        </p:nvSpPr>
        <p:spPr>
          <a:xfrm>
            <a:off x="317120" y="2027494"/>
            <a:ext cx="6696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Minimizing the divergence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85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EC3C-A802-6062-DFEC-DF746578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PCA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640E4-C00A-75B0-1D9A-0AFDF17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370F28-6D6E-7050-5A6A-45001ADA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1887" y="2267907"/>
            <a:ext cx="5853109" cy="254829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80AE87-A08C-327A-DBD2-37C85639B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71" y="1810011"/>
            <a:ext cx="5853109" cy="3006188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5BB5C647-E7B8-4E69-2E47-2DF592CCA47F}"/>
              </a:ext>
            </a:extLst>
          </p:cNvPr>
          <p:cNvSpPr/>
          <p:nvPr/>
        </p:nvSpPr>
        <p:spPr>
          <a:xfrm rot="16200000">
            <a:off x="7369516" y="3966682"/>
            <a:ext cx="246969" cy="2269070"/>
          </a:xfrm>
          <a:prstGeom prst="leftBrace">
            <a:avLst>
              <a:gd name="adj1" fmla="val 75000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14521-9B93-587B-C8FC-194516104DAA}"/>
              </a:ext>
            </a:extLst>
          </p:cNvPr>
          <p:cNvSpPr txBox="1"/>
          <p:nvPr/>
        </p:nvSpPr>
        <p:spPr>
          <a:xfrm>
            <a:off x="6291887" y="5494864"/>
            <a:ext cx="3156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Eigenvectors from PCA</a:t>
            </a:r>
            <a:b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(the first few resemble faces, so we could call them “eigenfaces”)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1B0F6-7265-06A2-9C96-8730BAF1C5E1}"/>
              </a:ext>
            </a:extLst>
          </p:cNvPr>
          <p:cNvSpPr txBox="1"/>
          <p:nvPr/>
        </p:nvSpPr>
        <p:spPr>
          <a:xfrm>
            <a:off x="8784167" y="5171698"/>
            <a:ext cx="356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Low-dimensional representation 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(weighting of eigenvectors)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9C1C077-68F9-A863-8FE1-80CCD5E6A75E}"/>
              </a:ext>
            </a:extLst>
          </p:cNvPr>
          <p:cNvSpPr/>
          <p:nvPr/>
        </p:nvSpPr>
        <p:spPr>
          <a:xfrm rot="16200000">
            <a:off x="9600485" y="4503548"/>
            <a:ext cx="246967" cy="1227669"/>
          </a:xfrm>
          <a:prstGeom prst="leftBrace">
            <a:avLst>
              <a:gd name="adj1" fmla="val 75000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00AABC3-C15F-AFA8-38EC-61D9D6D69943}"/>
              </a:ext>
            </a:extLst>
          </p:cNvPr>
          <p:cNvSpPr/>
          <p:nvPr/>
        </p:nvSpPr>
        <p:spPr>
          <a:xfrm rot="16200000">
            <a:off x="1163449" y="3907415"/>
            <a:ext cx="246969" cy="2269070"/>
          </a:xfrm>
          <a:prstGeom prst="leftBrace">
            <a:avLst>
              <a:gd name="adj1" fmla="val 75000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0A692-7A69-4EE1-65E5-C9EE4014F76F}"/>
              </a:ext>
            </a:extLst>
          </p:cNvPr>
          <p:cNvSpPr txBox="1"/>
          <p:nvPr/>
        </p:nvSpPr>
        <p:spPr>
          <a:xfrm>
            <a:off x="0" y="5267701"/>
            <a:ext cx="2726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First non-negative matrix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59C4C-FDB0-B4D5-84C3-0FE78B752C28}"/>
              </a:ext>
            </a:extLst>
          </p:cNvPr>
          <p:cNvSpPr txBox="1"/>
          <p:nvPr/>
        </p:nvSpPr>
        <p:spPr>
          <a:xfrm>
            <a:off x="2882896" y="4977732"/>
            <a:ext cx="233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column of the second matrix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A1EA7A-6AAC-C2CF-E551-2715AB2D49D5}"/>
                  </a:ext>
                </a:extLst>
              </p:cNvPr>
              <p:cNvSpPr txBox="1"/>
              <p:nvPr/>
            </p:nvSpPr>
            <p:spPr>
              <a:xfrm>
                <a:off x="106271" y="1140298"/>
                <a:ext cx="5091715" cy="454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reconstructed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image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A1EA7A-6AAC-C2CF-E551-2715AB2D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1" y="1140298"/>
                <a:ext cx="5091715" cy="4544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6A54DD-86A3-F818-54BB-84ACE20599BE}"/>
              </a:ext>
            </a:extLst>
          </p:cNvPr>
          <p:cNvSpPr/>
          <p:nvPr/>
        </p:nvSpPr>
        <p:spPr>
          <a:xfrm>
            <a:off x="581549" y="5818029"/>
            <a:ext cx="5265118" cy="818650"/>
          </a:xfrm>
          <a:prstGeom prst="roundRect">
            <a:avLst/>
          </a:prstGeom>
          <a:solidFill>
            <a:schemeClr val="accent1">
              <a:lumMod val="75000"/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3450E-686D-D21E-95DD-7DADF921505D}"/>
              </a:ext>
            </a:extLst>
          </p:cNvPr>
          <p:cNvSpPr txBox="1"/>
          <p:nvPr/>
        </p:nvSpPr>
        <p:spPr>
          <a:xfrm>
            <a:off x="634996" y="5894775"/>
            <a:ext cx="526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Only additive composition (no negative values):</a:t>
            </a:r>
            <a:b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thus, localized features emerge (not the case for PCA)!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D2AAE-1CB0-43A5-78DE-14DC7B81B86E}"/>
              </a:ext>
            </a:extLst>
          </p:cNvPr>
          <p:cNvSpPr txBox="1"/>
          <p:nvPr/>
        </p:nvSpPr>
        <p:spPr>
          <a:xfrm>
            <a:off x="6096000" y="6587067"/>
            <a:ext cx="59266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Lee &amp; Seung, Learning the parts of objects by non-negative matrix factorization, Nature 1999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6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CBCD7-1F9E-EB41-3F04-0B5A45615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760BE-6777-9F44-9873-78D4422A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some problems though…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FE0A2-5382-E80C-5E63-BEC4C17C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2D3FD-598F-401D-7E21-C43B201B8433}"/>
              </a:ext>
            </a:extLst>
          </p:cNvPr>
          <p:cNvSpPr txBox="1"/>
          <p:nvPr/>
        </p:nvSpPr>
        <p:spPr>
          <a:xfrm>
            <a:off x="886738" y="1424200"/>
            <a:ext cx="11146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had to provide “filler” values for the missing data, which adds bias…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Fully decomposing huge matrices is computationally expensive…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particular, real data will be incredibly sparse, which SVD does not utilize…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5" name="Picture 2" descr="Logo, netflix icon - Free download on Iconfinder">
            <a:extLst>
              <a:ext uri="{FF2B5EF4-FFF2-40B4-BE49-F238E27FC236}">
                <a16:creationId xmlns:a16="http://schemas.microsoft.com/office/drawing/2014/main" id="{16BB5D0C-7A77-40C8-A296-0C4B0C38C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601" y="3394536"/>
            <a:ext cx="3134184" cy="313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94BB67-262B-1A71-0802-BB6ED99F8D9F}"/>
              </a:ext>
            </a:extLst>
          </p:cNvPr>
          <p:cNvSpPr txBox="1"/>
          <p:nvPr/>
        </p:nvSpPr>
        <p:spPr>
          <a:xfrm>
            <a:off x="1296735" y="4234464"/>
            <a:ext cx="6797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To solve this, we will go back to 2006, when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Netflix posted a challenge to improve their recommender system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(back then, they borrowed DVDs).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C08FB0-2D70-A8E1-8960-837BC0AE4B20}"/>
              </a:ext>
            </a:extLst>
          </p:cNvPr>
          <p:cNvSpPr/>
          <p:nvPr/>
        </p:nvSpPr>
        <p:spPr>
          <a:xfrm>
            <a:off x="570870" y="1236055"/>
            <a:ext cx="10342664" cy="157985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0100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90D6-CDCC-929B-4B40-73A69B7A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challenge: Funk SVD (won the 3</a:t>
            </a:r>
            <a:r>
              <a:rPr lang="en-US" baseline="30000" dirty="0"/>
              <a:t>rd</a:t>
            </a:r>
            <a:r>
              <a:rPr lang="en-US" dirty="0"/>
              <a:t> prize!)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45F159-8A94-CB07-98B9-6E153108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10297-B7F0-255E-E114-2B09CCBE485D}"/>
              </a:ext>
            </a:extLst>
          </p:cNvPr>
          <p:cNvSpPr txBox="1"/>
          <p:nvPr/>
        </p:nvSpPr>
        <p:spPr>
          <a:xfrm>
            <a:off x="242890" y="1040123"/>
            <a:ext cx="1210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To improve SVD, the idea is rather simple: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Instead of doing actual SVD, we just run an optimizer to find appropriate embeddings!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F0874E-5EDA-00C0-B1CE-8FA87A6073B0}"/>
                  </a:ext>
                </a:extLst>
              </p:cNvPr>
              <p:cNvSpPr txBox="1"/>
              <p:nvPr/>
            </p:nvSpPr>
            <p:spPr>
              <a:xfrm>
                <a:off x="242890" y="1871120"/>
                <a:ext cx="12101129" cy="2397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First, some notation: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score given by user </a:t>
                </a:r>
                <a:r>
                  <a:rPr lang="en-US" sz="2400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to movie j;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={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we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know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}</m:t>
                    </m:r>
                  </m:oMath>
                </a14:m>
                <a:endParaRPr lang="en-US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vector embedding of user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vector embedding of movie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bias of user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(i.e., how critical is this user compared to others?)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bias of movie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(i.e., how famous is this movie compared to others?)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F0874E-5EDA-00C0-B1CE-8FA87A607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871120"/>
                <a:ext cx="12101129" cy="2397579"/>
              </a:xfrm>
              <a:prstGeom prst="rect">
                <a:avLst/>
              </a:prstGeom>
              <a:blipFill>
                <a:blip r:embed="rId2"/>
                <a:stretch>
                  <a:fillRect l="-806" t="-2036" b="-356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187DE7-246F-1249-F941-33AE76B17415}"/>
              </a:ext>
            </a:extLst>
          </p:cNvPr>
          <p:cNvSpPr txBox="1"/>
          <p:nvPr/>
        </p:nvSpPr>
        <p:spPr>
          <a:xfrm>
            <a:off x="496890" y="4387512"/>
            <a:ext cx="1210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Funk SVD then optimizes the following objective: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1CC30-F88C-364C-1C04-D68681B2AFDC}"/>
                  </a:ext>
                </a:extLst>
              </p:cNvPr>
              <p:cNvSpPr txBox="1"/>
              <p:nvPr/>
            </p:nvSpPr>
            <p:spPr>
              <a:xfrm>
                <a:off x="731940" y="4907819"/>
                <a:ext cx="1087009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𝒖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1CC30-F88C-364C-1C04-D68681B2A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0" y="4907819"/>
                <a:ext cx="10870092" cy="938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A4AF37-8A79-10E2-0F09-34A8871262FB}"/>
              </a:ext>
            </a:extLst>
          </p:cNvPr>
          <p:cNvSpPr/>
          <p:nvPr/>
        </p:nvSpPr>
        <p:spPr>
          <a:xfrm>
            <a:off x="3268133" y="4968901"/>
            <a:ext cx="2735749" cy="702733"/>
          </a:xfrm>
          <a:prstGeom prst="roundRect">
            <a:avLst/>
          </a:prstGeom>
          <a:solidFill>
            <a:schemeClr val="accent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151EB2-FC29-5E9D-47DE-CFA6DC505EC0}"/>
              </a:ext>
            </a:extLst>
          </p:cNvPr>
          <p:cNvSpPr/>
          <p:nvPr/>
        </p:nvSpPr>
        <p:spPr>
          <a:xfrm>
            <a:off x="7842095" y="4986215"/>
            <a:ext cx="3327401" cy="702733"/>
          </a:xfrm>
          <a:prstGeom prst="round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83E3D-9674-39F0-3AC2-1E5D80B46209}"/>
              </a:ext>
            </a:extLst>
          </p:cNvPr>
          <p:cNvSpPr txBox="1"/>
          <p:nvPr/>
        </p:nvSpPr>
        <p:spPr>
          <a:xfrm>
            <a:off x="1814143" y="5782245"/>
            <a:ext cx="444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Matrix factorization, just like SVD!</a:t>
            </a:r>
            <a:endParaRPr lang="LID4096" sz="2400" dirty="0">
              <a:solidFill>
                <a:schemeClr val="accent2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92A65-9545-B12E-ECFF-6B8DB88A6430}"/>
              </a:ext>
            </a:extLst>
          </p:cNvPr>
          <p:cNvSpPr txBox="1"/>
          <p:nvPr/>
        </p:nvSpPr>
        <p:spPr>
          <a:xfrm>
            <a:off x="7337347" y="5782245"/>
            <a:ext cx="47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Regularisation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 to avoid overfitting!</a:t>
            </a:r>
            <a:endParaRPr lang="LID4096" sz="2400" dirty="0">
              <a:solidFill>
                <a:schemeClr val="accent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79AB36-96D6-A296-79C8-82ED63667F68}"/>
              </a:ext>
            </a:extLst>
          </p:cNvPr>
          <p:cNvCxnSpPr>
            <a:cxnSpLocks/>
          </p:cNvCxnSpPr>
          <p:nvPr/>
        </p:nvCxnSpPr>
        <p:spPr>
          <a:xfrm flipV="1">
            <a:off x="7169680" y="5489608"/>
            <a:ext cx="204100" cy="837903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F2F002-04E1-5F7C-553F-8EA79437CEB1}"/>
              </a:ext>
            </a:extLst>
          </p:cNvPr>
          <p:cNvSpPr txBox="1"/>
          <p:nvPr/>
        </p:nvSpPr>
        <p:spPr>
          <a:xfrm>
            <a:off x="4670382" y="6268445"/>
            <a:ext cx="444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Hyperparameter we choose!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7F8766-AD0E-181D-8D28-3662D17E3024}"/>
              </a:ext>
            </a:extLst>
          </p:cNvPr>
          <p:cNvSpPr/>
          <p:nvPr/>
        </p:nvSpPr>
        <p:spPr>
          <a:xfrm>
            <a:off x="410003" y="4328870"/>
            <a:ext cx="11401332" cy="242577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1222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/>
      <p:bldP spid="11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6F2F3-4C0A-09B9-B866-4756C4F3C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AC80-FA92-6A56-3162-880C863C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assume the following type of data structure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D5744-DCB8-35BB-2D6B-D0530FA4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</a:t>
            </a:fld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0FD6EC-7CB1-7C08-362B-D008B53C780D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 flipV="1">
            <a:off x="4277832" y="1609650"/>
            <a:ext cx="3494567" cy="2458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E5EA5D-1E91-1D49-685D-2BB9E6384768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4277832" y="1855521"/>
            <a:ext cx="3494567" cy="865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9F27C7-3A24-193C-FD63-15DDD54275F3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4277832" y="2143668"/>
            <a:ext cx="3615070" cy="2483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48F234-8AB8-F356-56A8-3630260511DB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277832" y="2392039"/>
            <a:ext cx="3423684" cy="31196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97858A-2ED8-CAC7-17F0-6C3160000A11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4277832" y="2392039"/>
            <a:ext cx="3494567" cy="148144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A5CE88-7BBA-6C7A-72DC-8D8F59299E48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4277832" y="2967179"/>
            <a:ext cx="3494567" cy="9063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CB609C-B7C4-098E-7FD6-BB9EDEBCF7A2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4277832" y="2721308"/>
            <a:ext cx="3494567" cy="82101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B061558-E188-6402-CA23-19B4D21DB1BF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4277832" y="3542319"/>
            <a:ext cx="3494567" cy="33116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A7244CE-35DF-6A09-5FE8-31FA5E08E47C}"/>
              </a:ext>
            </a:extLst>
          </p:cNvPr>
          <p:cNvSpPr/>
          <p:nvPr/>
        </p:nvSpPr>
        <p:spPr>
          <a:xfrm>
            <a:off x="7772399" y="1482059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88A47E1-0779-850C-4681-D925EC504B21}"/>
              </a:ext>
            </a:extLst>
          </p:cNvPr>
          <p:cNvSpPr/>
          <p:nvPr/>
        </p:nvSpPr>
        <p:spPr>
          <a:xfrm>
            <a:off x="7772399" y="201857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E0D86F-8168-305C-1DE0-B9331007099B}"/>
              </a:ext>
            </a:extLst>
          </p:cNvPr>
          <p:cNvSpPr/>
          <p:nvPr/>
        </p:nvSpPr>
        <p:spPr>
          <a:xfrm>
            <a:off x="7772399" y="259371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DD3A75-4FFE-0476-05FE-A8A8EC78DC25}"/>
              </a:ext>
            </a:extLst>
          </p:cNvPr>
          <p:cNvSpPr/>
          <p:nvPr/>
        </p:nvSpPr>
        <p:spPr>
          <a:xfrm>
            <a:off x="7772399" y="316885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A30275-6015-D3FF-EDBA-A379CD63C318}"/>
              </a:ext>
            </a:extLst>
          </p:cNvPr>
          <p:cNvSpPr/>
          <p:nvPr/>
        </p:nvSpPr>
        <p:spPr>
          <a:xfrm>
            <a:off x="7772399" y="37458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697A7C-72F0-F271-FD9B-22492EA0BEF7}"/>
              </a:ext>
            </a:extLst>
          </p:cNvPr>
          <p:cNvSpPr/>
          <p:nvPr/>
        </p:nvSpPr>
        <p:spPr>
          <a:xfrm>
            <a:off x="4022650" y="1727930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96CAA3-62FC-7386-DEAE-3E1CF1FDB703}"/>
              </a:ext>
            </a:extLst>
          </p:cNvPr>
          <p:cNvSpPr/>
          <p:nvPr/>
        </p:nvSpPr>
        <p:spPr>
          <a:xfrm>
            <a:off x="4022650" y="226444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C61FA5-C005-64C7-02E5-26D13100C0A3}"/>
              </a:ext>
            </a:extLst>
          </p:cNvPr>
          <p:cNvSpPr/>
          <p:nvPr/>
        </p:nvSpPr>
        <p:spPr>
          <a:xfrm>
            <a:off x="4022650" y="28395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CACE78-A4C2-A0D5-EDEA-62A36F58EFFD}"/>
              </a:ext>
            </a:extLst>
          </p:cNvPr>
          <p:cNvSpPr/>
          <p:nvPr/>
        </p:nvSpPr>
        <p:spPr>
          <a:xfrm>
            <a:off x="4022650" y="341472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795CB6-E6E3-D5C0-1704-42A33E8ADF12}"/>
              </a:ext>
            </a:extLst>
          </p:cNvPr>
          <p:cNvGrpSpPr/>
          <p:nvPr/>
        </p:nvGrpSpPr>
        <p:grpSpPr>
          <a:xfrm>
            <a:off x="2605181" y="2184852"/>
            <a:ext cx="844992" cy="1389934"/>
            <a:chOff x="2342607" y="1487953"/>
            <a:chExt cx="844992" cy="13899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59484B1-FD2A-2E72-1C9F-FE78D5A6802B}"/>
                </a:ext>
              </a:extLst>
            </p:cNvPr>
            <p:cNvCxnSpPr/>
            <p:nvPr/>
          </p:nvCxnSpPr>
          <p:spPr>
            <a:xfrm>
              <a:off x="2760133" y="1855521"/>
              <a:ext cx="0" cy="536518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AF13443-F9DC-6955-58C2-2F9BD7F07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6133" y="2366178"/>
              <a:ext cx="254000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4C6BF1B-FE1B-6D62-13A3-1B805B90C335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3" y="2366178"/>
              <a:ext cx="255182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9BF6BFE-DBE8-4A7F-D19E-75F2AC8ED234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2" y="1931561"/>
              <a:ext cx="427467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4DA11FC-24E1-ED47-FF67-B4D948339F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607" y="1931561"/>
              <a:ext cx="417524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C11E79C-069C-8806-AB69-932AF7F2CD87}"/>
                </a:ext>
              </a:extLst>
            </p:cNvPr>
            <p:cNvSpPr/>
            <p:nvPr/>
          </p:nvSpPr>
          <p:spPr>
            <a:xfrm>
              <a:off x="2576347" y="1487953"/>
              <a:ext cx="367568" cy="3675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C7DE77A-7FA7-5790-6818-89B8EB3DE27C}"/>
              </a:ext>
            </a:extLst>
          </p:cNvPr>
          <p:cNvSpPr txBox="1"/>
          <p:nvPr/>
        </p:nvSpPr>
        <p:spPr>
          <a:xfrm>
            <a:off x="2586527" y="1655411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10BD39-5A44-7129-A776-26269F081309}"/>
              </a:ext>
            </a:extLst>
          </p:cNvPr>
          <p:cNvSpPr txBox="1"/>
          <p:nvPr/>
        </p:nvSpPr>
        <p:spPr>
          <a:xfrm>
            <a:off x="8739724" y="1497097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430EBD-A0E1-7158-D748-6B311CC56AA8}"/>
              </a:ext>
            </a:extLst>
          </p:cNvPr>
          <p:cNvSpPr txBox="1"/>
          <p:nvPr/>
        </p:nvSpPr>
        <p:spPr>
          <a:xfrm>
            <a:off x="4634382" y="3830991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Watched / Ranked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1028" name="Picture 4" descr="1977 Star Wars Episode IV A New Hope Movie Poster 11X17 Darth Vader Luke 🍿  | eBay">
            <a:extLst>
              <a:ext uri="{FF2B5EF4-FFF2-40B4-BE49-F238E27FC236}">
                <a16:creationId xmlns:a16="http://schemas.microsoft.com/office/drawing/2014/main" id="{DA15A202-970F-FFE5-9594-EB5D49DD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58" y="2011285"/>
            <a:ext cx="1364886" cy="194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75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2396-1F0E-3B36-8843-2A2EA3FD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optimize this? Gradient descent!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A4CE9E-5DA8-82EA-4F13-0879DF49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1026" name="Picture 2" descr="Loss function and gradient descent">
            <a:extLst>
              <a:ext uri="{FF2B5EF4-FFF2-40B4-BE49-F238E27FC236}">
                <a16:creationId xmlns:a16="http://schemas.microsoft.com/office/drawing/2014/main" id="{24C1C220-B94E-0227-AE1A-7EA056EB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1" y="1534728"/>
            <a:ext cx="5592234" cy="36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A50424-7E4E-21F2-0236-3046C2AEA923}"/>
              </a:ext>
            </a:extLst>
          </p:cNvPr>
          <p:cNvSpPr txBox="1"/>
          <p:nvPr/>
        </p:nvSpPr>
        <p:spPr>
          <a:xfrm>
            <a:off x="5900113" y="1534728"/>
            <a:ext cx="12101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concept is very simple: </a:t>
            </a:r>
          </a:p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calculate the gradient (direction of steepest slope)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of L and make a step in this direction to update</a:t>
            </a:r>
          </a:p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all parameters.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E6DE1-8C9C-9EAF-4F69-EEF9E3754AFA}"/>
              </a:ext>
            </a:extLst>
          </p:cNvPr>
          <p:cNvSpPr txBox="1"/>
          <p:nvPr/>
        </p:nvSpPr>
        <p:spPr>
          <a:xfrm>
            <a:off x="5900113" y="3296088"/>
            <a:ext cx="607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Basically: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parameter updates = going downhill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BBED6-3E5C-BFC9-CADA-4828A2360E98}"/>
              </a:ext>
            </a:extLst>
          </p:cNvPr>
          <p:cNvSpPr txBox="1"/>
          <p:nvPr/>
        </p:nvSpPr>
        <p:spPr>
          <a:xfrm>
            <a:off x="7810501" y="6572782"/>
            <a:ext cx="4110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Image: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https://mriquestions.com/back-propagation.html</a:t>
            </a:r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2025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0F4949-F0DC-42D6-1DCE-CBA3B8D563D5}"/>
                  </a:ext>
                </a:extLst>
              </p:cNvPr>
              <p:cNvSpPr txBox="1"/>
              <p:nvPr/>
            </p:nvSpPr>
            <p:spPr>
              <a:xfrm>
                <a:off x="6031012" y="3929729"/>
                <a:ext cx="2633134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0F4949-F0DC-42D6-1DCE-CBA3B8D5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012" y="3929729"/>
                <a:ext cx="2633134" cy="497700"/>
              </a:xfrm>
              <a:prstGeom prst="rect">
                <a:avLst/>
              </a:prstGeom>
              <a:blipFill>
                <a:blip r:embed="rId3"/>
                <a:stretch>
                  <a:fillRect t="-11111" r="-463" b="-197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76751-7C4A-EA20-BED2-9167647ADB82}"/>
                  </a:ext>
                </a:extLst>
              </p:cNvPr>
              <p:cNvSpPr txBox="1"/>
              <p:nvPr/>
            </p:nvSpPr>
            <p:spPr>
              <a:xfrm>
                <a:off x="8937363" y="3929729"/>
                <a:ext cx="2633134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C76751-7C4A-EA20-BED2-9167647AD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363" y="3929729"/>
                <a:ext cx="2633134" cy="497700"/>
              </a:xfrm>
              <a:prstGeom prst="rect">
                <a:avLst/>
              </a:prstGeom>
              <a:blipFill>
                <a:blip r:embed="rId4"/>
                <a:stretch>
                  <a:fillRect t="-11111" r="-4861" b="-197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B9F9C6-4F41-AC54-E30E-5AA4141E3A84}"/>
                  </a:ext>
                </a:extLst>
              </p:cNvPr>
              <p:cNvSpPr txBox="1"/>
              <p:nvPr/>
            </p:nvSpPr>
            <p:spPr>
              <a:xfrm>
                <a:off x="6031012" y="4539032"/>
                <a:ext cx="2633134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B9F9C6-4F41-AC54-E30E-5AA4141E3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012" y="4539032"/>
                <a:ext cx="2633134" cy="497700"/>
              </a:xfrm>
              <a:prstGeom prst="rect">
                <a:avLst/>
              </a:prstGeom>
              <a:blipFill>
                <a:blip r:embed="rId5"/>
                <a:stretch>
                  <a:fillRect t="-11111" b="-197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D98FDD-09B1-BB71-4220-8C9FEC783EEC}"/>
                  </a:ext>
                </a:extLst>
              </p:cNvPr>
              <p:cNvSpPr txBox="1"/>
              <p:nvPr/>
            </p:nvSpPr>
            <p:spPr>
              <a:xfrm>
                <a:off x="8937363" y="4539032"/>
                <a:ext cx="2633134" cy="49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D98FDD-09B1-BB71-4220-8C9FEC783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363" y="4539032"/>
                <a:ext cx="2633134" cy="497700"/>
              </a:xfrm>
              <a:prstGeom prst="rect">
                <a:avLst/>
              </a:prstGeom>
              <a:blipFill>
                <a:blip r:embed="rId6"/>
                <a:stretch>
                  <a:fillRect t="-11111" r="-1157" b="-197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DEF0D3-5022-2BAB-B5EF-185032BE1E88}"/>
              </a:ext>
            </a:extLst>
          </p:cNvPr>
          <p:cNvCxnSpPr>
            <a:cxnSpLocks/>
          </p:cNvCxnSpPr>
          <p:nvPr/>
        </p:nvCxnSpPr>
        <p:spPr>
          <a:xfrm flipH="1" flipV="1">
            <a:off x="7745513" y="4986444"/>
            <a:ext cx="579966" cy="718642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9CDA56-0829-9322-8E26-8F952E732305}"/>
              </a:ext>
            </a:extLst>
          </p:cNvPr>
          <p:cNvSpPr txBox="1"/>
          <p:nvPr/>
        </p:nvSpPr>
        <p:spPr>
          <a:xfrm>
            <a:off x="8035496" y="5738301"/>
            <a:ext cx="3758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step size or “learning rate”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58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A435-B016-6D36-F966-821790FC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rule for Funk SVG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45F82-3850-59A6-ECDB-67443B9E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D75F0D-3C68-9583-7F67-1A92B7E264F3}"/>
                  </a:ext>
                </a:extLst>
              </p:cNvPr>
              <p:cNvSpPr txBox="1"/>
              <p:nvPr/>
            </p:nvSpPr>
            <p:spPr>
              <a:xfrm>
                <a:off x="878018" y="4507234"/>
                <a:ext cx="4867578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D75F0D-3C68-9583-7F67-1A92B7E26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18" y="4507234"/>
                <a:ext cx="4867578" cy="10468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6F6BBA-0BE6-4063-A975-EDCE924D4CCF}"/>
                  </a:ext>
                </a:extLst>
              </p:cNvPr>
              <p:cNvSpPr txBox="1"/>
              <p:nvPr/>
            </p:nvSpPr>
            <p:spPr>
              <a:xfrm>
                <a:off x="1234171" y="1235929"/>
                <a:ext cx="10079811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𝒖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6F6BBA-0BE6-4063-A975-EDCE924D4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171" y="1235929"/>
                <a:ext cx="10079811" cy="938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31A33C-120A-7F2C-4516-4172CBBD2559}"/>
              </a:ext>
            </a:extLst>
          </p:cNvPr>
          <p:cNvSpPr/>
          <p:nvPr/>
        </p:nvSpPr>
        <p:spPr>
          <a:xfrm>
            <a:off x="2910417" y="1278780"/>
            <a:ext cx="2807681" cy="702733"/>
          </a:xfrm>
          <a:prstGeom prst="roundRect">
            <a:avLst/>
          </a:prstGeom>
          <a:solidFill>
            <a:schemeClr val="accent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780064-CE3C-1718-678C-48924CE09F23}"/>
              </a:ext>
            </a:extLst>
          </p:cNvPr>
          <p:cNvSpPr/>
          <p:nvPr/>
        </p:nvSpPr>
        <p:spPr>
          <a:xfrm>
            <a:off x="7569200" y="1292454"/>
            <a:ext cx="3327401" cy="702733"/>
          </a:xfrm>
          <a:prstGeom prst="round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CF9316-0EA5-F5FC-9957-FD28132E5A0F}"/>
                  </a:ext>
                </a:extLst>
              </p:cNvPr>
              <p:cNvSpPr txBox="1"/>
              <p:nvPr/>
            </p:nvSpPr>
            <p:spPr>
              <a:xfrm>
                <a:off x="1334484" y="2822189"/>
                <a:ext cx="486757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CF9316-0EA5-F5FC-9957-FD28132E5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484" y="2822189"/>
                <a:ext cx="4867578" cy="491417"/>
              </a:xfrm>
              <a:prstGeom prst="rect">
                <a:avLst/>
              </a:prstGeom>
              <a:blipFill>
                <a:blip r:embed="rId4"/>
                <a:stretch>
                  <a:fillRect t="-11111" b="-1975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4A07E4-C83B-59BE-22B5-9A9D3FFAF7A4}"/>
                  </a:ext>
                </a:extLst>
              </p:cNvPr>
              <p:cNvSpPr txBox="1"/>
              <p:nvPr/>
            </p:nvSpPr>
            <p:spPr>
              <a:xfrm>
                <a:off x="2950636" y="2398017"/>
                <a:ext cx="6100232" cy="511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4A07E4-C83B-59BE-22B5-9A9D3FFAF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636" y="2398017"/>
                <a:ext cx="6100232" cy="5113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A3BEB389-065E-08E3-6022-8E1505463A31}"/>
              </a:ext>
            </a:extLst>
          </p:cNvPr>
          <p:cNvSpPr/>
          <p:nvPr/>
        </p:nvSpPr>
        <p:spPr>
          <a:xfrm>
            <a:off x="4244901" y="2492163"/>
            <a:ext cx="262467" cy="1151467"/>
          </a:xfrm>
          <a:prstGeom prst="leftBrace">
            <a:avLst>
              <a:gd name="adj1" fmla="val 58333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F93F89-8DE9-6858-72D5-931236E6D4B8}"/>
                  </a:ext>
                </a:extLst>
              </p:cNvPr>
              <p:cNvSpPr txBox="1"/>
              <p:nvPr/>
            </p:nvSpPr>
            <p:spPr>
              <a:xfrm>
                <a:off x="4376134" y="3102714"/>
                <a:ext cx="6867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4F93F89-8DE9-6858-72D5-931236E6D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134" y="3102714"/>
                <a:ext cx="68678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592965-3E1F-92DC-F6E1-D666D487BEB8}"/>
                  </a:ext>
                </a:extLst>
              </p:cNvPr>
              <p:cNvSpPr txBox="1"/>
              <p:nvPr/>
            </p:nvSpPr>
            <p:spPr>
              <a:xfrm>
                <a:off x="6020556" y="4554610"/>
                <a:ext cx="4867578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592965-3E1F-92DC-F6E1-D666D487B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556" y="4554610"/>
                <a:ext cx="4867578" cy="10468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5CFC51-9F94-E336-A43F-600A3AE5111B}"/>
                  </a:ext>
                </a:extLst>
              </p:cNvPr>
              <p:cNvSpPr txBox="1"/>
              <p:nvPr/>
            </p:nvSpPr>
            <p:spPr>
              <a:xfrm>
                <a:off x="644222" y="5642515"/>
                <a:ext cx="4867578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5CFC51-9F94-E336-A43F-600A3AE51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22" y="5642515"/>
                <a:ext cx="4867578" cy="10468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11D280-D39B-49BC-BEF3-AD0B6E4930D0}"/>
                  </a:ext>
                </a:extLst>
              </p:cNvPr>
              <p:cNvSpPr txBox="1"/>
              <p:nvPr/>
            </p:nvSpPr>
            <p:spPr>
              <a:xfrm>
                <a:off x="5805895" y="5779314"/>
                <a:ext cx="4867578" cy="104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11D280-D39B-49BC-BEF3-AD0B6E49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895" y="5779314"/>
                <a:ext cx="4867578" cy="10468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BB46B8D-248E-A0EF-FF52-84E47B37724D}"/>
              </a:ext>
            </a:extLst>
          </p:cNvPr>
          <p:cNvSpPr txBox="1"/>
          <p:nvPr/>
        </p:nvSpPr>
        <p:spPr>
          <a:xfrm>
            <a:off x="223511" y="1023017"/>
            <a:ext cx="1579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Our loss: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EE1EBC-67B4-CABE-ABC9-09B87E826189}"/>
              </a:ext>
            </a:extLst>
          </p:cNvPr>
          <p:cNvSpPr txBox="1"/>
          <p:nvPr/>
        </p:nvSpPr>
        <p:spPr>
          <a:xfrm>
            <a:off x="223511" y="2468244"/>
            <a:ext cx="2917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For simplicity, we introduce the error: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E79DE-8917-27AF-7EBD-6E7A6F3EC85D}"/>
                  </a:ext>
                </a:extLst>
              </p:cNvPr>
              <p:cNvSpPr txBox="1"/>
              <p:nvPr/>
            </p:nvSpPr>
            <p:spPr>
              <a:xfrm>
                <a:off x="7417785" y="2434501"/>
                <a:ext cx="2917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𝐷</m:t>
                    </m:r>
                  </m:oMath>
                </a14:m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E79DE-8917-27AF-7EBD-6E7A6F3EC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785" y="2434501"/>
                <a:ext cx="2917623" cy="461665"/>
              </a:xfrm>
              <a:prstGeom prst="rect">
                <a:avLst/>
              </a:prstGeom>
              <a:blipFill>
                <a:blip r:embed="rId10"/>
                <a:stretch>
                  <a:fillRect l="-3347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A3EFD76-9096-D1EF-48D6-9AB8CB2B08FF}"/>
              </a:ext>
            </a:extLst>
          </p:cNvPr>
          <p:cNvSpPr txBox="1"/>
          <p:nvPr/>
        </p:nvSpPr>
        <p:spPr>
          <a:xfrm>
            <a:off x="7417785" y="3077146"/>
            <a:ext cx="4867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else </a:t>
            </a:r>
            <a: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(actually, the error is undefined</a:t>
            </a:r>
            <a:b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as we have no ground truth)</a:t>
            </a:r>
            <a:endParaRPr lang="LID4096" sz="24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709B00-8C00-8CAA-C59F-C3A3495FB354}"/>
              </a:ext>
            </a:extLst>
          </p:cNvPr>
          <p:cNvSpPr txBox="1"/>
          <p:nvPr/>
        </p:nvSpPr>
        <p:spPr>
          <a:xfrm>
            <a:off x="223511" y="4063038"/>
            <a:ext cx="291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then get: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5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8" grpId="0"/>
      <p:bldP spid="19" grpId="0" animBg="1"/>
      <p:bldP spid="20" grpId="0"/>
      <p:bldP spid="21" grpId="0"/>
      <p:bldP spid="22" grpId="0"/>
      <p:bldP spid="23" grpId="0"/>
      <p:bldP spid="25" grpId="0"/>
      <p:bldP spid="26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F65C-022E-53F0-4311-DFC5B218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mimic the Netflix challenge!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6B9D44-8EB5-6ACD-DA80-48611D4C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4CBE2-9863-BBCC-5651-58791341730E}"/>
              </a:ext>
            </a:extLst>
          </p:cNvPr>
          <p:cNvSpPr txBox="1"/>
          <p:nvPr/>
        </p:nvSpPr>
        <p:spPr>
          <a:xfrm>
            <a:off x="242891" y="1143000"/>
            <a:ext cx="10686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use the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MovieLens-100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 dataset: </a:t>
            </a:r>
          </a:p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100,000 ratings from 1000 users on 1700 movies. We use a 100x400 subset here.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1BE0A6A-1DDE-9A92-2EB6-2D94E7AA2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056687"/>
              </p:ext>
            </p:extLst>
          </p:nvPr>
        </p:nvGraphicFramePr>
        <p:xfrm>
          <a:off x="611192" y="3016249"/>
          <a:ext cx="54848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202">
                  <a:extLst>
                    <a:ext uri="{9D8B030D-6E8A-4147-A177-3AD203B41FA5}">
                      <a16:colId xmlns:a16="http://schemas.microsoft.com/office/drawing/2014/main" val="1341752226"/>
                    </a:ext>
                  </a:extLst>
                </a:gridCol>
                <a:gridCol w="1371202">
                  <a:extLst>
                    <a:ext uri="{9D8B030D-6E8A-4147-A177-3AD203B41FA5}">
                      <a16:colId xmlns:a16="http://schemas.microsoft.com/office/drawing/2014/main" val="3557094577"/>
                    </a:ext>
                  </a:extLst>
                </a:gridCol>
                <a:gridCol w="1371202">
                  <a:extLst>
                    <a:ext uri="{9D8B030D-6E8A-4147-A177-3AD203B41FA5}">
                      <a16:colId xmlns:a16="http://schemas.microsoft.com/office/drawing/2014/main" val="2467175684"/>
                    </a:ext>
                  </a:extLst>
                </a:gridCol>
                <a:gridCol w="1371202">
                  <a:extLst>
                    <a:ext uri="{9D8B030D-6E8A-4147-A177-3AD203B41FA5}">
                      <a16:colId xmlns:a16="http://schemas.microsoft.com/office/drawing/2014/main" val="3643829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Movie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Movie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Movie 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57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?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77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?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66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?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16670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2869AE-A12A-B9D7-E93E-63C012FA7E4F}"/>
              </a:ext>
            </a:extLst>
          </p:cNvPr>
          <p:cNvCxnSpPr/>
          <p:nvPr/>
        </p:nvCxnSpPr>
        <p:spPr>
          <a:xfrm>
            <a:off x="719668" y="2748929"/>
            <a:ext cx="2540000" cy="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549E0F-C140-035E-FE8E-A7AB108156FB}"/>
              </a:ext>
            </a:extLst>
          </p:cNvPr>
          <p:cNvCxnSpPr>
            <a:cxnSpLocks/>
          </p:cNvCxnSpPr>
          <p:nvPr/>
        </p:nvCxnSpPr>
        <p:spPr>
          <a:xfrm>
            <a:off x="381001" y="3016249"/>
            <a:ext cx="0" cy="135466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59C116-0FEF-BC66-A40D-58829415D14E}"/>
              </a:ext>
            </a:extLst>
          </p:cNvPr>
          <p:cNvSpPr txBox="1"/>
          <p:nvPr/>
        </p:nvSpPr>
        <p:spPr>
          <a:xfrm>
            <a:off x="1323882" y="2287264"/>
            <a:ext cx="125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396CB8-8A7A-7706-4F1B-BC60FCC62FBF}"/>
              </a:ext>
            </a:extLst>
          </p:cNvPr>
          <p:cNvSpPr txBox="1"/>
          <p:nvPr/>
        </p:nvSpPr>
        <p:spPr>
          <a:xfrm rot="16200000">
            <a:off x="-479060" y="3262151"/>
            <a:ext cx="1258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B98F4B23-2FAC-5EC5-F1A2-366EF9737EB7}"/>
              </a:ext>
            </a:extLst>
          </p:cNvPr>
          <p:cNvSpPr/>
          <p:nvPr/>
        </p:nvSpPr>
        <p:spPr>
          <a:xfrm rot="16200000">
            <a:off x="3277396" y="1948323"/>
            <a:ext cx="152401" cy="5484810"/>
          </a:xfrm>
          <a:prstGeom prst="leftBrace">
            <a:avLst>
              <a:gd name="adj1" fmla="val 66666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364723-3585-6E9F-83A8-D03AC49382A1}"/>
              </a:ext>
            </a:extLst>
          </p:cNvPr>
          <p:cNvSpPr txBox="1"/>
          <p:nvPr/>
        </p:nvSpPr>
        <p:spPr>
          <a:xfrm>
            <a:off x="1953109" y="4845359"/>
            <a:ext cx="293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Scores given by users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97D57A-7F43-97FD-52D7-1F2B90FCF15A}"/>
              </a:ext>
            </a:extLst>
          </p:cNvPr>
          <p:cNvSpPr txBox="1"/>
          <p:nvPr/>
        </p:nvSpPr>
        <p:spPr>
          <a:xfrm>
            <a:off x="242890" y="5843231"/>
            <a:ext cx="10326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To test, we hold-out some of the scores and see how well our model predicts them (with the mean-squared error!)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1B1FB-D72F-1700-9335-30BAD964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25" y="2487624"/>
            <a:ext cx="5257800" cy="2819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E257E1-C276-B3CA-E99F-B7D6B95D8EC4}"/>
              </a:ext>
            </a:extLst>
          </p:cNvPr>
          <p:cNvSpPr txBox="1"/>
          <p:nvPr/>
        </p:nvSpPr>
        <p:spPr>
          <a:xfrm>
            <a:off x="8837759" y="2172852"/>
            <a:ext cx="869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Table = Matrix = Image</a:t>
            </a:r>
            <a:endParaRPr lang="LID4096" sz="24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8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6E4B3B-AF61-4DFA-21C9-A7E6FDC876C8}"/>
              </a:ext>
            </a:extLst>
          </p:cNvPr>
          <p:cNvSpPr/>
          <p:nvPr/>
        </p:nvSpPr>
        <p:spPr>
          <a:xfrm>
            <a:off x="5330006" y="3758579"/>
            <a:ext cx="6716219" cy="1997765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21B04-262F-1CCB-ECB5-24E8C40B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Funk SVD on hold-out data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1C8FF-F88D-00E3-7AB4-13F8A6F3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7480B-F5CD-E51B-B87B-8B5D6CD9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5" y="1512781"/>
            <a:ext cx="5015299" cy="5066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25913-339A-7F3B-3AB9-7339594CA881}"/>
              </a:ext>
            </a:extLst>
          </p:cNvPr>
          <p:cNvSpPr txBox="1"/>
          <p:nvPr/>
        </p:nvSpPr>
        <p:spPr>
          <a:xfrm>
            <a:off x="5330006" y="1512781"/>
            <a:ext cx="6643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Our result is not perfect, but we extracted the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trend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model really struggles with overfitting…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 we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only interested in recommending matching movies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those with high test score are at the top of the list!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4A0CF1-B438-5F0C-D401-164011FE3590}"/>
              </a:ext>
            </a:extLst>
          </p:cNvPr>
          <p:cNvSpPr/>
          <p:nvPr/>
        </p:nvSpPr>
        <p:spPr>
          <a:xfrm>
            <a:off x="609305" y="1512781"/>
            <a:ext cx="4551769" cy="617749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D3006-BD4B-516C-CA9C-9DED0BAC4511}"/>
              </a:ext>
            </a:extLst>
          </p:cNvPr>
          <p:cNvSpPr txBox="1"/>
          <p:nvPr/>
        </p:nvSpPr>
        <p:spPr>
          <a:xfrm>
            <a:off x="5387009" y="3758579"/>
            <a:ext cx="67162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To achieve this, we only used the score matrix!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did not use any other information, such as the structure of the bipartite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did not use any meta-information.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Everything was done using linear models.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D76EAA-F422-BD33-BBFE-285ED2767EFE}"/>
              </a:ext>
            </a:extLst>
          </p:cNvPr>
          <p:cNvCxnSpPr/>
          <p:nvPr/>
        </p:nvCxnSpPr>
        <p:spPr>
          <a:xfrm>
            <a:off x="6265646" y="6175242"/>
            <a:ext cx="762000" cy="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94D25F-47B2-C080-C9CC-42541A153DE2}"/>
              </a:ext>
            </a:extLst>
          </p:cNvPr>
          <p:cNvSpPr txBox="1"/>
          <p:nvPr/>
        </p:nvSpPr>
        <p:spPr>
          <a:xfrm>
            <a:off x="7034922" y="5944409"/>
            <a:ext cx="3704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will look at these next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3298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6CEB-4B35-D4F7-CDCD-203550E8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embed nodes just using graph structure?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AEA0CD-9CCC-1736-8368-336CC401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F1043-EA36-F86E-65AA-E066B4CD5655}"/>
              </a:ext>
            </a:extLst>
          </p:cNvPr>
          <p:cNvSpPr txBox="1"/>
          <p:nvPr/>
        </p:nvSpPr>
        <p:spPr>
          <a:xfrm>
            <a:off x="242891" y="1205975"/>
            <a:ext cx="1086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Basically: nodes with a similar “</a:t>
            </a:r>
            <a:r>
              <a:rPr lang="en-US" sz="240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neighbourhood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” should be mapped to similar vectors.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3A8F7-72F9-E606-A535-24A3F144A75B}"/>
              </a:ext>
            </a:extLst>
          </p:cNvPr>
          <p:cNvSpPr txBox="1"/>
          <p:nvPr/>
        </p:nvSpPr>
        <p:spPr>
          <a:xfrm>
            <a:off x="2130957" y="2313077"/>
            <a:ext cx="9279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Does that sound familiar? Any idea how we could achieve this?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4B1B3-2F78-16D1-80B2-78D89E8E397A}"/>
              </a:ext>
            </a:extLst>
          </p:cNvPr>
          <p:cNvSpPr txBox="1"/>
          <p:nvPr/>
        </p:nvSpPr>
        <p:spPr>
          <a:xfrm>
            <a:off x="1140524" y="1882189"/>
            <a:ext cx="762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8000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9D4E00-A7D6-1FE0-A184-5854B7F65FCF}"/>
              </a:ext>
            </a:extLst>
          </p:cNvPr>
          <p:cNvSpPr/>
          <p:nvPr/>
        </p:nvSpPr>
        <p:spPr>
          <a:xfrm>
            <a:off x="993618" y="1995651"/>
            <a:ext cx="10112006" cy="109651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DEC0A-6355-0BA6-9FF0-8380AE523DB7}"/>
              </a:ext>
            </a:extLst>
          </p:cNvPr>
          <p:cNvSpPr txBox="1"/>
          <p:nvPr/>
        </p:nvSpPr>
        <p:spPr>
          <a:xfrm>
            <a:off x="242891" y="3542171"/>
            <a:ext cx="1047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Similar idea than for Diffusion Maps: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perform random walks on the graph!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3B1ED2-B6A0-8874-8FD9-212B2AB6021F}"/>
              </a:ext>
            </a:extLst>
          </p:cNvPr>
          <p:cNvSpPr/>
          <p:nvPr/>
        </p:nvSpPr>
        <p:spPr>
          <a:xfrm>
            <a:off x="993618" y="5214174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5A6886-6AE9-6F8F-DC5B-67561C1DD7A9}"/>
              </a:ext>
            </a:extLst>
          </p:cNvPr>
          <p:cNvSpPr/>
          <p:nvPr/>
        </p:nvSpPr>
        <p:spPr>
          <a:xfrm>
            <a:off x="1946199" y="4579352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6C6F3E-AC57-4B96-1AB5-C6CB32AA8797}"/>
              </a:ext>
            </a:extLst>
          </p:cNvPr>
          <p:cNvSpPr/>
          <p:nvPr/>
        </p:nvSpPr>
        <p:spPr>
          <a:xfrm>
            <a:off x="1902692" y="5583689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D803BD-43EA-8D4D-7C76-3908152AE686}"/>
              </a:ext>
            </a:extLst>
          </p:cNvPr>
          <p:cNvSpPr/>
          <p:nvPr/>
        </p:nvSpPr>
        <p:spPr>
          <a:xfrm>
            <a:off x="2918692" y="5233317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60486A-C0EE-BB1F-85A3-18FC492D3AFF}"/>
              </a:ext>
            </a:extLst>
          </p:cNvPr>
          <p:cNvCxnSpPr>
            <a:stCxn id="9" idx="6"/>
            <a:endCxn id="11" idx="1"/>
          </p:cNvCxnSpPr>
          <p:nvPr/>
        </p:nvCxnSpPr>
        <p:spPr>
          <a:xfrm>
            <a:off x="1363133" y="5398932"/>
            <a:ext cx="593673" cy="2388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32FF0-DCF6-BB4F-E60D-E722F0435B5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 flipH="1">
            <a:off x="2087450" y="4948867"/>
            <a:ext cx="43507" cy="63482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ED20F0-1858-EA4A-D8A1-4F9AC26003DE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2261600" y="4894753"/>
            <a:ext cx="711206" cy="39267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745378-9F5E-C4D0-B238-3C99C26C9810}"/>
              </a:ext>
            </a:extLst>
          </p:cNvPr>
          <p:cNvCxnSpPr>
            <a:cxnSpLocks/>
            <a:stCxn id="11" idx="7"/>
            <a:endCxn id="12" idx="2"/>
          </p:cNvCxnSpPr>
          <p:nvPr/>
        </p:nvCxnSpPr>
        <p:spPr>
          <a:xfrm flipV="1">
            <a:off x="2218093" y="5418075"/>
            <a:ext cx="700599" cy="21972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4E61AA-DDF2-57FE-1B9D-C7B1CE86C80F}"/>
              </a:ext>
            </a:extLst>
          </p:cNvPr>
          <p:cNvSpPr txBox="1"/>
          <p:nvPr/>
        </p:nvSpPr>
        <p:spPr>
          <a:xfrm>
            <a:off x="4400023" y="4160734"/>
            <a:ext cx="254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Adjacency matrix: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258FC9-FAF8-2968-4F18-30E51A940F20}"/>
                  </a:ext>
                </a:extLst>
              </p:cNvPr>
              <p:cNvSpPr txBox="1"/>
              <p:nvPr/>
            </p:nvSpPr>
            <p:spPr>
              <a:xfrm>
                <a:off x="4613556" y="4654189"/>
                <a:ext cx="2334935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258FC9-FAF8-2968-4F18-30E51A94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56" y="4654189"/>
                <a:ext cx="2334935" cy="11496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F60EE52-4A2F-44CB-9A21-83F18F9C475D}"/>
              </a:ext>
            </a:extLst>
          </p:cNvPr>
          <p:cNvSpPr txBox="1"/>
          <p:nvPr/>
        </p:nvSpPr>
        <p:spPr>
          <a:xfrm>
            <a:off x="4400023" y="5953204"/>
            <a:ext cx="254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Degree matrix: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751BB9-FAAC-71D4-A2E9-9E70F79047C1}"/>
                  </a:ext>
                </a:extLst>
              </p:cNvPr>
              <p:cNvSpPr txBox="1"/>
              <p:nvPr/>
            </p:nvSpPr>
            <p:spPr>
              <a:xfrm>
                <a:off x="6437727" y="5854250"/>
                <a:ext cx="1419619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751BB9-FAAC-71D4-A2E9-9E70F7904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727" y="5854250"/>
                <a:ext cx="1419619" cy="781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0744F1-E9FB-9149-ECED-98560C5FC6ED}"/>
              </a:ext>
            </a:extLst>
          </p:cNvPr>
          <p:cNvSpPr/>
          <p:nvPr/>
        </p:nvSpPr>
        <p:spPr>
          <a:xfrm>
            <a:off x="8395794" y="4324942"/>
            <a:ext cx="3156225" cy="1949368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42D9A4-5614-94D2-6D78-B4390185F31B}"/>
              </a:ext>
            </a:extLst>
          </p:cNvPr>
          <p:cNvSpPr txBox="1"/>
          <p:nvPr/>
        </p:nvSpPr>
        <p:spPr>
          <a:xfrm>
            <a:off x="8439301" y="4394863"/>
            <a:ext cx="254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Transition matrix: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7026A0-7C1F-FE8C-76F0-5E0476C40039}"/>
                  </a:ext>
                </a:extLst>
              </p:cNvPr>
              <p:cNvSpPr txBox="1"/>
              <p:nvPr/>
            </p:nvSpPr>
            <p:spPr>
              <a:xfrm>
                <a:off x="9305271" y="4935294"/>
                <a:ext cx="1490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7026A0-7C1F-FE8C-76F0-5E0476C4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271" y="4935294"/>
                <a:ext cx="1490152" cy="369332"/>
              </a:xfrm>
              <a:prstGeom prst="rect">
                <a:avLst/>
              </a:prstGeom>
              <a:blipFill>
                <a:blip r:embed="rId4"/>
                <a:stretch>
                  <a:fillRect l="-4082" t="-1667" r="-4490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2BD8D4-3767-C6C8-D160-AF56CA6E5E7E}"/>
                  </a:ext>
                </a:extLst>
              </p:cNvPr>
              <p:cNvSpPr txBox="1"/>
              <p:nvPr/>
            </p:nvSpPr>
            <p:spPr>
              <a:xfrm>
                <a:off x="8583925" y="5383393"/>
                <a:ext cx="2932844" cy="76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prob. to jump from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to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𝑗</m:t>
                    </m:r>
                  </m:oMath>
                </a14:m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2BD8D4-3767-C6C8-D160-AF56CA6E5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925" y="5383393"/>
                <a:ext cx="2932844" cy="768415"/>
              </a:xfrm>
              <a:prstGeom prst="rect">
                <a:avLst/>
              </a:prstGeom>
              <a:blipFill>
                <a:blip r:embed="rId5"/>
                <a:stretch>
                  <a:fillRect l="-6237" t="-11905" b="-2381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82458F1-7C0F-EE5D-7AAA-5707FA7A6F76}"/>
              </a:ext>
            </a:extLst>
          </p:cNvPr>
          <p:cNvSpPr txBox="1"/>
          <p:nvPr/>
        </p:nvSpPr>
        <p:spPr>
          <a:xfrm>
            <a:off x="7245350" y="6567702"/>
            <a:ext cx="520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Perozzi et al., </a:t>
            </a:r>
            <a:r>
              <a:rPr lang="en-GB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Deepwalk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Online Learning of Social Representations (2014)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9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24" grpId="0"/>
      <p:bldP spid="25" grpId="0"/>
      <p:bldP spid="26" grpId="0"/>
      <p:bldP spid="27" grpId="0"/>
      <p:bldP spid="28" grpId="0" animBg="1"/>
      <p:bldP spid="29" grpId="0"/>
      <p:bldP spid="30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D827-3CAF-FECB-4C08-0F714F6E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 of </a:t>
            </a:r>
            <a:r>
              <a:rPr lang="en-US" dirty="0" err="1"/>
              <a:t>DeepWalk</a:t>
            </a:r>
            <a:r>
              <a:rPr lang="en-US" dirty="0"/>
              <a:t>: create “dataset” of random walks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6F70B9-687D-2E34-04D1-72C2BD95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1D1E21-BFB6-6C86-EBC3-34D75B70D8D6}"/>
              </a:ext>
            </a:extLst>
          </p:cNvPr>
          <p:cNvSpPr/>
          <p:nvPr/>
        </p:nvSpPr>
        <p:spPr>
          <a:xfrm>
            <a:off x="327768" y="1205975"/>
            <a:ext cx="11536463" cy="157985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8AFCEE-854F-CA63-858D-05710C815F36}"/>
                  </a:ext>
                </a:extLst>
              </p:cNvPr>
              <p:cNvSpPr txBox="1"/>
              <p:nvPr/>
            </p:nvSpPr>
            <p:spPr>
              <a:xfrm>
                <a:off x="440057" y="1329885"/>
                <a:ext cx="10287000" cy="1403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Select a random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𝑖𝑖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Tr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𝑫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Starting from the sampled node, sample a walk of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𝑴</m:t>
                    </m:r>
                  </m:oMath>
                </a14:m>
                <a:endParaRPr lang="en-US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Repeat 1.-2.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times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8AFCEE-854F-CA63-858D-05710C815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7" y="1329885"/>
                <a:ext cx="10287000" cy="1403141"/>
              </a:xfrm>
              <a:prstGeom prst="rect">
                <a:avLst/>
              </a:prstGeom>
              <a:blipFill>
                <a:blip r:embed="rId2"/>
                <a:stretch>
                  <a:fillRect l="-1007" b="-1043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F0E2C7D-3170-A35A-D440-104FD2A32829}"/>
              </a:ext>
            </a:extLst>
          </p:cNvPr>
          <p:cNvGrpSpPr/>
          <p:nvPr/>
        </p:nvGrpSpPr>
        <p:grpSpPr>
          <a:xfrm>
            <a:off x="682816" y="2957842"/>
            <a:ext cx="2111133" cy="1485740"/>
            <a:chOff x="739987" y="4166285"/>
            <a:chExt cx="2111133" cy="14857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2AF1CD-DEC4-50C6-1F27-667CB3B46D6D}"/>
                </a:ext>
              </a:extLst>
            </p:cNvPr>
            <p:cNvSpPr/>
            <p:nvPr/>
          </p:nvSpPr>
          <p:spPr>
            <a:xfrm>
              <a:off x="739987" y="4978317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LID4096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A3B19B-9189-C6AB-ABA7-4A77D6573C5A}"/>
                </a:ext>
              </a:extLst>
            </p:cNvPr>
            <p:cNvCxnSpPr>
              <a:stCxn id="9" idx="6"/>
            </p:cNvCxnSpPr>
            <p:nvPr/>
          </p:nvCxnSpPr>
          <p:spPr>
            <a:xfrm>
              <a:off x="1109502" y="5163075"/>
              <a:ext cx="593673" cy="23887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D10DA8E-9F57-0EC7-1842-25988541428F}"/>
                </a:ext>
              </a:extLst>
            </p:cNvPr>
            <p:cNvSpPr/>
            <p:nvPr/>
          </p:nvSpPr>
          <p:spPr>
            <a:xfrm>
              <a:off x="1703175" y="5282510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LID4096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6FCADE-C277-DC68-25E9-0356754458E5}"/>
                </a:ext>
              </a:extLst>
            </p:cNvPr>
            <p:cNvSpPr/>
            <p:nvPr/>
          </p:nvSpPr>
          <p:spPr>
            <a:xfrm>
              <a:off x="1221580" y="428350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LID4096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FF5B69-D7E7-5316-5073-69B256920EF1}"/>
                </a:ext>
              </a:extLst>
            </p:cNvPr>
            <p:cNvSpPr/>
            <p:nvPr/>
          </p:nvSpPr>
          <p:spPr>
            <a:xfrm>
              <a:off x="1721115" y="4653019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LID4096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0C89C0-06C1-4BF6-C98C-FABBA80AA09C}"/>
                </a:ext>
              </a:extLst>
            </p:cNvPr>
            <p:cNvSpPr/>
            <p:nvPr/>
          </p:nvSpPr>
          <p:spPr>
            <a:xfrm>
              <a:off x="2481605" y="502253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LID4096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BE2FE4-76FC-4634-47F0-70AE0DB4A182}"/>
                </a:ext>
              </a:extLst>
            </p:cNvPr>
            <p:cNvSpPr/>
            <p:nvPr/>
          </p:nvSpPr>
          <p:spPr>
            <a:xfrm>
              <a:off x="2296847" y="4166285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LID4096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B24FA1-1A3A-A686-5474-64C8879305B1}"/>
                </a:ext>
              </a:extLst>
            </p:cNvPr>
            <p:cNvCxnSpPr>
              <a:cxnSpLocks/>
              <a:stCxn id="11" idx="6"/>
              <a:endCxn id="14" idx="3"/>
            </p:cNvCxnSpPr>
            <p:nvPr/>
          </p:nvCxnSpPr>
          <p:spPr>
            <a:xfrm flipV="1">
              <a:off x="2072690" y="5337935"/>
              <a:ext cx="463029" cy="129333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BCD304-DA69-5CAD-7287-C5DC648F4FA6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V="1">
              <a:off x="1887933" y="5022534"/>
              <a:ext cx="17940" cy="259976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DEA6EC-89C2-9BE2-0166-2092ADD21531}"/>
                </a:ext>
              </a:extLst>
            </p:cNvPr>
            <p:cNvCxnSpPr>
              <a:cxnSpLocks/>
              <a:stCxn id="14" idx="1"/>
              <a:endCxn id="13" idx="5"/>
            </p:cNvCxnSpPr>
            <p:nvPr/>
          </p:nvCxnSpPr>
          <p:spPr>
            <a:xfrm flipH="1" flipV="1">
              <a:off x="2036516" y="4968420"/>
              <a:ext cx="499203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0D7717-A5DC-50CD-2068-F48654186FC8}"/>
                </a:ext>
              </a:extLst>
            </p:cNvPr>
            <p:cNvCxnSpPr>
              <a:cxnSpLocks/>
              <a:stCxn id="15" idx="3"/>
              <a:endCxn id="13" idx="6"/>
            </p:cNvCxnSpPr>
            <p:nvPr/>
          </p:nvCxnSpPr>
          <p:spPr>
            <a:xfrm flipH="1">
              <a:off x="2090630" y="4481686"/>
              <a:ext cx="260331" cy="35609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82D028-A34F-6080-D916-C9976AC273C8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>
              <a:off x="1536981" y="4598905"/>
              <a:ext cx="238248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19D1598-DFA7-1A61-E183-106C55B42C08}"/>
                </a:ext>
              </a:extLst>
            </p:cNvPr>
            <p:cNvCxnSpPr>
              <a:cxnSpLocks/>
              <a:stCxn id="15" idx="4"/>
              <a:endCxn id="14" idx="0"/>
            </p:cNvCxnSpPr>
            <p:nvPr/>
          </p:nvCxnSpPr>
          <p:spPr>
            <a:xfrm>
              <a:off x="2481605" y="4535800"/>
              <a:ext cx="184758" cy="486734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E41B82-9D39-4D9A-09D6-782FB935E990}"/>
              </a:ext>
            </a:extLst>
          </p:cNvPr>
          <p:cNvGrpSpPr/>
          <p:nvPr/>
        </p:nvGrpSpPr>
        <p:grpSpPr>
          <a:xfrm>
            <a:off x="3498952" y="2954783"/>
            <a:ext cx="2111133" cy="1485740"/>
            <a:chOff x="739987" y="4166285"/>
            <a:chExt cx="2111133" cy="148574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E540D41-282F-A66D-088D-7CE7DD57550A}"/>
                </a:ext>
              </a:extLst>
            </p:cNvPr>
            <p:cNvSpPr/>
            <p:nvPr/>
          </p:nvSpPr>
          <p:spPr>
            <a:xfrm>
              <a:off x="739987" y="4978317"/>
              <a:ext cx="369515" cy="369515"/>
            </a:xfrm>
            <a:prstGeom prst="ellipse">
              <a:avLst/>
            </a:prstGeom>
            <a:solidFill>
              <a:srgbClr val="B2222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LID4096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EDBA6F-BC2C-4597-96EC-155861DF8A94}"/>
                </a:ext>
              </a:extLst>
            </p:cNvPr>
            <p:cNvCxnSpPr>
              <a:stCxn id="37" idx="6"/>
            </p:cNvCxnSpPr>
            <p:nvPr/>
          </p:nvCxnSpPr>
          <p:spPr>
            <a:xfrm>
              <a:off x="1109502" y="5163075"/>
              <a:ext cx="593673" cy="23887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07943F5-0592-4659-F7FB-87308BC05D1A}"/>
                </a:ext>
              </a:extLst>
            </p:cNvPr>
            <p:cNvSpPr/>
            <p:nvPr/>
          </p:nvSpPr>
          <p:spPr>
            <a:xfrm>
              <a:off x="1703175" y="5282510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LID4096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C0C19DF-AAF8-1DB4-B04C-3DD489686D62}"/>
                </a:ext>
              </a:extLst>
            </p:cNvPr>
            <p:cNvSpPr/>
            <p:nvPr/>
          </p:nvSpPr>
          <p:spPr>
            <a:xfrm>
              <a:off x="1221580" y="428350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LID4096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1A4C837-FAA1-3C8B-3CAC-27F34D4C0643}"/>
                </a:ext>
              </a:extLst>
            </p:cNvPr>
            <p:cNvSpPr/>
            <p:nvPr/>
          </p:nvSpPr>
          <p:spPr>
            <a:xfrm>
              <a:off x="1721115" y="4653019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LID4096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5228A91-22EC-ECE6-3338-CCE393097577}"/>
                </a:ext>
              </a:extLst>
            </p:cNvPr>
            <p:cNvSpPr/>
            <p:nvPr/>
          </p:nvSpPr>
          <p:spPr>
            <a:xfrm>
              <a:off x="2481605" y="502253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LID4096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4898C88-608B-ACC1-6230-4F70D4FAC18A}"/>
                </a:ext>
              </a:extLst>
            </p:cNvPr>
            <p:cNvSpPr/>
            <p:nvPr/>
          </p:nvSpPr>
          <p:spPr>
            <a:xfrm>
              <a:off x="2296847" y="4166285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LID4096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853A8A-5B55-F7FD-D4AE-F625166F9B98}"/>
                </a:ext>
              </a:extLst>
            </p:cNvPr>
            <p:cNvCxnSpPr>
              <a:cxnSpLocks/>
              <a:stCxn id="39" idx="6"/>
              <a:endCxn id="42" idx="3"/>
            </p:cNvCxnSpPr>
            <p:nvPr/>
          </p:nvCxnSpPr>
          <p:spPr>
            <a:xfrm flipV="1">
              <a:off x="2072690" y="5337935"/>
              <a:ext cx="463029" cy="129333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6D21EB2-2B68-8777-B0EB-BEDF8ADFBE17}"/>
                </a:ext>
              </a:extLst>
            </p:cNvPr>
            <p:cNvCxnSpPr>
              <a:cxnSpLocks/>
              <a:stCxn id="39" idx="0"/>
              <a:endCxn id="41" idx="4"/>
            </p:cNvCxnSpPr>
            <p:nvPr/>
          </p:nvCxnSpPr>
          <p:spPr>
            <a:xfrm flipV="1">
              <a:off x="1887933" y="5022534"/>
              <a:ext cx="17940" cy="259976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211BF5B-8518-1DE9-2412-20E5EC30E512}"/>
                </a:ext>
              </a:extLst>
            </p:cNvPr>
            <p:cNvCxnSpPr>
              <a:cxnSpLocks/>
              <a:stCxn id="42" idx="1"/>
              <a:endCxn id="41" idx="5"/>
            </p:cNvCxnSpPr>
            <p:nvPr/>
          </p:nvCxnSpPr>
          <p:spPr>
            <a:xfrm flipH="1" flipV="1">
              <a:off x="2036516" y="4968420"/>
              <a:ext cx="499203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5564C9B-8D41-951A-D08F-97BB14E97131}"/>
                </a:ext>
              </a:extLst>
            </p:cNvPr>
            <p:cNvCxnSpPr>
              <a:cxnSpLocks/>
              <a:stCxn id="43" idx="3"/>
              <a:endCxn id="41" idx="6"/>
            </p:cNvCxnSpPr>
            <p:nvPr/>
          </p:nvCxnSpPr>
          <p:spPr>
            <a:xfrm flipH="1">
              <a:off x="2090630" y="4481686"/>
              <a:ext cx="260331" cy="35609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B26E018-9E0F-9589-B700-CF47D8FC9E18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>
              <a:off x="1536981" y="4598905"/>
              <a:ext cx="238248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AA99F08-1257-092D-2F8C-C22D7E207C4D}"/>
                </a:ext>
              </a:extLst>
            </p:cNvPr>
            <p:cNvCxnSpPr>
              <a:cxnSpLocks/>
              <a:stCxn id="43" idx="4"/>
              <a:endCxn id="42" idx="0"/>
            </p:cNvCxnSpPr>
            <p:nvPr/>
          </p:nvCxnSpPr>
          <p:spPr>
            <a:xfrm>
              <a:off x="2481605" y="4535800"/>
              <a:ext cx="184758" cy="486734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2F7A2-C1FC-586A-D1C4-4D40FB373099}"/>
              </a:ext>
            </a:extLst>
          </p:cNvPr>
          <p:cNvGrpSpPr/>
          <p:nvPr/>
        </p:nvGrpSpPr>
        <p:grpSpPr>
          <a:xfrm>
            <a:off x="6309440" y="2957842"/>
            <a:ext cx="2111133" cy="1485740"/>
            <a:chOff x="739987" y="4166285"/>
            <a:chExt cx="2111133" cy="148574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8F70E53-F746-DFB8-C80C-DA3D892E8619}"/>
                </a:ext>
              </a:extLst>
            </p:cNvPr>
            <p:cNvSpPr/>
            <p:nvPr/>
          </p:nvSpPr>
          <p:spPr>
            <a:xfrm>
              <a:off x="739987" y="4978317"/>
              <a:ext cx="369515" cy="369515"/>
            </a:xfrm>
            <a:prstGeom prst="ellipse">
              <a:avLst/>
            </a:prstGeom>
            <a:solidFill>
              <a:srgbClr val="B2222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LID4096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B0B9CAB-6727-EB98-8C27-8EDB339EAE07}"/>
                </a:ext>
              </a:extLst>
            </p:cNvPr>
            <p:cNvCxnSpPr>
              <a:stCxn id="51" idx="6"/>
            </p:cNvCxnSpPr>
            <p:nvPr/>
          </p:nvCxnSpPr>
          <p:spPr>
            <a:xfrm>
              <a:off x="1109502" y="5163075"/>
              <a:ext cx="593673" cy="238871"/>
            </a:xfrm>
            <a:prstGeom prst="line">
              <a:avLst/>
            </a:prstGeom>
            <a:ln w="38100" cap="rnd" cmpd="sng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F30F650-EF8F-BB60-029E-62FB6FBEF363}"/>
                </a:ext>
              </a:extLst>
            </p:cNvPr>
            <p:cNvSpPr/>
            <p:nvPr/>
          </p:nvSpPr>
          <p:spPr>
            <a:xfrm>
              <a:off x="1703175" y="5282510"/>
              <a:ext cx="369515" cy="369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LID4096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0803122-658A-8FCA-4A83-DEF1F3788661}"/>
                </a:ext>
              </a:extLst>
            </p:cNvPr>
            <p:cNvSpPr/>
            <p:nvPr/>
          </p:nvSpPr>
          <p:spPr>
            <a:xfrm>
              <a:off x="1221580" y="428350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LID4096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1C3D466-E77C-2BC2-E741-4972690CFDDF}"/>
                </a:ext>
              </a:extLst>
            </p:cNvPr>
            <p:cNvSpPr/>
            <p:nvPr/>
          </p:nvSpPr>
          <p:spPr>
            <a:xfrm>
              <a:off x="1721115" y="4653019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LID4096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0904D96-DAE1-7889-7D8E-483624F78C80}"/>
                </a:ext>
              </a:extLst>
            </p:cNvPr>
            <p:cNvSpPr/>
            <p:nvPr/>
          </p:nvSpPr>
          <p:spPr>
            <a:xfrm>
              <a:off x="2481605" y="502253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LID4096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7102389-10BC-8DCB-B330-BD1C00112D50}"/>
                </a:ext>
              </a:extLst>
            </p:cNvPr>
            <p:cNvSpPr/>
            <p:nvPr/>
          </p:nvSpPr>
          <p:spPr>
            <a:xfrm>
              <a:off x="2296847" y="4166285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LID4096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ECD3CBF-1D73-916F-02C9-EE1359C6FFA1}"/>
                </a:ext>
              </a:extLst>
            </p:cNvPr>
            <p:cNvCxnSpPr>
              <a:cxnSpLocks/>
              <a:stCxn id="53" idx="6"/>
              <a:endCxn id="56" idx="3"/>
            </p:cNvCxnSpPr>
            <p:nvPr/>
          </p:nvCxnSpPr>
          <p:spPr>
            <a:xfrm flipV="1">
              <a:off x="2072690" y="5337935"/>
              <a:ext cx="463029" cy="129333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ADE7A7-EB2B-FC88-BD45-E7D5274DEFC3}"/>
                </a:ext>
              </a:extLst>
            </p:cNvPr>
            <p:cNvCxnSpPr>
              <a:cxnSpLocks/>
              <a:stCxn id="53" idx="0"/>
              <a:endCxn id="55" idx="4"/>
            </p:cNvCxnSpPr>
            <p:nvPr/>
          </p:nvCxnSpPr>
          <p:spPr>
            <a:xfrm flipV="1">
              <a:off x="1887933" y="5022534"/>
              <a:ext cx="17940" cy="259976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70430C5-0833-9E83-030A-3B70B7F6D863}"/>
                </a:ext>
              </a:extLst>
            </p:cNvPr>
            <p:cNvCxnSpPr>
              <a:cxnSpLocks/>
              <a:stCxn id="56" idx="1"/>
              <a:endCxn id="55" idx="5"/>
            </p:cNvCxnSpPr>
            <p:nvPr/>
          </p:nvCxnSpPr>
          <p:spPr>
            <a:xfrm flipH="1" flipV="1">
              <a:off x="2036516" y="4968420"/>
              <a:ext cx="499203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BC96EB-4A3E-E490-6CF1-1ABB1DC3BCEC}"/>
                </a:ext>
              </a:extLst>
            </p:cNvPr>
            <p:cNvCxnSpPr>
              <a:cxnSpLocks/>
              <a:stCxn id="57" idx="3"/>
              <a:endCxn id="55" idx="6"/>
            </p:cNvCxnSpPr>
            <p:nvPr/>
          </p:nvCxnSpPr>
          <p:spPr>
            <a:xfrm flipH="1">
              <a:off x="2090630" y="4481686"/>
              <a:ext cx="260331" cy="35609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26CDDA0-9DC0-32F6-08E0-77A2008BD3F7}"/>
                </a:ext>
              </a:extLst>
            </p:cNvPr>
            <p:cNvCxnSpPr>
              <a:cxnSpLocks/>
              <a:stCxn id="54" idx="5"/>
              <a:endCxn id="55" idx="1"/>
            </p:cNvCxnSpPr>
            <p:nvPr/>
          </p:nvCxnSpPr>
          <p:spPr>
            <a:xfrm>
              <a:off x="1536981" y="4598905"/>
              <a:ext cx="238248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9D31ABE-E621-4D9F-8E6C-2FA053A19C44}"/>
                </a:ext>
              </a:extLst>
            </p:cNvPr>
            <p:cNvCxnSpPr>
              <a:cxnSpLocks/>
              <a:stCxn id="57" idx="4"/>
              <a:endCxn id="56" idx="0"/>
            </p:cNvCxnSpPr>
            <p:nvPr/>
          </p:nvCxnSpPr>
          <p:spPr>
            <a:xfrm>
              <a:off x="2481605" y="4535800"/>
              <a:ext cx="184758" cy="486734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6E8060D-4AFF-46FB-11D1-9C6040BE2FAC}"/>
              </a:ext>
            </a:extLst>
          </p:cNvPr>
          <p:cNvGrpSpPr/>
          <p:nvPr/>
        </p:nvGrpSpPr>
        <p:grpSpPr>
          <a:xfrm>
            <a:off x="9126949" y="2957842"/>
            <a:ext cx="2111133" cy="1485740"/>
            <a:chOff x="739987" y="4166285"/>
            <a:chExt cx="2111133" cy="148574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328F55F-791E-F3A9-CE51-FBECDE79132D}"/>
                </a:ext>
              </a:extLst>
            </p:cNvPr>
            <p:cNvSpPr/>
            <p:nvPr/>
          </p:nvSpPr>
          <p:spPr>
            <a:xfrm>
              <a:off x="739987" y="4978317"/>
              <a:ext cx="369515" cy="369515"/>
            </a:xfrm>
            <a:prstGeom prst="ellipse">
              <a:avLst/>
            </a:prstGeom>
            <a:solidFill>
              <a:srgbClr val="B2222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LID4096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B5EFED9-4E66-4B6C-7500-F4CC86BA0050}"/>
                </a:ext>
              </a:extLst>
            </p:cNvPr>
            <p:cNvCxnSpPr>
              <a:stCxn id="65" idx="6"/>
            </p:cNvCxnSpPr>
            <p:nvPr/>
          </p:nvCxnSpPr>
          <p:spPr>
            <a:xfrm>
              <a:off x="1109502" y="5163075"/>
              <a:ext cx="593673" cy="238871"/>
            </a:xfrm>
            <a:prstGeom prst="line">
              <a:avLst/>
            </a:prstGeom>
            <a:ln w="38100" cap="rnd" cmpd="sng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684348D-221B-FD08-B3A0-32E0D79F38B7}"/>
                </a:ext>
              </a:extLst>
            </p:cNvPr>
            <p:cNvSpPr/>
            <p:nvPr/>
          </p:nvSpPr>
          <p:spPr>
            <a:xfrm>
              <a:off x="1703175" y="5282510"/>
              <a:ext cx="369515" cy="369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LID4096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D07EBAF-3BB2-EE6C-F452-1859D69D10D6}"/>
                </a:ext>
              </a:extLst>
            </p:cNvPr>
            <p:cNvSpPr/>
            <p:nvPr/>
          </p:nvSpPr>
          <p:spPr>
            <a:xfrm>
              <a:off x="1221580" y="428350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LID4096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063AE5E-C850-EFAA-6852-F204383C3A8A}"/>
                </a:ext>
              </a:extLst>
            </p:cNvPr>
            <p:cNvSpPr/>
            <p:nvPr/>
          </p:nvSpPr>
          <p:spPr>
            <a:xfrm>
              <a:off x="1721115" y="4653019"/>
              <a:ext cx="369515" cy="369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LID4096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24907AE-D62B-D807-B060-21DD1EBC3CD8}"/>
                </a:ext>
              </a:extLst>
            </p:cNvPr>
            <p:cNvSpPr/>
            <p:nvPr/>
          </p:nvSpPr>
          <p:spPr>
            <a:xfrm>
              <a:off x="2481605" y="502253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LID4096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7DF642-F0D3-4047-1DDB-053A12AA9D92}"/>
                </a:ext>
              </a:extLst>
            </p:cNvPr>
            <p:cNvSpPr/>
            <p:nvPr/>
          </p:nvSpPr>
          <p:spPr>
            <a:xfrm>
              <a:off x="2296847" y="4166285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LID4096" dirty="0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518F0CD-0DC0-4DA5-037B-AB161A867867}"/>
                </a:ext>
              </a:extLst>
            </p:cNvPr>
            <p:cNvCxnSpPr>
              <a:cxnSpLocks/>
              <a:stCxn id="67" idx="6"/>
              <a:endCxn id="70" idx="3"/>
            </p:cNvCxnSpPr>
            <p:nvPr/>
          </p:nvCxnSpPr>
          <p:spPr>
            <a:xfrm flipV="1">
              <a:off x="2072690" y="5337935"/>
              <a:ext cx="463029" cy="129333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755E81C-785E-A37F-F1E0-7A02595D60F0}"/>
                </a:ext>
              </a:extLst>
            </p:cNvPr>
            <p:cNvCxnSpPr>
              <a:cxnSpLocks/>
              <a:stCxn id="67" idx="0"/>
              <a:endCxn id="69" idx="4"/>
            </p:cNvCxnSpPr>
            <p:nvPr/>
          </p:nvCxnSpPr>
          <p:spPr>
            <a:xfrm flipV="1">
              <a:off x="1887933" y="5022534"/>
              <a:ext cx="17940" cy="259976"/>
            </a:xfrm>
            <a:prstGeom prst="line">
              <a:avLst/>
            </a:prstGeom>
            <a:ln w="38100" cap="rnd" cmpd="sng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FC18A4-E433-D2FC-38BE-7D039B5B2D03}"/>
                </a:ext>
              </a:extLst>
            </p:cNvPr>
            <p:cNvCxnSpPr>
              <a:cxnSpLocks/>
              <a:stCxn id="70" idx="1"/>
              <a:endCxn id="69" idx="5"/>
            </p:cNvCxnSpPr>
            <p:nvPr/>
          </p:nvCxnSpPr>
          <p:spPr>
            <a:xfrm flipH="1" flipV="1">
              <a:off x="2036516" y="4968420"/>
              <a:ext cx="499203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4DCF466-B11C-9512-854C-CA4AB333EFE5}"/>
                </a:ext>
              </a:extLst>
            </p:cNvPr>
            <p:cNvCxnSpPr>
              <a:cxnSpLocks/>
              <a:stCxn id="71" idx="3"/>
              <a:endCxn id="69" idx="6"/>
            </p:cNvCxnSpPr>
            <p:nvPr/>
          </p:nvCxnSpPr>
          <p:spPr>
            <a:xfrm flipH="1">
              <a:off x="2090630" y="4481686"/>
              <a:ext cx="260331" cy="35609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517D7C-AD3B-E87F-8B58-CC964326D72C}"/>
                </a:ext>
              </a:extLst>
            </p:cNvPr>
            <p:cNvCxnSpPr>
              <a:cxnSpLocks/>
              <a:stCxn id="68" idx="5"/>
              <a:endCxn id="69" idx="1"/>
            </p:cNvCxnSpPr>
            <p:nvPr/>
          </p:nvCxnSpPr>
          <p:spPr>
            <a:xfrm>
              <a:off x="1536981" y="4598905"/>
              <a:ext cx="238248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9631708-C82F-D65D-312E-89DA50550322}"/>
                </a:ext>
              </a:extLst>
            </p:cNvPr>
            <p:cNvCxnSpPr>
              <a:cxnSpLocks/>
              <a:stCxn id="71" idx="4"/>
              <a:endCxn id="70" idx="0"/>
            </p:cNvCxnSpPr>
            <p:nvPr/>
          </p:nvCxnSpPr>
          <p:spPr>
            <a:xfrm>
              <a:off x="2481605" y="4535800"/>
              <a:ext cx="184758" cy="486734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B49FA56-C290-C940-F17D-3898D8C9860A}"/>
                  </a:ext>
                </a:extLst>
              </p:cNvPr>
              <p:cNvSpPr txBox="1"/>
              <p:nvPr/>
            </p:nvSpPr>
            <p:spPr>
              <a:xfrm>
                <a:off x="8299450" y="3448229"/>
                <a:ext cx="20204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LID4096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B49FA56-C290-C940-F17D-3898D8C9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450" y="3448229"/>
                <a:ext cx="2020442" cy="338554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EF0724F-A1EB-50B2-F2CB-B6E40AFF2101}"/>
              </a:ext>
            </a:extLst>
          </p:cNvPr>
          <p:cNvGrpSpPr/>
          <p:nvPr/>
        </p:nvGrpSpPr>
        <p:grpSpPr>
          <a:xfrm>
            <a:off x="3500325" y="4922311"/>
            <a:ext cx="2111133" cy="1485740"/>
            <a:chOff x="739987" y="4166285"/>
            <a:chExt cx="2111133" cy="1485740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C91065C3-F4F5-0805-8542-38B24193924F}"/>
                </a:ext>
              </a:extLst>
            </p:cNvPr>
            <p:cNvSpPr/>
            <p:nvPr/>
          </p:nvSpPr>
          <p:spPr>
            <a:xfrm>
              <a:off x="739987" y="4978317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LID4096" dirty="0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1ECA654-E2A5-EECD-50F7-43D5FE726D53}"/>
                </a:ext>
              </a:extLst>
            </p:cNvPr>
            <p:cNvCxnSpPr>
              <a:stCxn id="198" idx="6"/>
            </p:cNvCxnSpPr>
            <p:nvPr/>
          </p:nvCxnSpPr>
          <p:spPr>
            <a:xfrm>
              <a:off x="1109502" y="5163075"/>
              <a:ext cx="593673" cy="23887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FE826C6-CF36-C14D-876C-5BF8AEDD039F}"/>
                </a:ext>
              </a:extLst>
            </p:cNvPr>
            <p:cNvSpPr/>
            <p:nvPr/>
          </p:nvSpPr>
          <p:spPr>
            <a:xfrm>
              <a:off x="1703175" y="5282510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LID4096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7768D7F-E6D6-050A-E54E-9E6A2FD70C7D}"/>
                </a:ext>
              </a:extLst>
            </p:cNvPr>
            <p:cNvSpPr/>
            <p:nvPr/>
          </p:nvSpPr>
          <p:spPr>
            <a:xfrm>
              <a:off x="1221580" y="428350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LID4096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B6CAA17-C83F-1ED1-80C1-0F4355761022}"/>
                </a:ext>
              </a:extLst>
            </p:cNvPr>
            <p:cNvSpPr/>
            <p:nvPr/>
          </p:nvSpPr>
          <p:spPr>
            <a:xfrm>
              <a:off x="1721115" y="4653019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LID4096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CC9F47D-6A21-6EAD-7B24-C0A42C1256C5}"/>
                </a:ext>
              </a:extLst>
            </p:cNvPr>
            <p:cNvSpPr/>
            <p:nvPr/>
          </p:nvSpPr>
          <p:spPr>
            <a:xfrm>
              <a:off x="2481605" y="502253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LID4096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8EA6D21-16FE-916B-82B4-2653182EA0FA}"/>
                </a:ext>
              </a:extLst>
            </p:cNvPr>
            <p:cNvSpPr/>
            <p:nvPr/>
          </p:nvSpPr>
          <p:spPr>
            <a:xfrm>
              <a:off x="2296847" y="4166285"/>
              <a:ext cx="369515" cy="369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LID4096" dirty="0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7FBDD838-59DE-E35A-0EA9-15670CF07A77}"/>
                </a:ext>
              </a:extLst>
            </p:cNvPr>
            <p:cNvCxnSpPr>
              <a:cxnSpLocks/>
              <a:stCxn id="200" idx="6"/>
              <a:endCxn id="203" idx="3"/>
            </p:cNvCxnSpPr>
            <p:nvPr/>
          </p:nvCxnSpPr>
          <p:spPr>
            <a:xfrm flipV="1">
              <a:off x="2072690" y="5337935"/>
              <a:ext cx="463029" cy="129333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9F92E37-06EC-9477-EB26-97FDEE536460}"/>
                </a:ext>
              </a:extLst>
            </p:cNvPr>
            <p:cNvCxnSpPr>
              <a:cxnSpLocks/>
              <a:stCxn id="200" idx="0"/>
              <a:endCxn id="202" idx="4"/>
            </p:cNvCxnSpPr>
            <p:nvPr/>
          </p:nvCxnSpPr>
          <p:spPr>
            <a:xfrm flipV="1">
              <a:off x="1887933" y="5022534"/>
              <a:ext cx="17940" cy="259976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5D5292D-1BAD-99B2-C41A-E3E9C351E0DB}"/>
                </a:ext>
              </a:extLst>
            </p:cNvPr>
            <p:cNvCxnSpPr>
              <a:cxnSpLocks/>
              <a:stCxn id="203" idx="1"/>
              <a:endCxn id="202" idx="5"/>
            </p:cNvCxnSpPr>
            <p:nvPr/>
          </p:nvCxnSpPr>
          <p:spPr>
            <a:xfrm flipH="1" flipV="1">
              <a:off x="2036516" y="4968420"/>
              <a:ext cx="499203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BD561FD-AC4C-4829-9F5C-B84428D30113}"/>
                </a:ext>
              </a:extLst>
            </p:cNvPr>
            <p:cNvCxnSpPr>
              <a:cxnSpLocks/>
              <a:stCxn id="204" idx="3"/>
              <a:endCxn id="202" idx="6"/>
            </p:cNvCxnSpPr>
            <p:nvPr/>
          </p:nvCxnSpPr>
          <p:spPr>
            <a:xfrm flipH="1">
              <a:off x="2090630" y="4481686"/>
              <a:ext cx="260331" cy="35609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4744C19-F553-F0CA-6B91-828C3FC5AE8C}"/>
                </a:ext>
              </a:extLst>
            </p:cNvPr>
            <p:cNvCxnSpPr>
              <a:cxnSpLocks/>
              <a:stCxn id="201" idx="5"/>
              <a:endCxn id="202" idx="1"/>
            </p:cNvCxnSpPr>
            <p:nvPr/>
          </p:nvCxnSpPr>
          <p:spPr>
            <a:xfrm>
              <a:off x="1536981" y="4598905"/>
              <a:ext cx="238248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1D3E770-A885-D4AB-8CF8-63C450B0C2B7}"/>
                </a:ext>
              </a:extLst>
            </p:cNvPr>
            <p:cNvCxnSpPr>
              <a:cxnSpLocks/>
              <a:stCxn id="204" idx="4"/>
              <a:endCxn id="203" idx="0"/>
            </p:cNvCxnSpPr>
            <p:nvPr/>
          </p:nvCxnSpPr>
          <p:spPr>
            <a:xfrm>
              <a:off x="2481605" y="4535800"/>
              <a:ext cx="184758" cy="486734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023A2E9-D87C-24B9-6975-9285263A5F53}"/>
              </a:ext>
            </a:extLst>
          </p:cNvPr>
          <p:cNvGrpSpPr/>
          <p:nvPr/>
        </p:nvGrpSpPr>
        <p:grpSpPr>
          <a:xfrm>
            <a:off x="6316461" y="4919252"/>
            <a:ext cx="2111133" cy="1485740"/>
            <a:chOff x="739987" y="4166285"/>
            <a:chExt cx="2111133" cy="1485740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54587241-9A2D-A4AA-4E5F-116FCD7A8494}"/>
                </a:ext>
              </a:extLst>
            </p:cNvPr>
            <p:cNvSpPr/>
            <p:nvPr/>
          </p:nvSpPr>
          <p:spPr>
            <a:xfrm>
              <a:off x="739987" y="4978317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LID4096" dirty="0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371728C-196F-7A8C-E341-881D61AD39E4}"/>
                </a:ext>
              </a:extLst>
            </p:cNvPr>
            <p:cNvCxnSpPr>
              <a:stCxn id="212" idx="6"/>
            </p:cNvCxnSpPr>
            <p:nvPr/>
          </p:nvCxnSpPr>
          <p:spPr>
            <a:xfrm>
              <a:off x="1109502" y="5163075"/>
              <a:ext cx="593673" cy="23887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FEDD7E9-F254-CA84-0EEF-A9201CFDF4B4}"/>
                </a:ext>
              </a:extLst>
            </p:cNvPr>
            <p:cNvSpPr/>
            <p:nvPr/>
          </p:nvSpPr>
          <p:spPr>
            <a:xfrm>
              <a:off x="1703175" y="5282510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LID4096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BAC23707-DF68-07FC-B699-573C2DA2AD0B}"/>
                </a:ext>
              </a:extLst>
            </p:cNvPr>
            <p:cNvSpPr/>
            <p:nvPr/>
          </p:nvSpPr>
          <p:spPr>
            <a:xfrm>
              <a:off x="1221580" y="428350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LID4096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0B04D7A-E1A3-233F-3F43-9A49A3CFD011}"/>
                </a:ext>
              </a:extLst>
            </p:cNvPr>
            <p:cNvSpPr/>
            <p:nvPr/>
          </p:nvSpPr>
          <p:spPr>
            <a:xfrm>
              <a:off x="1721115" y="4653019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LID4096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6EFC28F-3DA2-412F-CACC-83E8A004BC8C}"/>
                </a:ext>
              </a:extLst>
            </p:cNvPr>
            <p:cNvSpPr/>
            <p:nvPr/>
          </p:nvSpPr>
          <p:spPr>
            <a:xfrm>
              <a:off x="2481605" y="5022534"/>
              <a:ext cx="369515" cy="369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LID4096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20DB9DBE-3733-EAD0-42ED-CC5310202E75}"/>
                </a:ext>
              </a:extLst>
            </p:cNvPr>
            <p:cNvSpPr/>
            <p:nvPr/>
          </p:nvSpPr>
          <p:spPr>
            <a:xfrm>
              <a:off x="2296847" y="4166285"/>
              <a:ext cx="369515" cy="369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LID4096" dirty="0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EF0D620-BA74-155E-EA92-9CC991B6CAF9}"/>
                </a:ext>
              </a:extLst>
            </p:cNvPr>
            <p:cNvCxnSpPr>
              <a:cxnSpLocks/>
              <a:stCxn id="214" idx="6"/>
              <a:endCxn id="217" idx="3"/>
            </p:cNvCxnSpPr>
            <p:nvPr/>
          </p:nvCxnSpPr>
          <p:spPr>
            <a:xfrm flipV="1">
              <a:off x="2072690" y="5337935"/>
              <a:ext cx="463029" cy="129333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DA678E7-5B22-1B64-92D8-7B3254D0F301}"/>
                </a:ext>
              </a:extLst>
            </p:cNvPr>
            <p:cNvCxnSpPr>
              <a:cxnSpLocks/>
              <a:stCxn id="214" idx="0"/>
              <a:endCxn id="216" idx="4"/>
            </p:cNvCxnSpPr>
            <p:nvPr/>
          </p:nvCxnSpPr>
          <p:spPr>
            <a:xfrm flipV="1">
              <a:off x="1887933" y="5022534"/>
              <a:ext cx="17940" cy="259976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E2A9317-A8A0-AA94-71E9-F64A9129BBBA}"/>
                </a:ext>
              </a:extLst>
            </p:cNvPr>
            <p:cNvCxnSpPr>
              <a:cxnSpLocks/>
              <a:stCxn id="217" idx="1"/>
              <a:endCxn id="216" idx="5"/>
            </p:cNvCxnSpPr>
            <p:nvPr/>
          </p:nvCxnSpPr>
          <p:spPr>
            <a:xfrm flipH="1" flipV="1">
              <a:off x="2036516" y="4968420"/>
              <a:ext cx="499203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A8FCA70-650D-7CEF-9EA3-EBC142986FE3}"/>
                </a:ext>
              </a:extLst>
            </p:cNvPr>
            <p:cNvCxnSpPr>
              <a:cxnSpLocks/>
              <a:stCxn id="218" idx="3"/>
              <a:endCxn id="216" idx="6"/>
            </p:cNvCxnSpPr>
            <p:nvPr/>
          </p:nvCxnSpPr>
          <p:spPr>
            <a:xfrm flipH="1">
              <a:off x="2090630" y="4481686"/>
              <a:ext cx="260331" cy="35609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1E5A111-7584-ADCF-AB99-4EC6CA89EEC4}"/>
                </a:ext>
              </a:extLst>
            </p:cNvPr>
            <p:cNvCxnSpPr>
              <a:cxnSpLocks/>
              <a:stCxn id="215" idx="5"/>
              <a:endCxn id="216" idx="1"/>
            </p:cNvCxnSpPr>
            <p:nvPr/>
          </p:nvCxnSpPr>
          <p:spPr>
            <a:xfrm>
              <a:off x="1536981" y="4598905"/>
              <a:ext cx="238248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3D54674-8059-4705-0999-AFA28E564480}"/>
                </a:ext>
              </a:extLst>
            </p:cNvPr>
            <p:cNvCxnSpPr>
              <a:cxnSpLocks/>
              <a:stCxn id="218" idx="4"/>
              <a:endCxn id="217" idx="0"/>
            </p:cNvCxnSpPr>
            <p:nvPr/>
          </p:nvCxnSpPr>
          <p:spPr>
            <a:xfrm>
              <a:off x="2481605" y="4535800"/>
              <a:ext cx="184758" cy="486734"/>
            </a:xfrm>
            <a:prstGeom prst="line">
              <a:avLst/>
            </a:prstGeom>
            <a:ln w="38100" cap="rnd" cmpd="sng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CC14D48-605C-832E-3255-D65A8BD385F5}"/>
              </a:ext>
            </a:extLst>
          </p:cNvPr>
          <p:cNvGrpSpPr/>
          <p:nvPr/>
        </p:nvGrpSpPr>
        <p:grpSpPr>
          <a:xfrm>
            <a:off x="9126949" y="4922311"/>
            <a:ext cx="2111133" cy="1485740"/>
            <a:chOff x="739987" y="4166285"/>
            <a:chExt cx="2111133" cy="1485740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9432650-B99E-B12E-67F9-B65DC0D3AC94}"/>
                </a:ext>
              </a:extLst>
            </p:cNvPr>
            <p:cNvSpPr/>
            <p:nvPr/>
          </p:nvSpPr>
          <p:spPr>
            <a:xfrm>
              <a:off x="739987" y="4978317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LID4096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3862C0C-CD1A-E149-8F83-FD2CE0164D37}"/>
                </a:ext>
              </a:extLst>
            </p:cNvPr>
            <p:cNvCxnSpPr>
              <a:stCxn id="226" idx="6"/>
            </p:cNvCxnSpPr>
            <p:nvPr/>
          </p:nvCxnSpPr>
          <p:spPr>
            <a:xfrm>
              <a:off x="1109502" y="5163075"/>
              <a:ext cx="593673" cy="23887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0A0B755-F03B-2359-8E98-A36B26DBB929}"/>
                </a:ext>
              </a:extLst>
            </p:cNvPr>
            <p:cNvSpPr/>
            <p:nvPr/>
          </p:nvSpPr>
          <p:spPr>
            <a:xfrm>
              <a:off x="1703175" y="5282510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LID4096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6C036A58-32A3-A852-4696-C11984347858}"/>
                </a:ext>
              </a:extLst>
            </p:cNvPr>
            <p:cNvSpPr/>
            <p:nvPr/>
          </p:nvSpPr>
          <p:spPr>
            <a:xfrm>
              <a:off x="1221580" y="428350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LID4096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5199C6D-DCB1-AEAA-07AA-EDBC58995ECA}"/>
                </a:ext>
              </a:extLst>
            </p:cNvPr>
            <p:cNvSpPr/>
            <p:nvPr/>
          </p:nvSpPr>
          <p:spPr>
            <a:xfrm>
              <a:off x="1721115" y="4653019"/>
              <a:ext cx="369515" cy="369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LID4096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C8BCC110-A39C-DD83-F2A8-1CBABE317AEF}"/>
                </a:ext>
              </a:extLst>
            </p:cNvPr>
            <p:cNvSpPr/>
            <p:nvPr/>
          </p:nvSpPr>
          <p:spPr>
            <a:xfrm>
              <a:off x="2481605" y="5022534"/>
              <a:ext cx="369515" cy="369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LID4096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D6C90C5C-9136-5180-4143-A02B76FF1CB7}"/>
                </a:ext>
              </a:extLst>
            </p:cNvPr>
            <p:cNvSpPr/>
            <p:nvPr/>
          </p:nvSpPr>
          <p:spPr>
            <a:xfrm>
              <a:off x="2296847" y="4166285"/>
              <a:ext cx="369515" cy="369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LID4096" dirty="0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338ED57-3CDE-5713-1556-33B905D28237}"/>
                </a:ext>
              </a:extLst>
            </p:cNvPr>
            <p:cNvCxnSpPr>
              <a:cxnSpLocks/>
              <a:stCxn id="228" idx="6"/>
              <a:endCxn id="231" idx="3"/>
            </p:cNvCxnSpPr>
            <p:nvPr/>
          </p:nvCxnSpPr>
          <p:spPr>
            <a:xfrm flipV="1">
              <a:off x="2072690" y="5337935"/>
              <a:ext cx="463029" cy="129333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645D45A-179A-282F-67BD-911D1D8E3D05}"/>
                </a:ext>
              </a:extLst>
            </p:cNvPr>
            <p:cNvCxnSpPr>
              <a:cxnSpLocks/>
              <a:stCxn id="228" idx="0"/>
              <a:endCxn id="230" idx="4"/>
            </p:cNvCxnSpPr>
            <p:nvPr/>
          </p:nvCxnSpPr>
          <p:spPr>
            <a:xfrm flipV="1">
              <a:off x="1887933" y="5022534"/>
              <a:ext cx="17940" cy="259976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90CB5F8-6D28-8A87-910F-8599CD701851}"/>
                </a:ext>
              </a:extLst>
            </p:cNvPr>
            <p:cNvCxnSpPr>
              <a:cxnSpLocks/>
              <a:stCxn id="231" idx="1"/>
              <a:endCxn id="230" idx="5"/>
            </p:cNvCxnSpPr>
            <p:nvPr/>
          </p:nvCxnSpPr>
          <p:spPr>
            <a:xfrm flipH="1" flipV="1">
              <a:off x="2036516" y="4968420"/>
              <a:ext cx="499203" cy="108228"/>
            </a:xfrm>
            <a:prstGeom prst="line">
              <a:avLst/>
            </a:prstGeom>
            <a:ln w="38100" cap="rnd" cmpd="sng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D0CD59CC-FA2C-C0B7-2636-F6DD344CE09F}"/>
                </a:ext>
              </a:extLst>
            </p:cNvPr>
            <p:cNvCxnSpPr>
              <a:cxnSpLocks/>
              <a:stCxn id="232" idx="3"/>
              <a:endCxn id="230" idx="6"/>
            </p:cNvCxnSpPr>
            <p:nvPr/>
          </p:nvCxnSpPr>
          <p:spPr>
            <a:xfrm flipH="1">
              <a:off x="2090630" y="4481686"/>
              <a:ext cx="260331" cy="35609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A914B6A-7020-F98D-5698-946C1768BA57}"/>
                </a:ext>
              </a:extLst>
            </p:cNvPr>
            <p:cNvCxnSpPr>
              <a:cxnSpLocks/>
              <a:stCxn id="229" idx="5"/>
              <a:endCxn id="230" idx="1"/>
            </p:cNvCxnSpPr>
            <p:nvPr/>
          </p:nvCxnSpPr>
          <p:spPr>
            <a:xfrm>
              <a:off x="1536981" y="4598905"/>
              <a:ext cx="238248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1D01279-874E-1534-5308-40BBA4992425}"/>
                </a:ext>
              </a:extLst>
            </p:cNvPr>
            <p:cNvCxnSpPr>
              <a:cxnSpLocks/>
              <a:stCxn id="232" idx="4"/>
              <a:endCxn id="231" idx="0"/>
            </p:cNvCxnSpPr>
            <p:nvPr/>
          </p:nvCxnSpPr>
          <p:spPr>
            <a:xfrm>
              <a:off x="2481605" y="4535800"/>
              <a:ext cx="184758" cy="486734"/>
            </a:xfrm>
            <a:prstGeom prst="line">
              <a:avLst/>
            </a:prstGeom>
            <a:ln w="38100" cap="rnd" cmpd="sng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F66687D-B0D0-3D40-3450-9A738C7D5798}"/>
              </a:ext>
            </a:extLst>
          </p:cNvPr>
          <p:cNvGrpSpPr/>
          <p:nvPr/>
        </p:nvGrpSpPr>
        <p:grpSpPr>
          <a:xfrm>
            <a:off x="682816" y="4912685"/>
            <a:ext cx="2111133" cy="1485740"/>
            <a:chOff x="739987" y="4166285"/>
            <a:chExt cx="2111133" cy="1485740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D948911-282E-705A-F123-70E338FC7542}"/>
                </a:ext>
              </a:extLst>
            </p:cNvPr>
            <p:cNvSpPr/>
            <p:nvPr/>
          </p:nvSpPr>
          <p:spPr>
            <a:xfrm>
              <a:off x="739987" y="4978317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LID4096" dirty="0"/>
            </a:p>
          </p:txBody>
        </p: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E5D7A0F-973A-FC1F-975A-FB327536B3DA}"/>
                </a:ext>
              </a:extLst>
            </p:cNvPr>
            <p:cNvCxnSpPr>
              <a:stCxn id="256" idx="6"/>
            </p:cNvCxnSpPr>
            <p:nvPr/>
          </p:nvCxnSpPr>
          <p:spPr>
            <a:xfrm>
              <a:off x="1109502" y="5163075"/>
              <a:ext cx="593673" cy="23887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A3C0F89-D935-FB18-1466-0BBDB953B702}"/>
                </a:ext>
              </a:extLst>
            </p:cNvPr>
            <p:cNvSpPr/>
            <p:nvPr/>
          </p:nvSpPr>
          <p:spPr>
            <a:xfrm>
              <a:off x="1703175" y="5282510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LID4096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99B78943-2788-F718-870D-273A47E36D7D}"/>
                </a:ext>
              </a:extLst>
            </p:cNvPr>
            <p:cNvSpPr/>
            <p:nvPr/>
          </p:nvSpPr>
          <p:spPr>
            <a:xfrm>
              <a:off x="1221580" y="428350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LID4096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B7EDBAB-D4D3-647E-4E7B-C5C4BD9B2780}"/>
                </a:ext>
              </a:extLst>
            </p:cNvPr>
            <p:cNvSpPr/>
            <p:nvPr/>
          </p:nvSpPr>
          <p:spPr>
            <a:xfrm>
              <a:off x="1721115" y="4653019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LID4096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3100BDE-6D71-5ECC-E464-E337747D1694}"/>
                </a:ext>
              </a:extLst>
            </p:cNvPr>
            <p:cNvSpPr/>
            <p:nvPr/>
          </p:nvSpPr>
          <p:spPr>
            <a:xfrm>
              <a:off x="2481605" y="5022534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LID4096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FCA496C1-456A-DC51-1124-1D8DC95A865A}"/>
                </a:ext>
              </a:extLst>
            </p:cNvPr>
            <p:cNvSpPr/>
            <p:nvPr/>
          </p:nvSpPr>
          <p:spPr>
            <a:xfrm>
              <a:off x="2296847" y="4166285"/>
              <a:ext cx="369515" cy="3695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LID4096" dirty="0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583F943-1B4E-6892-F877-1FA69293B9DC}"/>
                </a:ext>
              </a:extLst>
            </p:cNvPr>
            <p:cNvCxnSpPr>
              <a:cxnSpLocks/>
              <a:stCxn id="258" idx="6"/>
              <a:endCxn id="261" idx="3"/>
            </p:cNvCxnSpPr>
            <p:nvPr/>
          </p:nvCxnSpPr>
          <p:spPr>
            <a:xfrm flipV="1">
              <a:off x="2072690" y="5337935"/>
              <a:ext cx="463029" cy="129333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1642AA5-286B-C018-912C-8BFB3B0A8273}"/>
                </a:ext>
              </a:extLst>
            </p:cNvPr>
            <p:cNvCxnSpPr>
              <a:cxnSpLocks/>
              <a:stCxn id="258" idx="0"/>
              <a:endCxn id="260" idx="4"/>
            </p:cNvCxnSpPr>
            <p:nvPr/>
          </p:nvCxnSpPr>
          <p:spPr>
            <a:xfrm flipV="1">
              <a:off x="1887933" y="5022534"/>
              <a:ext cx="17940" cy="259976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BFE7A2B9-A259-DA1F-49D9-4871605D1622}"/>
                </a:ext>
              </a:extLst>
            </p:cNvPr>
            <p:cNvCxnSpPr>
              <a:cxnSpLocks/>
              <a:stCxn id="261" idx="1"/>
              <a:endCxn id="260" idx="5"/>
            </p:cNvCxnSpPr>
            <p:nvPr/>
          </p:nvCxnSpPr>
          <p:spPr>
            <a:xfrm flipH="1" flipV="1">
              <a:off x="2036516" y="4968420"/>
              <a:ext cx="499203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272DD49-22BE-3A91-3EBA-FB415FFC61DA}"/>
                </a:ext>
              </a:extLst>
            </p:cNvPr>
            <p:cNvCxnSpPr>
              <a:cxnSpLocks/>
              <a:stCxn id="262" idx="3"/>
              <a:endCxn id="260" idx="6"/>
            </p:cNvCxnSpPr>
            <p:nvPr/>
          </p:nvCxnSpPr>
          <p:spPr>
            <a:xfrm flipH="1">
              <a:off x="2090630" y="4481686"/>
              <a:ext cx="260331" cy="356091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0E0A17-F7EB-1916-0E20-70917FDCF2D7}"/>
                </a:ext>
              </a:extLst>
            </p:cNvPr>
            <p:cNvCxnSpPr>
              <a:cxnSpLocks/>
              <a:stCxn id="259" idx="5"/>
              <a:endCxn id="260" idx="1"/>
            </p:cNvCxnSpPr>
            <p:nvPr/>
          </p:nvCxnSpPr>
          <p:spPr>
            <a:xfrm>
              <a:off x="1536981" y="4598905"/>
              <a:ext cx="238248" cy="108228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2C9273BE-CD2B-CB0B-2ABA-04E306E904C9}"/>
                </a:ext>
              </a:extLst>
            </p:cNvPr>
            <p:cNvCxnSpPr>
              <a:cxnSpLocks/>
              <a:stCxn id="262" idx="4"/>
              <a:endCxn id="261" idx="0"/>
            </p:cNvCxnSpPr>
            <p:nvPr/>
          </p:nvCxnSpPr>
          <p:spPr>
            <a:xfrm>
              <a:off x="2481605" y="4535800"/>
              <a:ext cx="184758" cy="486734"/>
            </a:xfrm>
            <a:prstGeom prst="line">
              <a:avLst/>
            </a:prstGeom>
            <a:ln w="381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09BB5C7-2626-D96F-13F8-2604E37FCE85}"/>
                  </a:ext>
                </a:extLst>
              </p:cNvPr>
              <p:cNvSpPr txBox="1"/>
              <p:nvPr/>
            </p:nvSpPr>
            <p:spPr>
              <a:xfrm>
                <a:off x="2679700" y="3448229"/>
                <a:ext cx="20204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𝑖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 ~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𝑃</m:t>
                      </m:r>
                    </m:oMath>
                  </m:oMathPara>
                </a14:m>
                <a:endParaRPr lang="LID4096" sz="1600" dirty="0"/>
              </a:p>
            </p:txBody>
          </p:sp>
        </mc:Choice>
        <mc:Fallback xmlns=""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A09BB5C7-2626-D96F-13F8-2604E37F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700" y="3448229"/>
                <a:ext cx="202044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A0A86A36-05B5-CBC5-FD5C-F49052F0965C}"/>
                  </a:ext>
                </a:extLst>
              </p:cNvPr>
              <p:cNvSpPr txBox="1"/>
              <p:nvPr/>
            </p:nvSpPr>
            <p:spPr>
              <a:xfrm>
                <a:off x="4248150" y="4622071"/>
                <a:ext cx="20204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𝑖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 ~ 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𝑃</m:t>
                      </m:r>
                    </m:oMath>
                  </m:oMathPara>
                </a14:m>
                <a:endParaRPr lang="LID4096" sz="1600" dirty="0"/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A0A86A36-05B5-CBC5-FD5C-F49052F0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150" y="4622071"/>
                <a:ext cx="202044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1D8B16A2-D4F8-C902-FAC9-D5299B83912A}"/>
                  </a:ext>
                </a:extLst>
              </p:cNvPr>
              <p:cNvSpPr txBox="1"/>
              <p:nvPr/>
            </p:nvSpPr>
            <p:spPr>
              <a:xfrm>
                <a:off x="5576962" y="4162866"/>
                <a:ext cx="20204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1→2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=1</m:t>
                      </m:r>
                    </m:oMath>
                  </m:oMathPara>
                </a14:m>
                <a:endParaRPr lang="LID4096" sz="1600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1D8B16A2-D4F8-C902-FAC9-D5299B839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962" y="4162866"/>
                <a:ext cx="2020442" cy="338554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9B85C1C-A584-51F0-ACA6-0FF0CD27CEA9}"/>
                  </a:ext>
                </a:extLst>
              </p:cNvPr>
              <p:cNvSpPr txBox="1"/>
              <p:nvPr/>
            </p:nvSpPr>
            <p:spPr>
              <a:xfrm>
                <a:off x="7353300" y="6229148"/>
                <a:ext cx="20204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5→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5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LID4096" sz="1600" dirty="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9B85C1C-A584-51F0-ACA6-0FF0CD27C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300" y="6229148"/>
                <a:ext cx="2020442" cy="338554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377D9EE5-26AE-4C30-983F-232EE6B80A07}"/>
                  </a:ext>
                </a:extLst>
              </p:cNvPr>
              <p:cNvSpPr txBox="1"/>
              <p:nvPr/>
            </p:nvSpPr>
            <p:spPr>
              <a:xfrm>
                <a:off x="10171558" y="6229148"/>
                <a:ext cx="202044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6→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6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LID4096" sz="1600" dirty="0"/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377D9EE5-26AE-4C30-983F-232EE6B80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558" y="6229148"/>
                <a:ext cx="2020442" cy="338554"/>
              </a:xfrm>
              <a:prstGeom prst="rect">
                <a:avLst/>
              </a:prstGeom>
              <a:blipFill>
                <a:blip r:embed="rId8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F6D0062-F77F-BA76-3AF2-F56E4F87F592}"/>
              </a:ext>
            </a:extLst>
          </p:cNvPr>
          <p:cNvSpPr txBox="1"/>
          <p:nvPr/>
        </p:nvSpPr>
        <p:spPr>
          <a:xfrm>
            <a:off x="7245350" y="6567702"/>
            <a:ext cx="520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Perozzi et al., </a:t>
            </a:r>
            <a:r>
              <a:rPr lang="en-GB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Deepwalk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Online Learning of Social Representations (2014)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65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9" grpId="0"/>
      <p:bldP spid="269" grpId="0"/>
      <p:bldP spid="270" grpId="0"/>
      <p:bldP spid="271" grpId="0"/>
      <p:bldP spid="272" grpId="0"/>
      <p:bldP spid="2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6C14-4AE5-2ED9-78F1-326DE130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step: calculating embeddings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6C5BC-B538-5AA3-85D2-15C90294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4E080-141A-60D7-D266-75541CE22EB3}"/>
              </a:ext>
            </a:extLst>
          </p:cNvPr>
          <p:cNvSpPr txBox="1"/>
          <p:nvPr/>
        </p:nvSpPr>
        <p:spPr>
          <a:xfrm>
            <a:off x="242891" y="1205975"/>
            <a:ext cx="1028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now have several sequences of vertices!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12A488-2C1E-8D5D-9CD8-7CE91EEA9C62}"/>
              </a:ext>
            </a:extLst>
          </p:cNvPr>
          <p:cNvSpPr/>
          <p:nvPr/>
        </p:nvSpPr>
        <p:spPr>
          <a:xfrm>
            <a:off x="655544" y="1918967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E009A8-3A57-0706-E3F2-C8B22F78A87A}"/>
              </a:ext>
            </a:extLst>
          </p:cNvPr>
          <p:cNvSpPr/>
          <p:nvPr/>
        </p:nvSpPr>
        <p:spPr>
          <a:xfrm>
            <a:off x="1798544" y="1918969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AE34BA-531D-A7B1-822D-3237304BD5E9}"/>
              </a:ext>
            </a:extLst>
          </p:cNvPr>
          <p:cNvSpPr/>
          <p:nvPr/>
        </p:nvSpPr>
        <p:spPr>
          <a:xfrm>
            <a:off x="2941544" y="1918969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735D76-3F23-1F59-16C3-C4DD00B24DF6}"/>
              </a:ext>
            </a:extLst>
          </p:cNvPr>
          <p:cNvSpPr/>
          <p:nvPr/>
        </p:nvSpPr>
        <p:spPr>
          <a:xfrm>
            <a:off x="4084544" y="1918968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8B011B-2A7F-AC89-4D64-13E5E11D159B}"/>
              </a:ext>
            </a:extLst>
          </p:cNvPr>
          <p:cNvSpPr/>
          <p:nvPr/>
        </p:nvSpPr>
        <p:spPr>
          <a:xfrm>
            <a:off x="5227544" y="1918967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45789B-6438-5DA8-4C05-D94DF583E7E7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1025059" y="2103725"/>
            <a:ext cx="773485" cy="2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92206D-47F5-B811-AC49-FAF7416D78F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2168059" y="2103727"/>
            <a:ext cx="773485" cy="0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66D8CD-0ED7-8A6A-F4E3-C8D70AE40B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3311059" y="2103726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D2D01F-ACC6-24A6-A5CD-B74F5B5F80F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4454059" y="2103725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A3B7D3-03B0-C964-1998-AA104230B384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5597059" y="2103724"/>
            <a:ext cx="697061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0B8AC17-E989-2D65-AF07-0D5262C588F2}"/>
              </a:ext>
            </a:extLst>
          </p:cNvPr>
          <p:cNvSpPr/>
          <p:nvPr/>
        </p:nvSpPr>
        <p:spPr>
          <a:xfrm>
            <a:off x="655544" y="2623685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689B8B-9F25-A0D1-F85C-57882BA91FD5}"/>
              </a:ext>
            </a:extLst>
          </p:cNvPr>
          <p:cNvSpPr/>
          <p:nvPr/>
        </p:nvSpPr>
        <p:spPr>
          <a:xfrm>
            <a:off x="1798544" y="2623687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02007A-9157-7B44-9DBC-F14D1BFDF173}"/>
              </a:ext>
            </a:extLst>
          </p:cNvPr>
          <p:cNvSpPr/>
          <p:nvPr/>
        </p:nvSpPr>
        <p:spPr>
          <a:xfrm>
            <a:off x="2941544" y="2623687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823D2C-09EC-00FA-4B77-0CFA410EB3EB}"/>
              </a:ext>
            </a:extLst>
          </p:cNvPr>
          <p:cNvSpPr/>
          <p:nvPr/>
        </p:nvSpPr>
        <p:spPr>
          <a:xfrm>
            <a:off x="4084544" y="2623686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840FD2-CFA6-7B5D-DFD5-ED290B46D857}"/>
              </a:ext>
            </a:extLst>
          </p:cNvPr>
          <p:cNvSpPr/>
          <p:nvPr/>
        </p:nvSpPr>
        <p:spPr>
          <a:xfrm>
            <a:off x="5227544" y="2623685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384EC5-24FA-D8EB-28AA-04DD5B3EED03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1025059" y="2808443"/>
            <a:ext cx="773485" cy="2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1E7D69-D91D-4588-640C-F9216DA90F93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2168059" y="2808445"/>
            <a:ext cx="773485" cy="0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D68E08-2EEC-A74A-D502-AE4BA87983C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311059" y="2808444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6FFDA7-918C-2178-56D2-87A9922D65C2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4454059" y="2808443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46368D-9504-A9C6-0551-16F2D56FB44C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5597059" y="2808442"/>
            <a:ext cx="697061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79314E0-30C0-007A-E901-CFBCC43DEAFE}"/>
              </a:ext>
            </a:extLst>
          </p:cNvPr>
          <p:cNvSpPr/>
          <p:nvPr/>
        </p:nvSpPr>
        <p:spPr>
          <a:xfrm>
            <a:off x="655544" y="3451754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3D94B5-0A86-106A-BBAB-D442F1F65E22}"/>
              </a:ext>
            </a:extLst>
          </p:cNvPr>
          <p:cNvSpPr/>
          <p:nvPr/>
        </p:nvSpPr>
        <p:spPr>
          <a:xfrm>
            <a:off x="1798544" y="3451756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DAF3C6F-10B9-85F3-BD21-AA6F8F880EDA}"/>
              </a:ext>
            </a:extLst>
          </p:cNvPr>
          <p:cNvSpPr/>
          <p:nvPr/>
        </p:nvSpPr>
        <p:spPr>
          <a:xfrm>
            <a:off x="2941544" y="3451756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D49B56-5D3F-5FE4-8287-F93C163F50A9}"/>
              </a:ext>
            </a:extLst>
          </p:cNvPr>
          <p:cNvSpPr/>
          <p:nvPr/>
        </p:nvSpPr>
        <p:spPr>
          <a:xfrm>
            <a:off x="4084544" y="3451755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6127D5-7615-C16C-3A14-676BF5332AE3}"/>
              </a:ext>
            </a:extLst>
          </p:cNvPr>
          <p:cNvSpPr/>
          <p:nvPr/>
        </p:nvSpPr>
        <p:spPr>
          <a:xfrm>
            <a:off x="5227544" y="3451754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621CF14-BE7D-F355-1EF3-651FF9838D3D}"/>
              </a:ext>
            </a:extLst>
          </p:cNvPr>
          <p:cNvCxnSpPr>
            <a:stCxn id="36" idx="6"/>
            <a:endCxn id="37" idx="2"/>
          </p:cNvCxnSpPr>
          <p:nvPr/>
        </p:nvCxnSpPr>
        <p:spPr>
          <a:xfrm>
            <a:off x="1025059" y="3636512"/>
            <a:ext cx="773485" cy="2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C7F9D55-59C8-E633-53FC-1E3C98E8984E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2168059" y="3636514"/>
            <a:ext cx="773485" cy="0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45668C-AAEE-90B7-9EC6-C9A2A8E4011E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3311059" y="3636513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66A703-4A16-42F0-6B64-D3BA63E22FCD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4454059" y="3636512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D8ADA5-5398-8856-E94C-3039B2FC2AC2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5597059" y="3636511"/>
            <a:ext cx="697061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C2CE623-A5AF-4566-EEBE-78084AA3D1F0}"/>
              </a:ext>
            </a:extLst>
          </p:cNvPr>
          <p:cNvSpPr txBox="1"/>
          <p:nvPr/>
        </p:nvSpPr>
        <p:spPr>
          <a:xfrm>
            <a:off x="6468822" y="1377851"/>
            <a:ext cx="874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  <a:endParaRPr lang="LID4096" sz="6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6C568B-174D-4831-34DA-EDCFAF0513C4}"/>
              </a:ext>
            </a:extLst>
          </p:cNvPr>
          <p:cNvSpPr txBox="1"/>
          <p:nvPr/>
        </p:nvSpPr>
        <p:spPr>
          <a:xfrm>
            <a:off x="6468822" y="2051865"/>
            <a:ext cx="874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  <a:endParaRPr lang="LID4096" sz="6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EB5948-8259-66D1-4017-BA2C0384F2D7}"/>
              </a:ext>
            </a:extLst>
          </p:cNvPr>
          <p:cNvSpPr txBox="1"/>
          <p:nvPr/>
        </p:nvSpPr>
        <p:spPr>
          <a:xfrm>
            <a:off x="6468822" y="2851684"/>
            <a:ext cx="874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  <a:endParaRPr lang="LID4096" sz="6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BD7E42-6BBB-D95F-BB2C-9FCE02A527BF}"/>
              </a:ext>
            </a:extLst>
          </p:cNvPr>
          <p:cNvSpPr txBox="1"/>
          <p:nvPr/>
        </p:nvSpPr>
        <p:spPr>
          <a:xfrm rot="5400000">
            <a:off x="3324367" y="3859696"/>
            <a:ext cx="874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  <a:endParaRPr lang="LID4096" sz="6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DDDD23-CF5F-2411-3E88-061A5C6093A7}"/>
              </a:ext>
            </a:extLst>
          </p:cNvPr>
          <p:cNvSpPr txBox="1"/>
          <p:nvPr/>
        </p:nvSpPr>
        <p:spPr>
          <a:xfrm>
            <a:off x="268801" y="5190360"/>
            <a:ext cx="1028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Embeddings are found using the Skip-gram algorithm.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8FB4B-3E30-5115-0171-EA5C4F0A9768}"/>
              </a:ext>
            </a:extLst>
          </p:cNvPr>
          <p:cNvSpPr txBox="1"/>
          <p:nvPr/>
        </p:nvSpPr>
        <p:spPr>
          <a:xfrm>
            <a:off x="7245350" y="6567702"/>
            <a:ext cx="520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Perozzi et al., </a:t>
            </a:r>
            <a:r>
              <a:rPr lang="en-GB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Deepwalk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Online Learning of Social Representations (2014)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25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9AD587-FBF8-79A1-FF73-C6B8ADDE8A36}"/>
              </a:ext>
            </a:extLst>
          </p:cNvPr>
          <p:cNvSpPr/>
          <p:nvPr/>
        </p:nvSpPr>
        <p:spPr>
          <a:xfrm>
            <a:off x="88885" y="1039527"/>
            <a:ext cx="12019695" cy="981778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6C1B2-0950-65C1-A6ED-057EA3A0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Intermezzo: Skip-gram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F6490-0715-6F77-642A-70D10B31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745281-3875-D0A0-34F7-DF8238EF5645}"/>
                  </a:ext>
                </a:extLst>
              </p:cNvPr>
              <p:cNvSpPr txBox="1"/>
              <p:nvPr/>
            </p:nvSpPr>
            <p:spPr>
              <a:xfrm>
                <a:off x="88886" y="1109722"/>
                <a:ext cx="122410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Skip-gram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is a word-embedding method. It aims at embedding each word to a vector, such that words that occur together within a context window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𝑇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words have similar embeddings!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745281-3875-D0A0-34F7-DF8238EF5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6" y="1109722"/>
                <a:ext cx="12241075" cy="830997"/>
              </a:xfrm>
              <a:prstGeom prst="rect">
                <a:avLst/>
              </a:prstGeom>
              <a:blipFill>
                <a:blip r:embed="rId2"/>
                <a:stretch>
                  <a:fillRect l="-797" t="-5882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CB5254C-3A42-7F00-627F-2E1520C0B3DE}"/>
              </a:ext>
            </a:extLst>
          </p:cNvPr>
          <p:cNvSpPr txBox="1"/>
          <p:nvPr/>
        </p:nvSpPr>
        <p:spPr>
          <a:xfrm>
            <a:off x="1473318" y="3029041"/>
            <a:ext cx="1224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This is a test sentence to illustrate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idea and ensure you understand it.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613C11-82FA-1162-DBA1-D1B668F7BFA9}"/>
              </a:ext>
            </a:extLst>
          </p:cNvPr>
          <p:cNvSpPr/>
          <p:nvPr/>
        </p:nvSpPr>
        <p:spPr>
          <a:xfrm>
            <a:off x="2550219" y="4331184"/>
            <a:ext cx="4866582" cy="461665"/>
          </a:xfrm>
          <a:prstGeom prst="rec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7E8637-E207-32FD-D0E8-6EA159DBF15A}"/>
                  </a:ext>
                </a:extLst>
              </p:cNvPr>
              <p:cNvSpPr txBox="1"/>
              <p:nvPr/>
            </p:nvSpPr>
            <p:spPr>
              <a:xfrm>
                <a:off x="88885" y="2355820"/>
                <a:ext cx="81429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Example: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context window of size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=3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around “the”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7E8637-E207-32FD-D0E8-6EA159DBF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5" y="2355820"/>
                <a:ext cx="8142974" cy="461665"/>
              </a:xfrm>
              <a:prstGeom prst="rect">
                <a:avLst/>
              </a:prstGeom>
              <a:blipFill>
                <a:blip r:embed="rId3"/>
                <a:stretch>
                  <a:fillRect l="-1199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07B1DF-2C43-69E9-043F-57587E14D203}"/>
                  </a:ext>
                </a:extLst>
              </p:cNvPr>
              <p:cNvSpPr txBox="1"/>
              <p:nvPr/>
            </p:nvSpPr>
            <p:spPr>
              <a:xfrm>
                <a:off x="88885" y="5071013"/>
                <a:ext cx="8142974" cy="95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define: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T</m:t>
                                </m:r>
                              </m:sup>
                            </m:sSub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𝑎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𝑏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07B1DF-2C43-69E9-043F-57587E14D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5" y="5071013"/>
                <a:ext cx="8142974" cy="955262"/>
              </a:xfrm>
              <a:prstGeom prst="rect">
                <a:avLst/>
              </a:prstGeom>
              <a:blipFill>
                <a:blip r:embed="rId4"/>
                <a:stretch>
                  <a:fillRect l="-119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310EE39-5225-6C9C-D200-0E3B510A590B}"/>
              </a:ext>
            </a:extLst>
          </p:cNvPr>
          <p:cNvSpPr txBox="1"/>
          <p:nvPr/>
        </p:nvSpPr>
        <p:spPr>
          <a:xfrm>
            <a:off x="1648223" y="6050044"/>
            <a:ext cx="9909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Problem: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denominator sums over all words… this can become unwieldy!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627682-5594-3791-15FF-263E0D06D0E4}"/>
                  </a:ext>
                </a:extLst>
              </p:cNvPr>
              <p:cNvSpPr txBox="1"/>
              <p:nvPr/>
            </p:nvSpPr>
            <p:spPr>
              <a:xfrm>
                <a:off x="4694015" y="5317812"/>
                <a:ext cx="81429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= the probability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co-occurring!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627682-5594-3791-15FF-263E0D06D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015" y="5317812"/>
                <a:ext cx="8142974" cy="461665"/>
              </a:xfrm>
              <a:prstGeom prst="rect">
                <a:avLst/>
              </a:prstGeom>
              <a:blipFill>
                <a:blip r:embed="rId5"/>
                <a:stretch>
                  <a:fillRect l="-1123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1647FDA-088E-0CB0-D4E5-777C4D734817}"/>
              </a:ext>
            </a:extLst>
          </p:cNvPr>
          <p:cNvSpPr txBox="1"/>
          <p:nvPr/>
        </p:nvSpPr>
        <p:spPr>
          <a:xfrm>
            <a:off x="88884" y="3612319"/>
            <a:ext cx="1020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Example: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do “illustrate” and “understand” co-occur in this sentence?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FE987F-9E83-3F38-26CD-A0E02A6458FB}"/>
              </a:ext>
            </a:extLst>
          </p:cNvPr>
          <p:cNvSpPr txBox="1"/>
          <p:nvPr/>
        </p:nvSpPr>
        <p:spPr>
          <a:xfrm>
            <a:off x="1473318" y="4348195"/>
            <a:ext cx="1224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This is a test sentence to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illustrate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the idea and ensure you understand it.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675CB4-2FEC-0534-6BE9-CC7AF240752F}"/>
              </a:ext>
            </a:extLst>
          </p:cNvPr>
          <p:cNvSpPr/>
          <p:nvPr/>
        </p:nvSpPr>
        <p:spPr>
          <a:xfrm>
            <a:off x="3096318" y="3046052"/>
            <a:ext cx="5082481" cy="461665"/>
          </a:xfrm>
          <a:prstGeom prst="rect">
            <a:avLst/>
          </a:prstGeom>
          <a:solidFill>
            <a:schemeClr val="accent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7E6E1-B02A-D420-C89B-9EAC63531D18}"/>
              </a:ext>
            </a:extLst>
          </p:cNvPr>
          <p:cNvSpPr txBox="1"/>
          <p:nvPr/>
        </p:nvSpPr>
        <p:spPr>
          <a:xfrm>
            <a:off x="5721350" y="6567702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Mikolov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et al., Distributed Representations of Words and Phrases and their Compositionality (2013)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7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  <p:bldP spid="13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27A60-1BB1-92AB-402B-F2DE47F7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FAAB-D239-3205-61F2-EF9B8C70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Intermezzo: Skip-gram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2659F-10EE-EE98-3368-9307C3AA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9D10F-B9AD-D52F-4369-09E87AC076D5}"/>
                  </a:ext>
                </a:extLst>
              </p:cNvPr>
              <p:cNvSpPr txBox="1"/>
              <p:nvPr/>
            </p:nvSpPr>
            <p:spPr>
              <a:xfrm>
                <a:off x="173552" y="1076728"/>
                <a:ext cx="10181182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Instead, we define: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with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9D10F-B9AD-D52F-4369-09E87AC07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2" y="1076728"/>
                <a:ext cx="10181182" cy="468205"/>
              </a:xfrm>
              <a:prstGeom prst="rect">
                <a:avLst/>
              </a:prstGeom>
              <a:blipFill>
                <a:blip r:embed="rId2"/>
                <a:stretch>
                  <a:fillRect l="-898" t="-9211" b="-302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41D6946-737E-F665-E8EF-0ECAE3F28DBC}"/>
              </a:ext>
            </a:extLst>
          </p:cNvPr>
          <p:cNvSpPr/>
          <p:nvPr/>
        </p:nvSpPr>
        <p:spPr>
          <a:xfrm>
            <a:off x="173552" y="1634337"/>
            <a:ext cx="11713648" cy="87331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AC9851-93AF-54E0-0933-FE2D1F932C56}"/>
                  </a:ext>
                </a:extLst>
              </p:cNvPr>
              <p:cNvSpPr txBox="1"/>
              <p:nvPr/>
            </p:nvSpPr>
            <p:spPr>
              <a:xfrm>
                <a:off x="173552" y="1757242"/>
                <a:ext cx="11772915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 embeddings are found by maximizing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𝑏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𝜎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(−</m:t>
                        </m:r>
                        <m:sSubSup>
                          <m:sSub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AC9851-93AF-54E0-0933-FE2D1F932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2" y="1757242"/>
                <a:ext cx="11772915" cy="645048"/>
              </a:xfrm>
              <a:prstGeom prst="rect">
                <a:avLst/>
              </a:prstGeom>
              <a:blipFill>
                <a:blip r:embed="rId3"/>
                <a:stretch>
                  <a:fillRect l="-776" b="-66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31BFB7-F488-3797-5F79-A89A2A8ADF74}"/>
                  </a:ext>
                </a:extLst>
              </p:cNvPr>
              <p:cNvSpPr txBox="1"/>
              <p:nvPr/>
            </p:nvSpPr>
            <p:spPr>
              <a:xfrm>
                <a:off x="0" y="5929733"/>
                <a:ext cx="3793067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Note: we could even use different embeddings for the “target” word and “context” words: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⋅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LID4096" i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31BFB7-F488-3797-5F79-A89A2A8AD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29733"/>
                <a:ext cx="3793067" cy="928267"/>
              </a:xfrm>
              <a:prstGeom prst="rect">
                <a:avLst/>
              </a:prstGeom>
              <a:blipFill>
                <a:blip r:embed="rId4"/>
                <a:stretch>
                  <a:fillRect l="-1286" t="-3289" b="-986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FDEF9CD5-1610-9D71-79CC-62393486E33E}"/>
              </a:ext>
            </a:extLst>
          </p:cNvPr>
          <p:cNvSpPr/>
          <p:nvPr/>
        </p:nvSpPr>
        <p:spPr>
          <a:xfrm rot="5400000">
            <a:off x="9416520" y="1255469"/>
            <a:ext cx="365126" cy="3221568"/>
          </a:xfrm>
          <a:prstGeom prst="rightBrace">
            <a:avLst>
              <a:gd name="adj1" fmla="val 45175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08AC6B9-619E-CB59-36BF-E21F21E7FED1}"/>
              </a:ext>
            </a:extLst>
          </p:cNvPr>
          <p:cNvSpPr/>
          <p:nvPr/>
        </p:nvSpPr>
        <p:spPr>
          <a:xfrm rot="5400000">
            <a:off x="6296553" y="1843902"/>
            <a:ext cx="365126" cy="2044701"/>
          </a:xfrm>
          <a:prstGeom prst="rightBrace">
            <a:avLst>
              <a:gd name="adj1" fmla="val 45175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1ECA70-5A84-786A-8A04-558BAF5E99DF}"/>
                  </a:ext>
                </a:extLst>
              </p:cNvPr>
              <p:cNvSpPr txBox="1"/>
              <p:nvPr/>
            </p:nvSpPr>
            <p:spPr>
              <a:xfrm>
                <a:off x="5334000" y="3105834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Increase probability for observed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𝑤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pairs!</a:t>
                </a:r>
                <a:endParaRPr lang="LID4096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1ECA70-5A84-786A-8A04-558BAF5E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105834"/>
                <a:ext cx="2489200" cy="646331"/>
              </a:xfrm>
              <a:prstGeom prst="rect">
                <a:avLst/>
              </a:prstGeom>
              <a:blipFill>
                <a:blip r:embed="rId5"/>
                <a:stretch>
                  <a:fillRect l="-1961" t="-3738" b="-1401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13DB40-7DA6-B2DA-4A4D-8EED3BDFF94D}"/>
                  </a:ext>
                </a:extLst>
              </p:cNvPr>
              <p:cNvSpPr txBox="1"/>
              <p:nvPr/>
            </p:nvSpPr>
            <p:spPr>
              <a:xfrm>
                <a:off x="7916333" y="3133190"/>
                <a:ext cx="3879851" cy="1772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To avoid the normalization factor, generate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“negative samples” that should have low probability!</a:t>
                </a:r>
              </a:p>
              <a:p>
                <a:pPr/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These are sampled from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𝑝𝑎𝑖𝑟𝑠</m:t>
                          </m:r>
                        </m:den>
                      </m:f>
                    </m:oMath>
                  </m:oMathPara>
                </a14:m>
                <a:endParaRPr lang="LID4096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13DB40-7DA6-B2DA-4A4D-8EED3BDF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333" y="3133190"/>
                <a:ext cx="3879851" cy="1772921"/>
              </a:xfrm>
              <a:prstGeom prst="rect">
                <a:avLst/>
              </a:prstGeom>
              <a:blipFill>
                <a:blip r:embed="rId6"/>
                <a:stretch>
                  <a:fillRect l="-1415" t="-171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E6FE68-2D8C-0585-255B-819F54944A2C}"/>
              </a:ext>
            </a:extLst>
          </p:cNvPr>
          <p:cNvCxnSpPr>
            <a:cxnSpLocks/>
          </p:cNvCxnSpPr>
          <p:nvPr/>
        </p:nvCxnSpPr>
        <p:spPr>
          <a:xfrm flipV="1">
            <a:off x="10354734" y="4906111"/>
            <a:ext cx="0" cy="504089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367C40-E95B-4EF5-CA3A-C6950025DE42}"/>
                  </a:ext>
                </a:extLst>
              </p:cNvPr>
              <p:cNvSpPr txBox="1"/>
              <p:nvPr/>
            </p:nvSpPr>
            <p:spPr>
              <a:xfrm>
                <a:off x="7823201" y="5480899"/>
                <a:ext cx="4368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Obtained from the text data!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Basically: </a:t>
                </a: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fraction of times words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occurs in the word pairs extracted from the text.</a:t>
                </a:r>
                <a:endParaRPr lang="LID4096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367C40-E95B-4EF5-CA3A-C6950025D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01" y="5480899"/>
                <a:ext cx="4368800" cy="923330"/>
              </a:xfrm>
              <a:prstGeom prst="rect">
                <a:avLst/>
              </a:prstGeom>
              <a:blipFill>
                <a:blip r:embed="rId7"/>
                <a:stretch>
                  <a:fillRect l="-1116" t="-2632" b="-986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C5D682-D90A-DD0C-13EB-F39C9A1E2AF2}"/>
              </a:ext>
            </a:extLst>
          </p:cNvPr>
          <p:cNvSpPr txBox="1"/>
          <p:nvPr/>
        </p:nvSpPr>
        <p:spPr>
          <a:xfrm>
            <a:off x="5721350" y="6567702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Mikolov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et al., Distributed Representations of Words and Phrases and their Compositionality (2013)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1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  <p:bldP spid="16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DC4AA-77B7-C1F7-06AF-177E9240B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D0148CC-54DD-DED1-B98C-661B8C84396E}"/>
              </a:ext>
            </a:extLst>
          </p:cNvPr>
          <p:cNvSpPr/>
          <p:nvPr/>
        </p:nvSpPr>
        <p:spPr>
          <a:xfrm>
            <a:off x="7493289" y="3779220"/>
            <a:ext cx="4546311" cy="87331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DB215-5CB1-90FA-62F0-27C22C084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replace words by … nodes in our random walks!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A07B2A-6907-84CD-D976-35DC102A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CB3D55-FFD0-3EE7-CB71-40948885AE25}"/>
                  </a:ext>
                </a:extLst>
              </p:cNvPr>
              <p:cNvSpPr txBox="1"/>
              <p:nvPr/>
            </p:nvSpPr>
            <p:spPr>
              <a:xfrm>
                <a:off x="173552" y="1076728"/>
                <a:ext cx="10181182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Instead, we define: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𝜎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with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CB3D55-FFD0-3EE7-CB71-40948885A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2" y="1076728"/>
                <a:ext cx="10181182" cy="468205"/>
              </a:xfrm>
              <a:prstGeom prst="rect">
                <a:avLst/>
              </a:prstGeom>
              <a:blipFill>
                <a:blip r:embed="rId2"/>
                <a:stretch>
                  <a:fillRect l="-898" t="-9211" b="-302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ADF0F7-334B-A671-55B7-3C7F712FD597}"/>
              </a:ext>
            </a:extLst>
          </p:cNvPr>
          <p:cNvSpPr/>
          <p:nvPr/>
        </p:nvSpPr>
        <p:spPr>
          <a:xfrm>
            <a:off x="173552" y="1634337"/>
            <a:ext cx="11713648" cy="87331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589A6A-FED9-A551-7812-1A1CE631B290}"/>
                  </a:ext>
                </a:extLst>
              </p:cNvPr>
              <p:cNvSpPr txBox="1"/>
              <p:nvPr/>
            </p:nvSpPr>
            <p:spPr>
              <a:xfrm>
                <a:off x="173552" y="1758184"/>
                <a:ext cx="11772915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 embeddings are found by maximizing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𝑏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𝜎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(−</m:t>
                        </m:r>
                        <m:sSubSup>
                          <m:sSub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589A6A-FED9-A551-7812-1A1CE631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2" y="1758184"/>
                <a:ext cx="11772915" cy="645048"/>
              </a:xfrm>
              <a:prstGeom prst="rect">
                <a:avLst/>
              </a:prstGeom>
              <a:blipFill>
                <a:blip r:embed="rId3"/>
                <a:stretch>
                  <a:fillRect l="-776" b="-66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E3B63FE-96BB-E7BB-62E6-045FC791DCDE}"/>
              </a:ext>
            </a:extLst>
          </p:cNvPr>
          <p:cNvSpPr/>
          <p:nvPr/>
        </p:nvSpPr>
        <p:spPr>
          <a:xfrm>
            <a:off x="537011" y="3231300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AE5F7C-FE05-4706-1F88-18BD6EDCEBA5}"/>
              </a:ext>
            </a:extLst>
          </p:cNvPr>
          <p:cNvSpPr/>
          <p:nvPr/>
        </p:nvSpPr>
        <p:spPr>
          <a:xfrm>
            <a:off x="1680011" y="3231302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0BE9C0-C9C5-C2A5-6E86-122AD6FCEA28}"/>
              </a:ext>
            </a:extLst>
          </p:cNvPr>
          <p:cNvSpPr/>
          <p:nvPr/>
        </p:nvSpPr>
        <p:spPr>
          <a:xfrm>
            <a:off x="2823011" y="3231302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F9A7CA-83CD-F53C-D283-0ABE381E27BC}"/>
              </a:ext>
            </a:extLst>
          </p:cNvPr>
          <p:cNvSpPr/>
          <p:nvPr/>
        </p:nvSpPr>
        <p:spPr>
          <a:xfrm>
            <a:off x="3966011" y="3231301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C08C1F-2C9D-83A7-837F-5E1E4F87FB8D}"/>
              </a:ext>
            </a:extLst>
          </p:cNvPr>
          <p:cNvSpPr/>
          <p:nvPr/>
        </p:nvSpPr>
        <p:spPr>
          <a:xfrm>
            <a:off x="5109011" y="3231300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D4D911-6540-7820-14B7-9A0E0AC261CB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906526" y="3416058"/>
            <a:ext cx="773485" cy="2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497813-8D78-76A7-F18E-56196C0F5BC9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049526" y="3416060"/>
            <a:ext cx="773485" cy="0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A09972-500F-87F9-B823-BDE4113C03B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192526" y="3416059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3428D3-0280-8337-6EE2-087A01588CF2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4335526" y="3416058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12AB78-C833-F0E6-CF77-B7A80143061B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5478526" y="3416057"/>
            <a:ext cx="697061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5C34E56-9899-D584-602D-3245A504CB1A}"/>
              </a:ext>
            </a:extLst>
          </p:cNvPr>
          <p:cNvSpPr/>
          <p:nvPr/>
        </p:nvSpPr>
        <p:spPr>
          <a:xfrm>
            <a:off x="537011" y="3936018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C07314-7DAA-F19F-0FF6-6F7075DA8F9E}"/>
              </a:ext>
            </a:extLst>
          </p:cNvPr>
          <p:cNvSpPr/>
          <p:nvPr/>
        </p:nvSpPr>
        <p:spPr>
          <a:xfrm>
            <a:off x="1680011" y="3936020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963710-F8D0-AD5F-CCF4-47F434C7CBFF}"/>
              </a:ext>
            </a:extLst>
          </p:cNvPr>
          <p:cNvSpPr/>
          <p:nvPr/>
        </p:nvSpPr>
        <p:spPr>
          <a:xfrm>
            <a:off x="2823011" y="3936020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86A9A1-9A84-BB37-D9E9-5346D25F52FE}"/>
              </a:ext>
            </a:extLst>
          </p:cNvPr>
          <p:cNvSpPr/>
          <p:nvPr/>
        </p:nvSpPr>
        <p:spPr>
          <a:xfrm>
            <a:off x="3966011" y="3936019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DA1EAE-4518-5DAE-A1CD-ECE497D37041}"/>
              </a:ext>
            </a:extLst>
          </p:cNvPr>
          <p:cNvSpPr/>
          <p:nvPr/>
        </p:nvSpPr>
        <p:spPr>
          <a:xfrm>
            <a:off x="5109011" y="3936018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BEE846-9150-22EB-B7E3-E5F6A00D82D5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906526" y="4120776"/>
            <a:ext cx="773485" cy="2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39595D-73A4-CECE-B0B0-183F63B53679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2049526" y="4120778"/>
            <a:ext cx="773485" cy="0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74E092-40B0-208A-5F40-BBCA27E76919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3192526" y="4120777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A601B9-A75E-3572-8D2A-27ED08E94412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4335526" y="4120776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A189CE-8E8D-3A1E-E9CF-3370C6D4FDB7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5478526" y="4120775"/>
            <a:ext cx="697061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E80B4B5-4368-CD1A-7DB7-E04D27C6F5DC}"/>
              </a:ext>
            </a:extLst>
          </p:cNvPr>
          <p:cNvSpPr/>
          <p:nvPr/>
        </p:nvSpPr>
        <p:spPr>
          <a:xfrm>
            <a:off x="537011" y="4764087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8F4F98-1FF6-E936-EEEE-C19686277961}"/>
              </a:ext>
            </a:extLst>
          </p:cNvPr>
          <p:cNvSpPr/>
          <p:nvPr/>
        </p:nvSpPr>
        <p:spPr>
          <a:xfrm>
            <a:off x="1680011" y="4764089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0260BDA-B816-8725-B24A-75212DB2E502}"/>
              </a:ext>
            </a:extLst>
          </p:cNvPr>
          <p:cNvSpPr/>
          <p:nvPr/>
        </p:nvSpPr>
        <p:spPr>
          <a:xfrm>
            <a:off x="2823011" y="4764089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08F5EE2-97FD-0626-A463-2420DFE5EF76}"/>
              </a:ext>
            </a:extLst>
          </p:cNvPr>
          <p:cNvSpPr/>
          <p:nvPr/>
        </p:nvSpPr>
        <p:spPr>
          <a:xfrm>
            <a:off x="3966011" y="4764088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61AA0D-35DC-4B10-F902-876D4BE17639}"/>
              </a:ext>
            </a:extLst>
          </p:cNvPr>
          <p:cNvSpPr/>
          <p:nvPr/>
        </p:nvSpPr>
        <p:spPr>
          <a:xfrm>
            <a:off x="5109011" y="4764087"/>
            <a:ext cx="369515" cy="3695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8BEFAD-82B6-164E-A352-0C55A2FEFB38}"/>
              </a:ext>
            </a:extLst>
          </p:cNvPr>
          <p:cNvCxnSpPr>
            <a:stCxn id="34" idx="6"/>
            <a:endCxn id="35" idx="2"/>
          </p:cNvCxnSpPr>
          <p:nvPr/>
        </p:nvCxnSpPr>
        <p:spPr>
          <a:xfrm>
            <a:off x="906526" y="4948845"/>
            <a:ext cx="773485" cy="2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7411EC0-935D-0A7A-9967-EAA07F4ED51D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>
            <a:off x="2049526" y="4948847"/>
            <a:ext cx="773485" cy="0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9D80F1-6F15-F810-E016-992377F8E480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 flipV="1">
            <a:off x="3192526" y="4948846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D0D433-8320-EC42-2D4F-91DCA9B65008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4335526" y="4948845"/>
            <a:ext cx="773485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0306DE-0F61-E478-2BFC-E199FDFCEE2B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5478526" y="4948844"/>
            <a:ext cx="697061" cy="1"/>
          </a:xfrm>
          <a:prstGeom prst="straightConnector1">
            <a:avLst/>
          </a:prstGeom>
          <a:ln w="4445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7ED66E0-42D3-91A4-D24C-CE51AA146D6B}"/>
              </a:ext>
            </a:extLst>
          </p:cNvPr>
          <p:cNvSpPr txBox="1"/>
          <p:nvPr/>
        </p:nvSpPr>
        <p:spPr>
          <a:xfrm>
            <a:off x="6350289" y="3364198"/>
            <a:ext cx="874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  <a:endParaRPr lang="LID4096" sz="6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09C919-E12F-4174-22FD-AD51CDDB173F}"/>
              </a:ext>
            </a:extLst>
          </p:cNvPr>
          <p:cNvSpPr txBox="1"/>
          <p:nvPr/>
        </p:nvSpPr>
        <p:spPr>
          <a:xfrm>
            <a:off x="6350289" y="4164017"/>
            <a:ext cx="874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  <a:endParaRPr lang="LID4096" sz="6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5A3084-0758-AE76-73D6-5FDBD2996E01}"/>
              </a:ext>
            </a:extLst>
          </p:cNvPr>
          <p:cNvSpPr txBox="1"/>
          <p:nvPr/>
        </p:nvSpPr>
        <p:spPr>
          <a:xfrm rot="5400000">
            <a:off x="3205834" y="5172029"/>
            <a:ext cx="874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  <a:endParaRPr lang="LID4096" sz="6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2915334-70A7-C1CE-853D-259008EA2608}"/>
              </a:ext>
            </a:extLst>
          </p:cNvPr>
          <p:cNvSpPr/>
          <p:nvPr/>
        </p:nvSpPr>
        <p:spPr>
          <a:xfrm>
            <a:off x="1396356" y="3188943"/>
            <a:ext cx="3243377" cy="461665"/>
          </a:xfrm>
          <a:prstGeom prst="rect">
            <a:avLst/>
          </a:prstGeom>
          <a:solidFill>
            <a:schemeClr val="accent2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51027A-0D15-97D1-960B-DC7DC7FDB26C}"/>
                  </a:ext>
                </a:extLst>
              </p:cNvPr>
              <p:cNvSpPr txBox="1"/>
              <p:nvPr/>
            </p:nvSpPr>
            <p:spPr>
              <a:xfrm>
                <a:off x="7645689" y="3840851"/>
                <a:ext cx="45463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probability to see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co-occurring!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051027A-0D15-97D1-960B-DC7DC7FD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689" y="3840851"/>
                <a:ext cx="4546311" cy="830997"/>
              </a:xfrm>
              <a:prstGeom prst="rect">
                <a:avLst/>
              </a:prstGeom>
              <a:blipFill>
                <a:blip r:embed="rId4"/>
                <a:stretch>
                  <a:fillRect l="-268" t="-5882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9E7E71B-3B5E-2F46-3335-B18A0E61EE34}"/>
              </a:ext>
            </a:extLst>
          </p:cNvPr>
          <p:cNvSpPr txBox="1"/>
          <p:nvPr/>
        </p:nvSpPr>
        <p:spPr>
          <a:xfrm>
            <a:off x="6629072" y="5729459"/>
            <a:ext cx="627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Is this related to matrix factorization?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707428-CFA0-B116-B2A4-4DAE955FE35D}"/>
              </a:ext>
            </a:extLst>
          </p:cNvPr>
          <p:cNvSpPr txBox="1"/>
          <p:nvPr/>
        </p:nvSpPr>
        <p:spPr>
          <a:xfrm>
            <a:off x="5478526" y="5307041"/>
            <a:ext cx="515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8000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092BCDA-3C30-7301-3BD7-CA4003F0A2EB}"/>
              </a:ext>
            </a:extLst>
          </p:cNvPr>
          <p:cNvSpPr/>
          <p:nvPr/>
        </p:nvSpPr>
        <p:spPr>
          <a:xfrm>
            <a:off x="5109011" y="5412036"/>
            <a:ext cx="6837456" cy="109651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65D6A-DB0D-E574-52F7-28582E1587D9}"/>
              </a:ext>
            </a:extLst>
          </p:cNvPr>
          <p:cNvSpPr txBox="1"/>
          <p:nvPr/>
        </p:nvSpPr>
        <p:spPr>
          <a:xfrm>
            <a:off x="7245350" y="6567702"/>
            <a:ext cx="520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Perozzi et al., </a:t>
            </a:r>
            <a:r>
              <a:rPr lang="en-GB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Deepwalk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Online Learning of Social Representations (2014)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85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AA2A8-D28F-3330-E6D4-996E65B7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AB35-E3A1-B314-A007-73C8C9019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recommending based on history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D713A-58F1-D1F6-A318-8CC177B5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279962-CAC8-2FE2-2D77-AA8C8562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8" y="5054412"/>
            <a:ext cx="10454627" cy="183943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8B98D7-595F-867E-A828-58453E68F297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 flipV="1">
            <a:off x="4277832" y="1609650"/>
            <a:ext cx="3494567" cy="245871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167571-95C2-4B01-FF88-10196DFF61E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4277832" y="1855521"/>
            <a:ext cx="3494567" cy="865787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1198FC-48DB-791D-2B46-1FA9EE236B73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4277832" y="2143668"/>
            <a:ext cx="3615070" cy="248371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2C9D46-A812-11E5-8295-4E0A14C4CAF3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277832" y="2392039"/>
            <a:ext cx="3423684" cy="311969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16611E-DC91-F472-4E6D-984946F6A03B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4277832" y="2392039"/>
            <a:ext cx="3494567" cy="148144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04162A-2ED8-54FB-7F16-AE3B0674C650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4277832" y="2967179"/>
            <a:ext cx="3494567" cy="90630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C721A0A-9CCC-2E5E-0668-B60126D32792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4277832" y="2721308"/>
            <a:ext cx="3494567" cy="821011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9B68C5-29EB-5706-6DC5-A105892EA201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4277832" y="3542319"/>
            <a:ext cx="3494567" cy="33116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FADB66A-5295-A36F-8702-65E2491624B9}"/>
              </a:ext>
            </a:extLst>
          </p:cNvPr>
          <p:cNvSpPr/>
          <p:nvPr/>
        </p:nvSpPr>
        <p:spPr>
          <a:xfrm>
            <a:off x="7772399" y="1482059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9FD547-B4D2-3A78-1FEA-10A585361799}"/>
              </a:ext>
            </a:extLst>
          </p:cNvPr>
          <p:cNvSpPr/>
          <p:nvPr/>
        </p:nvSpPr>
        <p:spPr>
          <a:xfrm>
            <a:off x="7772399" y="201857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854F5C-D581-3165-1BE9-E29CC4B42B66}"/>
              </a:ext>
            </a:extLst>
          </p:cNvPr>
          <p:cNvSpPr/>
          <p:nvPr/>
        </p:nvSpPr>
        <p:spPr>
          <a:xfrm>
            <a:off x="7772399" y="259371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111C84-895C-60EA-7ACE-115710647398}"/>
              </a:ext>
            </a:extLst>
          </p:cNvPr>
          <p:cNvSpPr/>
          <p:nvPr/>
        </p:nvSpPr>
        <p:spPr>
          <a:xfrm>
            <a:off x="7772399" y="316885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E88E6B-A9AD-C86E-43CF-414BF273B254}"/>
              </a:ext>
            </a:extLst>
          </p:cNvPr>
          <p:cNvSpPr/>
          <p:nvPr/>
        </p:nvSpPr>
        <p:spPr>
          <a:xfrm>
            <a:off x="7772399" y="37458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2E8F41-538D-443A-69E3-56CD5D77B3E4}"/>
              </a:ext>
            </a:extLst>
          </p:cNvPr>
          <p:cNvSpPr/>
          <p:nvPr/>
        </p:nvSpPr>
        <p:spPr>
          <a:xfrm>
            <a:off x="4022650" y="1727930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92548E-0A6E-3E4F-64FA-5EBB3458C083}"/>
              </a:ext>
            </a:extLst>
          </p:cNvPr>
          <p:cNvSpPr/>
          <p:nvPr/>
        </p:nvSpPr>
        <p:spPr>
          <a:xfrm>
            <a:off x="4022650" y="226444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910A6E-E26E-2502-2640-FBB8493595E6}"/>
              </a:ext>
            </a:extLst>
          </p:cNvPr>
          <p:cNvSpPr/>
          <p:nvPr/>
        </p:nvSpPr>
        <p:spPr>
          <a:xfrm>
            <a:off x="4022650" y="28395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238F3E-73D0-3721-A590-7C99CA2FCE99}"/>
              </a:ext>
            </a:extLst>
          </p:cNvPr>
          <p:cNvSpPr/>
          <p:nvPr/>
        </p:nvSpPr>
        <p:spPr>
          <a:xfrm>
            <a:off x="4022650" y="341472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B16D7C-A33C-3039-3E88-FED5C5DE5FD2}"/>
              </a:ext>
            </a:extLst>
          </p:cNvPr>
          <p:cNvGrpSpPr/>
          <p:nvPr/>
        </p:nvGrpSpPr>
        <p:grpSpPr>
          <a:xfrm>
            <a:off x="2605181" y="2184852"/>
            <a:ext cx="844992" cy="1389934"/>
            <a:chOff x="2342607" y="1487953"/>
            <a:chExt cx="844992" cy="13899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7C6132C-AE5D-C712-35D7-310D0488143D}"/>
                </a:ext>
              </a:extLst>
            </p:cNvPr>
            <p:cNvCxnSpPr/>
            <p:nvPr/>
          </p:nvCxnSpPr>
          <p:spPr>
            <a:xfrm>
              <a:off x="2760133" y="1855521"/>
              <a:ext cx="0" cy="536518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4F39583-37A9-53F7-E0FD-E58CB4B61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6133" y="2366178"/>
              <a:ext cx="254000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EDF6B94-66C9-23E4-EC51-E6DDF0FDBD7B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3" y="2366178"/>
              <a:ext cx="255182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8C4C73-13C0-9680-816F-1BF9F827B36C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2" y="1931561"/>
              <a:ext cx="427467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82465A-4E39-6EA6-41B9-69E45A8FB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607" y="1931561"/>
              <a:ext cx="417524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3FDC1-C7C2-9499-C3D0-F4EC5B440E36}"/>
                </a:ext>
              </a:extLst>
            </p:cNvPr>
            <p:cNvSpPr/>
            <p:nvPr/>
          </p:nvSpPr>
          <p:spPr>
            <a:xfrm>
              <a:off x="2576347" y="1487953"/>
              <a:ext cx="367568" cy="3675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7BE800D-A4BC-05E2-4B00-4B84A1471A4F}"/>
              </a:ext>
            </a:extLst>
          </p:cNvPr>
          <p:cNvSpPr txBox="1"/>
          <p:nvPr/>
        </p:nvSpPr>
        <p:spPr>
          <a:xfrm>
            <a:off x="2586527" y="1655411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CCCBE6-3C94-7326-99DD-232A6EC04C58}"/>
              </a:ext>
            </a:extLst>
          </p:cNvPr>
          <p:cNvSpPr txBox="1"/>
          <p:nvPr/>
        </p:nvSpPr>
        <p:spPr>
          <a:xfrm>
            <a:off x="8739724" y="1497097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17FFBB-77F8-D40C-BE7C-BBBD72368DD9}"/>
              </a:ext>
            </a:extLst>
          </p:cNvPr>
          <p:cNvSpPr txBox="1"/>
          <p:nvPr/>
        </p:nvSpPr>
        <p:spPr>
          <a:xfrm>
            <a:off x="4634382" y="3830991"/>
            <a:ext cx="2531462" cy="461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Watched / Ranked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1028" name="Picture 4" descr="1977 Star Wars Episode IV A New Hope Movie Poster 11X17 Darth Vader Luke 🍿  | eBay">
            <a:extLst>
              <a:ext uri="{FF2B5EF4-FFF2-40B4-BE49-F238E27FC236}">
                <a16:creationId xmlns:a16="http://schemas.microsoft.com/office/drawing/2014/main" id="{12BB628C-18F9-A753-018D-596B128E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58" y="2011285"/>
            <a:ext cx="1364886" cy="194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32E20C3-29CC-137A-BDAA-354CB6602F7B}"/>
              </a:ext>
            </a:extLst>
          </p:cNvPr>
          <p:cNvSpPr txBox="1"/>
          <p:nvPr/>
        </p:nvSpPr>
        <p:spPr>
          <a:xfrm>
            <a:off x="0" y="4568397"/>
            <a:ext cx="1041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Task: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recommend movies based on what red user and other users watched / liked.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8EB2638-52E6-5C04-28B9-CFAD188BDC56}"/>
              </a:ext>
            </a:extLst>
          </p:cNvPr>
          <p:cNvSpPr/>
          <p:nvPr/>
        </p:nvSpPr>
        <p:spPr>
          <a:xfrm>
            <a:off x="4029738" y="2839588"/>
            <a:ext cx="255182" cy="2551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1A6681-D635-4590-69FD-B8C46A9B3180}"/>
              </a:ext>
            </a:extLst>
          </p:cNvPr>
          <p:cNvCxnSpPr>
            <a:cxnSpLocks/>
            <a:stCxn id="48" idx="6"/>
            <a:endCxn id="17" idx="2"/>
          </p:cNvCxnSpPr>
          <p:nvPr/>
        </p:nvCxnSpPr>
        <p:spPr>
          <a:xfrm>
            <a:off x="4284920" y="2967179"/>
            <a:ext cx="3487479" cy="329269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5B24B-ECCE-6DBE-C69E-E8314E2DEC4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349750" y="2721308"/>
            <a:ext cx="3422649" cy="245871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18A8AA-E794-C6FD-504D-524573E8F3EB}"/>
              </a:ext>
            </a:extLst>
          </p:cNvPr>
          <p:cNvCxnSpPr>
            <a:cxnSpLocks/>
            <a:stCxn id="48" idx="6"/>
            <a:endCxn id="15" idx="2"/>
          </p:cNvCxnSpPr>
          <p:nvPr/>
        </p:nvCxnSpPr>
        <p:spPr>
          <a:xfrm flipV="1">
            <a:off x="4284920" y="2146168"/>
            <a:ext cx="3487479" cy="821011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E8DCBE-1CFD-EED3-ECF8-FA3C541BDF28}"/>
              </a:ext>
            </a:extLst>
          </p:cNvPr>
          <p:cNvCxnSpPr>
            <a:cxnSpLocks/>
            <a:stCxn id="48" idx="6"/>
            <a:endCxn id="14" idx="3"/>
          </p:cNvCxnSpPr>
          <p:nvPr/>
        </p:nvCxnSpPr>
        <p:spPr>
          <a:xfrm flipV="1">
            <a:off x="4284920" y="1699870"/>
            <a:ext cx="3524850" cy="1267309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86302BC-1973-778B-DE14-48F0A365A329}"/>
              </a:ext>
            </a:extLst>
          </p:cNvPr>
          <p:cNvSpPr txBox="1"/>
          <p:nvPr/>
        </p:nvSpPr>
        <p:spPr>
          <a:xfrm>
            <a:off x="6047345" y="1787131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28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764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44E4-D20C-AFD5-E68B-61830403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DeepWalk</a:t>
            </a:r>
            <a:r>
              <a:rPr lang="en-US" dirty="0"/>
              <a:t> implicitly factorizes a matrix we know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04C86-7262-90DB-C945-E36C82A1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A0A540-8B64-EFF5-8CB4-92DE3A68BF9A}"/>
              </a:ext>
            </a:extLst>
          </p:cNvPr>
          <p:cNvSpPr/>
          <p:nvPr/>
        </p:nvSpPr>
        <p:spPr>
          <a:xfrm>
            <a:off x="242891" y="2069575"/>
            <a:ext cx="11586446" cy="366742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BC0BE-9A45-36BC-5BB1-D72DFE945591}"/>
              </a:ext>
            </a:extLst>
          </p:cNvPr>
          <p:cNvSpPr txBox="1"/>
          <p:nvPr/>
        </p:nvSpPr>
        <p:spPr>
          <a:xfrm>
            <a:off x="331603" y="2186589"/>
            <a:ext cx="1177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DeepWalk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is equivalent to factorizing the matrix: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72E9CF-D630-F4D0-A55E-49D3C149EF42}"/>
                  </a:ext>
                </a:extLst>
              </p:cNvPr>
              <p:cNvSpPr txBox="1"/>
              <p:nvPr/>
            </p:nvSpPr>
            <p:spPr>
              <a:xfrm>
                <a:off x="1591065" y="2865495"/>
                <a:ext cx="9518440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Tr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72E9CF-D630-F4D0-A55E-49D3C149E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065" y="2865495"/>
                <a:ext cx="9518440" cy="1189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2858359-E1D9-93A8-B24B-07F8B9B00064}"/>
              </a:ext>
            </a:extLst>
          </p:cNvPr>
          <p:cNvSpPr txBox="1"/>
          <p:nvPr/>
        </p:nvSpPr>
        <p:spPr>
          <a:xfrm>
            <a:off x="397047" y="4085202"/>
            <a:ext cx="80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with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F79897-2D58-DB1F-B790-CB4127D2A05F}"/>
                  </a:ext>
                </a:extLst>
              </p:cNvPr>
              <p:cNvSpPr txBox="1"/>
              <p:nvPr/>
            </p:nvSpPr>
            <p:spPr>
              <a:xfrm>
                <a:off x="397047" y="4505935"/>
                <a:ext cx="948053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frequency of (</a:t>
                </a:r>
                <a:r>
                  <a:rPr lang="en-US" sz="2400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w,c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) co-occurring in random walks.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frequency of node x occurring in random walks.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number of negative samples.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F79897-2D58-DB1F-B790-CB4127D2A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47" y="4505935"/>
                <a:ext cx="9480535" cy="1200329"/>
              </a:xfrm>
              <a:prstGeom prst="rect">
                <a:avLst/>
              </a:prstGeom>
              <a:blipFill>
                <a:blip r:embed="rId3"/>
                <a:stretch>
                  <a:fillRect l="-193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D01D0-890A-A066-41A4-C54BAAF650D8}"/>
              </a:ext>
            </a:extLst>
          </p:cNvPr>
          <p:cNvCxnSpPr>
            <a:cxnSpLocks/>
          </p:cNvCxnSpPr>
          <p:nvPr/>
        </p:nvCxnSpPr>
        <p:spPr>
          <a:xfrm flipH="1" flipV="1">
            <a:off x="4779761" y="3932235"/>
            <a:ext cx="3648683" cy="689096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D63B97-D297-88D2-CB84-9D708775A52F}"/>
              </a:ext>
            </a:extLst>
          </p:cNvPr>
          <p:cNvSpPr txBox="1"/>
          <p:nvPr/>
        </p:nvSpPr>
        <p:spPr>
          <a:xfrm>
            <a:off x="8428444" y="4566944"/>
            <a:ext cx="3243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This is also known as pointwise mutual information!</a:t>
            </a:r>
            <a:endParaRPr lang="LID4096" sz="20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A0AF92-243B-EAA7-503D-50F4DDB35145}"/>
              </a:ext>
            </a:extLst>
          </p:cNvPr>
          <p:cNvSpPr txBox="1"/>
          <p:nvPr/>
        </p:nvSpPr>
        <p:spPr>
          <a:xfrm>
            <a:off x="8699352" y="5706630"/>
            <a:ext cx="297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Proof: see handwritten notes</a:t>
            </a:r>
            <a:endParaRPr lang="en-AT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3055D-9FFD-C2FF-35DB-C2F13BAAE19B}"/>
              </a:ext>
            </a:extLst>
          </p:cNvPr>
          <p:cNvSpPr txBox="1"/>
          <p:nvPr/>
        </p:nvSpPr>
        <p:spPr>
          <a:xfrm>
            <a:off x="331602" y="6011599"/>
            <a:ext cx="1177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This is also true for many other embedding algorithms!</a:t>
            </a:r>
            <a:endParaRPr lang="LID4096" sz="2400" dirty="0">
              <a:solidFill>
                <a:schemeClr val="accent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1026" name="Picture 2" descr="a close up of a cat playing with a pink toy on a bed .">
            <a:extLst>
              <a:ext uri="{FF2B5EF4-FFF2-40B4-BE49-F238E27FC236}">
                <a16:creationId xmlns:a16="http://schemas.microsoft.com/office/drawing/2014/main" id="{0C5C1B4F-273A-5416-E8BA-013603F6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009" y="-2693"/>
            <a:ext cx="2164992" cy="189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48CB40-AF37-AA95-52BB-A9E16E7D04DA}"/>
              </a:ext>
            </a:extLst>
          </p:cNvPr>
          <p:cNvSpPr txBox="1"/>
          <p:nvPr/>
        </p:nvSpPr>
        <p:spPr>
          <a:xfrm>
            <a:off x="5187950" y="6561390"/>
            <a:ext cx="6775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Qiu et al., Network Embedding as Matrix Factorization: Unifying </a:t>
            </a:r>
            <a:r>
              <a:rPr lang="en-GB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DeepWalk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LINE, PTE, and node2vec (2018)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23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EC76-4BC7-EB90-A01B-FD8EF48E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far we only looked at non-relational data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73016-226F-324F-81E4-D915E44F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41</a:t>
            </a:fld>
            <a:endParaRPr lang="en-GB" dirty="0"/>
          </a:p>
        </p:txBody>
      </p:sp>
      <p:pic>
        <p:nvPicPr>
          <p:cNvPr id="4" name="Picture 2" descr="Netflix Logo and symbol, meaning, history, PNG, brand">
            <a:extLst>
              <a:ext uri="{FF2B5EF4-FFF2-40B4-BE49-F238E27FC236}">
                <a16:creationId xmlns:a16="http://schemas.microsoft.com/office/drawing/2014/main" id="{3272AEE6-0D87-6E89-BE13-91B26CEF7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49" y="2054196"/>
            <a:ext cx="1169132" cy="7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43FDD23E-4A72-9664-075E-CE7E82C5E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86" y="5391544"/>
            <a:ext cx="602103" cy="574375"/>
          </a:xfrm>
          <a:prstGeom prst="rect">
            <a:avLst/>
          </a:prstGeom>
        </p:spPr>
      </p:pic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132A38EF-A5B7-3EF9-C78C-8EF386804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38" y="4410460"/>
            <a:ext cx="566452" cy="606064"/>
          </a:xfrm>
          <a:prstGeom prst="rect">
            <a:avLst/>
          </a:prstGeom>
        </p:spPr>
      </p:pic>
      <p:pic>
        <p:nvPicPr>
          <p:cNvPr id="7" name="Picture 6" descr="A picture containing text, doll, toy, clipart&#10;&#10;Description automatically generated">
            <a:extLst>
              <a:ext uri="{FF2B5EF4-FFF2-40B4-BE49-F238E27FC236}">
                <a16:creationId xmlns:a16="http://schemas.microsoft.com/office/drawing/2014/main" id="{509F660A-40EF-7DA8-7D42-AF40CA7E0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38" y="3453143"/>
            <a:ext cx="566452" cy="58229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64DE4D2-D4D2-E0E2-12A7-E1825F458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638" y="2432542"/>
            <a:ext cx="566452" cy="586258"/>
          </a:xfrm>
          <a:prstGeom prst="rect">
            <a:avLst/>
          </a:prstGeom>
        </p:spPr>
      </p:pic>
      <p:pic>
        <p:nvPicPr>
          <p:cNvPr id="9" name="Picture 2" descr="Een nieuwe Hope Star Wars Film Poster Digitale Download &amp; - Etsy Nederland">
            <a:extLst>
              <a:ext uri="{FF2B5EF4-FFF2-40B4-BE49-F238E27FC236}">
                <a16:creationId xmlns:a16="http://schemas.microsoft.com/office/drawing/2014/main" id="{016D3E01-746F-5596-D47A-065F5FE99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46" y="2050466"/>
            <a:ext cx="1002180" cy="135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R TREK IV: THE VOYAGE HOME original 1986 27x41 rolled one sheet movie  poster WILLIAM SHATNER/LEONARD NIMOY at Amazon's Entertainment Collectibles  Store">
            <a:extLst>
              <a:ext uri="{FF2B5EF4-FFF2-40B4-BE49-F238E27FC236}">
                <a16:creationId xmlns:a16="http://schemas.microsoft.com/office/drawing/2014/main" id="{187206EB-A799-2700-07DF-04D054B7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09" y="3627510"/>
            <a:ext cx="899054" cy="13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Glass Onion: A Knives Out Mystery Movie Poster (#1 of 30) - IMP Awards">
            <a:extLst>
              <a:ext uri="{FF2B5EF4-FFF2-40B4-BE49-F238E27FC236}">
                <a16:creationId xmlns:a16="http://schemas.microsoft.com/office/drawing/2014/main" id="{E6852107-2DFC-C1B4-66C7-571E497A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09" y="5183322"/>
            <a:ext cx="869830" cy="12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27D98C-EF67-F113-B32B-B50D62454D09}"/>
              </a:ext>
            </a:extLst>
          </p:cNvPr>
          <p:cNvCxnSpPr>
            <a:cxnSpLocks/>
          </p:cNvCxnSpPr>
          <p:nvPr/>
        </p:nvCxnSpPr>
        <p:spPr>
          <a:xfrm>
            <a:off x="5112023" y="5741813"/>
            <a:ext cx="1638652" cy="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A9DF65-63B3-F33E-2671-43FA9F4A0BB2}"/>
              </a:ext>
            </a:extLst>
          </p:cNvPr>
          <p:cNvCxnSpPr>
            <a:cxnSpLocks/>
          </p:cNvCxnSpPr>
          <p:nvPr/>
        </p:nvCxnSpPr>
        <p:spPr>
          <a:xfrm>
            <a:off x="5112023" y="4783152"/>
            <a:ext cx="1638652" cy="713128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981168-49EF-68D4-3379-394F8046B7DF}"/>
              </a:ext>
            </a:extLst>
          </p:cNvPr>
          <p:cNvCxnSpPr>
            <a:cxnSpLocks/>
          </p:cNvCxnSpPr>
          <p:nvPr/>
        </p:nvCxnSpPr>
        <p:spPr>
          <a:xfrm>
            <a:off x="5044289" y="2829004"/>
            <a:ext cx="1774120" cy="1027667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DB37BB-5CD9-AADC-7FEA-B6F26F7C86F9}"/>
              </a:ext>
            </a:extLst>
          </p:cNvPr>
          <p:cNvCxnSpPr>
            <a:cxnSpLocks/>
          </p:cNvCxnSpPr>
          <p:nvPr/>
        </p:nvCxnSpPr>
        <p:spPr>
          <a:xfrm>
            <a:off x="5044290" y="3744291"/>
            <a:ext cx="1774119" cy="272357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454B27-D570-D151-E2E3-C04FFF942144}"/>
              </a:ext>
            </a:extLst>
          </p:cNvPr>
          <p:cNvCxnSpPr>
            <a:cxnSpLocks/>
          </p:cNvCxnSpPr>
          <p:nvPr/>
        </p:nvCxnSpPr>
        <p:spPr>
          <a:xfrm flipV="1">
            <a:off x="5044289" y="2609758"/>
            <a:ext cx="1847586" cy="43374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1E753A-49D9-4641-7714-18B2D66AA68E}"/>
              </a:ext>
            </a:extLst>
          </p:cNvPr>
          <p:cNvCxnSpPr>
            <a:cxnSpLocks/>
          </p:cNvCxnSpPr>
          <p:nvPr/>
        </p:nvCxnSpPr>
        <p:spPr>
          <a:xfrm flipV="1">
            <a:off x="8193889" y="5183322"/>
            <a:ext cx="501077" cy="569081"/>
          </a:xfrm>
          <a:prstGeom prst="straightConnector1">
            <a:avLst/>
          </a:prstGeom>
          <a:ln w="38100" cap="rnd" cmpd="sng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3">
            <a:extLst>
              <a:ext uri="{FF2B5EF4-FFF2-40B4-BE49-F238E27FC236}">
                <a16:creationId xmlns:a16="http://schemas.microsoft.com/office/drawing/2014/main" id="{9112B510-8BE1-52A0-91CC-92950E345CCA}"/>
              </a:ext>
            </a:extLst>
          </p:cNvPr>
          <p:cNvSpPr/>
          <p:nvPr/>
        </p:nvSpPr>
        <p:spPr>
          <a:xfrm>
            <a:off x="8694968" y="4748568"/>
            <a:ext cx="395547" cy="395547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BE7A5C3C-445E-9D66-74CD-C9D1BC4AD9D4}"/>
              </a:ext>
            </a:extLst>
          </p:cNvPr>
          <p:cNvSpPr/>
          <p:nvPr/>
        </p:nvSpPr>
        <p:spPr>
          <a:xfrm>
            <a:off x="8694967" y="4005483"/>
            <a:ext cx="395547" cy="395547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4025375E-3D00-17DF-0F9C-2572EF12D7C7}"/>
              </a:ext>
            </a:extLst>
          </p:cNvPr>
          <p:cNvSpPr/>
          <p:nvPr/>
        </p:nvSpPr>
        <p:spPr>
          <a:xfrm>
            <a:off x="8694966" y="3262398"/>
            <a:ext cx="395547" cy="395547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5ACEDC-C7D0-2D69-2C0F-1FA3F2ABBEA4}"/>
              </a:ext>
            </a:extLst>
          </p:cNvPr>
          <p:cNvCxnSpPr>
            <a:cxnSpLocks/>
          </p:cNvCxnSpPr>
          <p:nvPr/>
        </p:nvCxnSpPr>
        <p:spPr>
          <a:xfrm flipV="1">
            <a:off x="8038022" y="3642080"/>
            <a:ext cx="592253" cy="700289"/>
          </a:xfrm>
          <a:prstGeom prst="straightConnector1">
            <a:avLst/>
          </a:prstGeom>
          <a:ln w="38100" cap="rnd" cmpd="sng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177C52-1D57-E9A5-CF76-5B6472C32F92}"/>
              </a:ext>
            </a:extLst>
          </p:cNvPr>
          <p:cNvCxnSpPr>
            <a:cxnSpLocks/>
          </p:cNvCxnSpPr>
          <p:nvPr/>
        </p:nvCxnSpPr>
        <p:spPr>
          <a:xfrm>
            <a:off x="8117863" y="2746417"/>
            <a:ext cx="525540" cy="553333"/>
          </a:xfrm>
          <a:prstGeom prst="straightConnector1">
            <a:avLst/>
          </a:prstGeom>
          <a:ln w="38100" cap="rnd" cmpd="sng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1A05CB-AD0D-DD7C-DF77-13D17D87756F}"/>
              </a:ext>
            </a:extLst>
          </p:cNvPr>
          <p:cNvCxnSpPr>
            <a:cxnSpLocks/>
          </p:cNvCxnSpPr>
          <p:nvPr/>
        </p:nvCxnSpPr>
        <p:spPr>
          <a:xfrm flipV="1">
            <a:off x="8044436" y="4203256"/>
            <a:ext cx="585839" cy="246708"/>
          </a:xfrm>
          <a:prstGeom prst="straightConnector1">
            <a:avLst/>
          </a:prstGeom>
          <a:ln w="38100" cap="rnd" cmpd="sng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F2FB08-919B-54BD-AD83-3776117197AC}"/>
              </a:ext>
            </a:extLst>
          </p:cNvPr>
          <p:cNvCxnSpPr>
            <a:cxnSpLocks/>
          </p:cNvCxnSpPr>
          <p:nvPr/>
        </p:nvCxnSpPr>
        <p:spPr>
          <a:xfrm>
            <a:off x="8018654" y="4607280"/>
            <a:ext cx="611621" cy="217847"/>
          </a:xfrm>
          <a:prstGeom prst="straightConnector1">
            <a:avLst/>
          </a:prstGeom>
          <a:ln w="38100" cap="rnd" cmpd="sng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">
            <a:extLst>
              <a:ext uri="{FF2B5EF4-FFF2-40B4-BE49-F238E27FC236}">
                <a16:creationId xmlns:a16="http://schemas.microsoft.com/office/drawing/2014/main" id="{91C04FB9-DA8E-A2B0-EF77-99ECED5EA772}"/>
              </a:ext>
            </a:extLst>
          </p:cNvPr>
          <p:cNvSpPr/>
          <p:nvPr/>
        </p:nvSpPr>
        <p:spPr>
          <a:xfrm>
            <a:off x="3187704" y="4289602"/>
            <a:ext cx="395547" cy="395547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3">
            <a:extLst>
              <a:ext uri="{FF2B5EF4-FFF2-40B4-BE49-F238E27FC236}">
                <a16:creationId xmlns:a16="http://schemas.microsoft.com/office/drawing/2014/main" id="{97723320-294B-17FE-411D-2C93C4C6A0D0}"/>
              </a:ext>
            </a:extLst>
          </p:cNvPr>
          <p:cNvSpPr/>
          <p:nvPr/>
        </p:nvSpPr>
        <p:spPr>
          <a:xfrm>
            <a:off x="3187703" y="3546517"/>
            <a:ext cx="395547" cy="395547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1C1943-8975-D302-00E9-7D2B22890D0A}"/>
              </a:ext>
            </a:extLst>
          </p:cNvPr>
          <p:cNvCxnSpPr>
            <a:cxnSpLocks/>
          </p:cNvCxnSpPr>
          <p:nvPr/>
        </p:nvCxnSpPr>
        <p:spPr>
          <a:xfrm flipH="1" flipV="1">
            <a:off x="3583250" y="4705560"/>
            <a:ext cx="599871" cy="786093"/>
          </a:xfrm>
          <a:prstGeom prst="straightConnector1">
            <a:avLst/>
          </a:prstGeom>
          <a:ln w="38100" cap="rnd" cmpd="sng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36E4143-37F5-A657-5980-AC37352FBD70}"/>
              </a:ext>
            </a:extLst>
          </p:cNvPr>
          <p:cNvCxnSpPr>
            <a:cxnSpLocks/>
          </p:cNvCxnSpPr>
          <p:nvPr/>
        </p:nvCxnSpPr>
        <p:spPr>
          <a:xfrm flipH="1">
            <a:off x="3647942" y="3856671"/>
            <a:ext cx="535179" cy="485698"/>
          </a:xfrm>
          <a:prstGeom prst="straightConnector1">
            <a:avLst/>
          </a:prstGeom>
          <a:ln w="38100" cap="rnd" cmpd="sng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148644-390E-A488-8CEF-FCC700ABEF3C}"/>
              </a:ext>
            </a:extLst>
          </p:cNvPr>
          <p:cNvCxnSpPr>
            <a:cxnSpLocks/>
          </p:cNvCxnSpPr>
          <p:nvPr/>
        </p:nvCxnSpPr>
        <p:spPr>
          <a:xfrm flipH="1">
            <a:off x="3583250" y="2989225"/>
            <a:ext cx="551866" cy="556339"/>
          </a:xfrm>
          <a:prstGeom prst="straightConnector1">
            <a:avLst/>
          </a:prstGeom>
          <a:ln w="38100" cap="rnd" cmpd="sng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1EF612-2E17-DFA1-447C-50742DB62562}"/>
              </a:ext>
            </a:extLst>
          </p:cNvPr>
          <p:cNvCxnSpPr>
            <a:cxnSpLocks/>
          </p:cNvCxnSpPr>
          <p:nvPr/>
        </p:nvCxnSpPr>
        <p:spPr>
          <a:xfrm flipH="1">
            <a:off x="3677767" y="3657945"/>
            <a:ext cx="451234" cy="86345"/>
          </a:xfrm>
          <a:prstGeom prst="straightConnector1">
            <a:avLst/>
          </a:prstGeom>
          <a:ln w="38100" cap="rnd" cmpd="sng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E07AF4-B725-1012-C336-B7285ADB43BF}"/>
              </a:ext>
            </a:extLst>
          </p:cNvPr>
          <p:cNvSpPr txBox="1"/>
          <p:nvPr/>
        </p:nvSpPr>
        <p:spPr>
          <a:xfrm>
            <a:off x="5422902" y="5741813"/>
            <a:ext cx="129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watched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76FE1A-2A17-15D6-9A3B-7BF03574F277}"/>
              </a:ext>
            </a:extLst>
          </p:cNvPr>
          <p:cNvSpPr txBox="1"/>
          <p:nvPr/>
        </p:nvSpPr>
        <p:spPr>
          <a:xfrm>
            <a:off x="8444427" y="5421268"/>
            <a:ext cx="129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hasGenre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FC45C-0BC2-ED72-E12D-4440A6A07BFC}"/>
              </a:ext>
            </a:extLst>
          </p:cNvPr>
          <p:cNvSpPr txBox="1"/>
          <p:nvPr/>
        </p:nvSpPr>
        <p:spPr>
          <a:xfrm>
            <a:off x="2734506" y="5048340"/>
            <a:ext cx="129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wasBornIn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427771-52D4-7A6E-1F9E-BB8BBC9BFC62}"/>
              </a:ext>
            </a:extLst>
          </p:cNvPr>
          <p:cNvSpPr txBox="1"/>
          <p:nvPr/>
        </p:nvSpPr>
        <p:spPr>
          <a:xfrm>
            <a:off x="242891" y="1034108"/>
            <a:ext cx="10557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Relational data can be represented as a knowledge graph: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edges have different types, and nodes and edges can have “features”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4EA8C8-815E-917D-CCE6-408408F2E742}"/>
              </a:ext>
            </a:extLst>
          </p:cNvPr>
          <p:cNvSpPr txBox="1"/>
          <p:nvPr/>
        </p:nvSpPr>
        <p:spPr>
          <a:xfrm>
            <a:off x="-43161" y="6193716"/>
            <a:ext cx="587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For instance, in addition to user </a:t>
            </a:r>
            <a:r>
              <a:rPr lang="en-US" sz="20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behaviour</a:t>
            </a:r>
            <a:r>
              <a:rPr lang="en-US" sz="20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we enrich our graph with meta information about users and movies!</a:t>
            </a:r>
            <a:endParaRPr lang="LID4096" sz="20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5" grpId="0" animBg="1"/>
      <p:bldP spid="26" grpId="0" animBg="1"/>
      <p:bldP spid="49" grpId="0"/>
      <p:bldP spid="5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B946-EE66-359D-C8D1-9AAC3EE1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industrial automation factory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EE6ED-43DA-D971-3249-572604CF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96902A7F-8F56-F268-06BF-568B6BFCA051}"/>
              </a:ext>
            </a:extLst>
          </p:cNvPr>
          <p:cNvSpPr/>
          <p:nvPr/>
        </p:nvSpPr>
        <p:spPr bwMode="auto">
          <a:xfrm>
            <a:off x="1287129" y="5027500"/>
            <a:ext cx="2349303" cy="344630"/>
          </a:xfrm>
          <a:prstGeom prst="rect">
            <a:avLst/>
          </a:prstGeom>
          <a:solidFill>
            <a:schemeClr val="accent2">
              <a:lumMod val="75000"/>
              <a:alpha val="9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de-DE" sz="1200" b="1" dirty="0" err="1">
              <a:solidFill>
                <a:schemeClr val="tx1"/>
              </a:solidFill>
            </a:endParaRPr>
          </a:p>
        </p:txBody>
      </p:sp>
      <p:sp>
        <p:nvSpPr>
          <p:cNvPr id="5" name="Rechteck 6">
            <a:extLst>
              <a:ext uri="{FF2B5EF4-FFF2-40B4-BE49-F238E27FC236}">
                <a16:creationId xmlns:a16="http://schemas.microsoft.com/office/drawing/2014/main" id="{16FA3BAA-0382-B822-37FA-39A81CA98AA4}"/>
              </a:ext>
            </a:extLst>
          </p:cNvPr>
          <p:cNvSpPr/>
          <p:nvPr/>
        </p:nvSpPr>
        <p:spPr bwMode="auto">
          <a:xfrm>
            <a:off x="9145253" y="2596315"/>
            <a:ext cx="1796412" cy="2380569"/>
          </a:xfrm>
          <a:prstGeom prst="rect">
            <a:avLst/>
          </a:prstGeom>
          <a:solidFill>
            <a:schemeClr val="accent4">
              <a:lumMod val="75000"/>
              <a:alpha val="9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de-DE" sz="1200" b="1" dirty="0" err="1">
              <a:solidFill>
                <a:schemeClr val="tx1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2F017570-BF9A-36A1-AA61-C09EC7C26B24}"/>
              </a:ext>
            </a:extLst>
          </p:cNvPr>
          <p:cNvSpPr/>
          <p:nvPr/>
        </p:nvSpPr>
        <p:spPr bwMode="auto">
          <a:xfrm>
            <a:off x="7227609" y="1724742"/>
            <a:ext cx="1937946" cy="1396411"/>
          </a:xfrm>
          <a:prstGeom prst="rect">
            <a:avLst/>
          </a:prstGeom>
          <a:solidFill>
            <a:srgbClr val="1E76B4">
              <a:alpha val="9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de-DE" sz="1200" b="1" dirty="0" err="1">
              <a:solidFill>
                <a:schemeClr val="tx1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0BE8C0-7641-593B-2FFD-B3093B73C918}"/>
              </a:ext>
            </a:extLst>
          </p:cNvPr>
          <p:cNvSpPr/>
          <p:nvPr/>
        </p:nvSpPr>
        <p:spPr bwMode="auto">
          <a:xfrm>
            <a:off x="6542027" y="3121153"/>
            <a:ext cx="2603225" cy="1858807"/>
          </a:xfrm>
          <a:prstGeom prst="rect">
            <a:avLst/>
          </a:prstGeom>
          <a:solidFill>
            <a:schemeClr val="accent2">
              <a:lumMod val="75000"/>
              <a:alpha val="9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de-DE" sz="1200" b="1" dirty="0" err="1">
              <a:solidFill>
                <a:schemeClr val="tx1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Textfeld 85">
            <a:extLst>
              <a:ext uri="{FF2B5EF4-FFF2-40B4-BE49-F238E27FC236}">
                <a16:creationId xmlns:a16="http://schemas.microsoft.com/office/drawing/2014/main" id="{4425AE66-386D-D11C-7F06-DCB9AB179C79}"/>
              </a:ext>
            </a:extLst>
          </p:cNvPr>
          <p:cNvSpPr txBox="1"/>
          <p:nvPr/>
        </p:nvSpPr>
        <p:spPr>
          <a:xfrm>
            <a:off x="1377346" y="5091707"/>
            <a:ext cx="3030368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6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static</a:t>
            </a:r>
            <a:r>
              <a:rPr lang="de-DE" sz="16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16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engineering</a:t>
            </a:r>
            <a:r>
              <a:rPr lang="de-DE" sz="16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16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data</a:t>
            </a:r>
            <a:endParaRPr lang="de-DE" sz="16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pPr>
              <a:spcBef>
                <a:spcPts val="0"/>
              </a:spcBef>
            </a:pPr>
            <a:endParaRPr lang="en-US" sz="5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pPr>
              <a:spcBef>
                <a:spcPts val="0"/>
              </a:spcBef>
            </a:pPr>
            <a:r>
              <a:rPr lang="de-DE" sz="16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+ </a:t>
            </a:r>
            <a:r>
              <a:rPr lang="de-DE" sz="16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dynamic</a:t>
            </a:r>
            <a:r>
              <a:rPr lang="de-DE" sz="16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network </a:t>
            </a:r>
            <a:r>
              <a:rPr lang="de-DE" sz="16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data</a:t>
            </a:r>
            <a:endParaRPr lang="de-DE" sz="16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pPr>
              <a:spcBef>
                <a:spcPts val="0"/>
              </a:spcBef>
            </a:pPr>
            <a:endParaRPr lang="de-DE" sz="5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pPr>
              <a:spcBef>
                <a:spcPts val="0"/>
              </a:spcBef>
            </a:pPr>
            <a:r>
              <a:rPr lang="de-DE" sz="16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+ </a:t>
            </a:r>
            <a:r>
              <a:rPr lang="de-DE" sz="16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dynamic</a:t>
            </a:r>
            <a:r>
              <a:rPr lang="de-DE" sz="16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16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app</a:t>
            </a:r>
            <a:r>
              <a:rPr lang="de-DE" sz="16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16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data</a:t>
            </a:r>
            <a:endParaRPr lang="de-DE" sz="16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9" name="Picture 2" descr="FDI / FDT &amp; PACTware / OPC UA – wetcon it solutions">
            <a:extLst>
              <a:ext uri="{FF2B5EF4-FFF2-40B4-BE49-F238E27FC236}">
                <a16:creationId xmlns:a16="http://schemas.microsoft.com/office/drawing/2014/main" id="{8E526170-1FF4-04E0-9448-CDA423DE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494" y="5812445"/>
            <a:ext cx="1039265" cy="192291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Gruppieren 93">
            <a:extLst>
              <a:ext uri="{FF2B5EF4-FFF2-40B4-BE49-F238E27FC236}">
                <a16:creationId xmlns:a16="http://schemas.microsoft.com/office/drawing/2014/main" id="{941DC188-0DE3-BA02-6B2A-0D91DE4E807B}"/>
              </a:ext>
            </a:extLst>
          </p:cNvPr>
          <p:cNvGrpSpPr/>
          <p:nvPr/>
        </p:nvGrpSpPr>
        <p:grpSpPr>
          <a:xfrm>
            <a:off x="3686876" y="4926174"/>
            <a:ext cx="632228" cy="384564"/>
            <a:chOff x="4047432" y="2888962"/>
            <a:chExt cx="269858" cy="164146"/>
          </a:xfrm>
        </p:grpSpPr>
        <p:sp>
          <p:nvSpPr>
            <p:cNvPr id="11" name="Freihandform: Form 132">
              <a:extLst>
                <a:ext uri="{FF2B5EF4-FFF2-40B4-BE49-F238E27FC236}">
                  <a16:creationId xmlns:a16="http://schemas.microsoft.com/office/drawing/2014/main" id="{2F56E07F-8B1B-6B31-4468-7DAFDF49CDAB}"/>
                </a:ext>
              </a:extLst>
            </p:cNvPr>
            <p:cNvSpPr/>
            <p:nvPr/>
          </p:nvSpPr>
          <p:spPr>
            <a:xfrm rot="536935">
              <a:off x="4047507" y="2901359"/>
              <a:ext cx="148631" cy="151749"/>
            </a:xfrm>
            <a:custGeom>
              <a:avLst/>
              <a:gdLst>
                <a:gd name="connsiteX0" fmla="*/ 93345 w 272415"/>
                <a:gd name="connsiteY0" fmla="*/ 51435 h 278130"/>
                <a:gd name="connsiteX1" fmla="*/ 38100 w 272415"/>
                <a:gd name="connsiteY1" fmla="*/ 36195 h 278130"/>
                <a:gd name="connsiteX2" fmla="*/ 20955 w 272415"/>
                <a:gd name="connsiteY2" fmla="*/ 64770 h 278130"/>
                <a:gd name="connsiteX3" fmla="*/ 59055 w 272415"/>
                <a:gd name="connsiteY3" fmla="*/ 106680 h 278130"/>
                <a:gd name="connsiteX4" fmla="*/ 0 w 272415"/>
                <a:gd name="connsiteY4" fmla="*/ 127635 h 278130"/>
                <a:gd name="connsiteX5" fmla="*/ 1905 w 272415"/>
                <a:gd name="connsiteY5" fmla="*/ 160020 h 278130"/>
                <a:gd name="connsiteX6" fmla="*/ 60960 w 272415"/>
                <a:gd name="connsiteY6" fmla="*/ 175260 h 278130"/>
                <a:gd name="connsiteX7" fmla="*/ 26670 w 272415"/>
                <a:gd name="connsiteY7" fmla="*/ 215265 h 278130"/>
                <a:gd name="connsiteX8" fmla="*/ 45720 w 272415"/>
                <a:gd name="connsiteY8" fmla="*/ 245745 h 278130"/>
                <a:gd name="connsiteX9" fmla="*/ 99060 w 272415"/>
                <a:gd name="connsiteY9" fmla="*/ 234315 h 278130"/>
                <a:gd name="connsiteX10" fmla="*/ 118110 w 272415"/>
                <a:gd name="connsiteY10" fmla="*/ 274320 h 278130"/>
                <a:gd name="connsiteX11" fmla="*/ 161925 w 272415"/>
                <a:gd name="connsiteY11" fmla="*/ 278130 h 278130"/>
                <a:gd name="connsiteX12" fmla="*/ 179070 w 272415"/>
                <a:gd name="connsiteY12" fmla="*/ 234315 h 278130"/>
                <a:gd name="connsiteX13" fmla="*/ 230505 w 272415"/>
                <a:gd name="connsiteY13" fmla="*/ 245745 h 278130"/>
                <a:gd name="connsiteX14" fmla="*/ 255270 w 272415"/>
                <a:gd name="connsiteY14" fmla="*/ 213360 h 278130"/>
                <a:gd name="connsiteX15" fmla="*/ 213360 w 272415"/>
                <a:gd name="connsiteY15" fmla="*/ 173355 h 278130"/>
                <a:gd name="connsiteX16" fmla="*/ 272415 w 272415"/>
                <a:gd name="connsiteY16" fmla="*/ 161925 h 278130"/>
                <a:gd name="connsiteX17" fmla="*/ 272415 w 272415"/>
                <a:gd name="connsiteY17" fmla="*/ 123825 h 278130"/>
                <a:gd name="connsiteX18" fmla="*/ 224790 w 272415"/>
                <a:gd name="connsiteY18" fmla="*/ 108585 h 278130"/>
                <a:gd name="connsiteX19" fmla="*/ 255270 w 272415"/>
                <a:gd name="connsiteY19" fmla="*/ 74295 h 278130"/>
                <a:gd name="connsiteX20" fmla="*/ 234315 w 272415"/>
                <a:gd name="connsiteY20" fmla="*/ 38100 h 278130"/>
                <a:gd name="connsiteX21" fmla="*/ 180975 w 272415"/>
                <a:gd name="connsiteY21" fmla="*/ 49530 h 278130"/>
                <a:gd name="connsiteX22" fmla="*/ 158115 w 272415"/>
                <a:gd name="connsiteY22" fmla="*/ 0 h 278130"/>
                <a:gd name="connsiteX23" fmla="*/ 116205 w 272415"/>
                <a:gd name="connsiteY23" fmla="*/ 0 h 278130"/>
                <a:gd name="connsiteX24" fmla="*/ 93345 w 272415"/>
                <a:gd name="connsiteY24" fmla="*/ 51435 h 2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2415" h="278130">
                  <a:moveTo>
                    <a:pt x="93345" y="51435"/>
                  </a:moveTo>
                  <a:lnTo>
                    <a:pt x="38100" y="36195"/>
                  </a:lnTo>
                  <a:lnTo>
                    <a:pt x="20955" y="64770"/>
                  </a:lnTo>
                  <a:lnTo>
                    <a:pt x="59055" y="106680"/>
                  </a:lnTo>
                  <a:lnTo>
                    <a:pt x="0" y="127635"/>
                  </a:lnTo>
                  <a:lnTo>
                    <a:pt x="1905" y="160020"/>
                  </a:lnTo>
                  <a:lnTo>
                    <a:pt x="60960" y="175260"/>
                  </a:lnTo>
                  <a:lnTo>
                    <a:pt x="26670" y="215265"/>
                  </a:lnTo>
                  <a:lnTo>
                    <a:pt x="45720" y="245745"/>
                  </a:lnTo>
                  <a:lnTo>
                    <a:pt x="99060" y="234315"/>
                  </a:lnTo>
                  <a:lnTo>
                    <a:pt x="118110" y="274320"/>
                  </a:lnTo>
                  <a:lnTo>
                    <a:pt x="161925" y="278130"/>
                  </a:lnTo>
                  <a:lnTo>
                    <a:pt x="179070" y="234315"/>
                  </a:lnTo>
                  <a:lnTo>
                    <a:pt x="230505" y="245745"/>
                  </a:lnTo>
                  <a:lnTo>
                    <a:pt x="255270" y="213360"/>
                  </a:lnTo>
                  <a:lnTo>
                    <a:pt x="213360" y="173355"/>
                  </a:lnTo>
                  <a:lnTo>
                    <a:pt x="272415" y="161925"/>
                  </a:lnTo>
                  <a:lnTo>
                    <a:pt x="272415" y="123825"/>
                  </a:lnTo>
                  <a:lnTo>
                    <a:pt x="224790" y="108585"/>
                  </a:lnTo>
                  <a:lnTo>
                    <a:pt x="255270" y="74295"/>
                  </a:lnTo>
                  <a:lnTo>
                    <a:pt x="234315" y="38100"/>
                  </a:lnTo>
                  <a:lnTo>
                    <a:pt x="180975" y="49530"/>
                  </a:lnTo>
                  <a:lnTo>
                    <a:pt x="158115" y="0"/>
                  </a:lnTo>
                  <a:lnTo>
                    <a:pt x="116205" y="0"/>
                  </a:lnTo>
                  <a:lnTo>
                    <a:pt x="93345" y="514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uppieren 133">
              <a:extLst>
                <a:ext uri="{FF2B5EF4-FFF2-40B4-BE49-F238E27FC236}">
                  <a16:creationId xmlns:a16="http://schemas.microsoft.com/office/drawing/2014/main" id="{C5FF12DB-B455-83F0-17B5-6D40DF4BEE1C}"/>
                </a:ext>
              </a:extLst>
            </p:cNvPr>
            <p:cNvGrpSpPr/>
            <p:nvPr/>
          </p:nvGrpSpPr>
          <p:grpSpPr>
            <a:xfrm rot="536935">
              <a:off x="4047432" y="2900271"/>
              <a:ext cx="148137" cy="152819"/>
              <a:chOff x="6573700" y="2756479"/>
              <a:chExt cx="305755" cy="315418"/>
            </a:xfrm>
          </p:grpSpPr>
          <p:grpSp>
            <p:nvGrpSpPr>
              <p:cNvPr id="49" name="Gruppieren 170">
                <a:extLst>
                  <a:ext uri="{FF2B5EF4-FFF2-40B4-BE49-F238E27FC236}">
                    <a16:creationId xmlns:a16="http://schemas.microsoft.com/office/drawing/2014/main" id="{37941C2A-9002-8C07-63D9-20B3DEE52894}"/>
                  </a:ext>
                </a:extLst>
              </p:cNvPr>
              <p:cNvGrpSpPr/>
              <p:nvPr/>
            </p:nvGrpSpPr>
            <p:grpSpPr>
              <a:xfrm>
                <a:off x="6573700" y="2756479"/>
                <a:ext cx="305755" cy="315418"/>
                <a:chOff x="6573700" y="2756478"/>
                <a:chExt cx="305755" cy="359813"/>
              </a:xfrm>
            </p:grpSpPr>
            <p:grpSp>
              <p:nvGrpSpPr>
                <p:cNvPr id="51" name="Gruppieren 172">
                  <a:extLst>
                    <a:ext uri="{FF2B5EF4-FFF2-40B4-BE49-F238E27FC236}">
                      <a16:creationId xmlns:a16="http://schemas.microsoft.com/office/drawing/2014/main" id="{64033F81-1994-3F7E-96B6-9EC510729660}"/>
                    </a:ext>
                  </a:extLst>
                </p:cNvPr>
                <p:cNvGrpSpPr/>
                <p:nvPr/>
              </p:nvGrpSpPr>
              <p:grpSpPr>
                <a:xfrm>
                  <a:off x="6684646" y="2756478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80" name="Gerader Verbinder 201">
                    <a:extLst>
                      <a:ext uri="{FF2B5EF4-FFF2-40B4-BE49-F238E27FC236}">
                        <a16:creationId xmlns:a16="http://schemas.microsoft.com/office/drawing/2014/main" id="{8E4D27B2-6585-6DF6-A14F-5E989DB237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r Verbinder 202">
                    <a:extLst>
                      <a:ext uri="{FF2B5EF4-FFF2-40B4-BE49-F238E27FC236}">
                        <a16:creationId xmlns:a16="http://schemas.microsoft.com/office/drawing/2014/main" id="{9B3C4CA2-AD14-C481-34D6-E2E363878D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r Verbinder 203">
                    <a:extLst>
                      <a:ext uri="{FF2B5EF4-FFF2-40B4-BE49-F238E27FC236}">
                        <a16:creationId xmlns:a16="http://schemas.microsoft.com/office/drawing/2014/main" id="{744386FD-86E3-B3BA-A1EB-2B84B8CBC4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uppieren 173">
                  <a:extLst>
                    <a:ext uri="{FF2B5EF4-FFF2-40B4-BE49-F238E27FC236}">
                      <a16:creationId xmlns:a16="http://schemas.microsoft.com/office/drawing/2014/main" id="{28CD0301-4B2F-90C2-810B-2FFA91EA1437}"/>
                    </a:ext>
                  </a:extLst>
                </p:cNvPr>
                <p:cNvGrpSpPr/>
                <p:nvPr/>
              </p:nvGrpSpPr>
              <p:grpSpPr>
                <a:xfrm rot="16200000">
                  <a:off x="6562299" y="2908103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77" name="Gerader Verbinder 198">
                    <a:extLst>
                      <a:ext uri="{FF2B5EF4-FFF2-40B4-BE49-F238E27FC236}">
                        <a16:creationId xmlns:a16="http://schemas.microsoft.com/office/drawing/2014/main" id="{1B9019C6-7D91-A82F-6EF7-C18F570724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Gerader Verbinder 199">
                    <a:extLst>
                      <a:ext uri="{FF2B5EF4-FFF2-40B4-BE49-F238E27FC236}">
                        <a16:creationId xmlns:a16="http://schemas.microsoft.com/office/drawing/2014/main" id="{837D1E75-C37A-A123-761A-ACE81DA2D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Gerader Verbinder 200">
                    <a:extLst>
                      <a:ext uri="{FF2B5EF4-FFF2-40B4-BE49-F238E27FC236}">
                        <a16:creationId xmlns:a16="http://schemas.microsoft.com/office/drawing/2014/main" id="{DE2EF41F-85B4-0B21-6EA1-4B6A80E0F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uppieren 174">
                  <a:extLst>
                    <a:ext uri="{FF2B5EF4-FFF2-40B4-BE49-F238E27FC236}">
                      <a16:creationId xmlns:a16="http://schemas.microsoft.com/office/drawing/2014/main" id="{39A34022-2795-3986-6B68-11002DEA87A1}"/>
                    </a:ext>
                  </a:extLst>
                </p:cNvPr>
                <p:cNvGrpSpPr/>
                <p:nvPr/>
              </p:nvGrpSpPr>
              <p:grpSpPr>
                <a:xfrm rot="10800000">
                  <a:off x="6686554" y="3051464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74" name="Gerader Verbinder 195">
                    <a:extLst>
                      <a:ext uri="{FF2B5EF4-FFF2-40B4-BE49-F238E27FC236}">
                        <a16:creationId xmlns:a16="http://schemas.microsoft.com/office/drawing/2014/main" id="{DFA2AD75-1EAB-4D5C-6633-54E5F33163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Gerader Verbinder 196">
                    <a:extLst>
                      <a:ext uri="{FF2B5EF4-FFF2-40B4-BE49-F238E27FC236}">
                        <a16:creationId xmlns:a16="http://schemas.microsoft.com/office/drawing/2014/main" id="{F73A0518-6625-5857-2B9C-A354CF65A0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3"/>
                    <a:ext cx="19048" cy="6261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Gerader Verbinder 197">
                    <a:extLst>
                      <a:ext uri="{FF2B5EF4-FFF2-40B4-BE49-F238E27FC236}">
                        <a16:creationId xmlns:a16="http://schemas.microsoft.com/office/drawing/2014/main" id="{FF20BF17-6188-684C-59D2-318F1C326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4" name="Gruppieren 175">
                  <a:extLst>
                    <a:ext uri="{FF2B5EF4-FFF2-40B4-BE49-F238E27FC236}">
                      <a16:creationId xmlns:a16="http://schemas.microsoft.com/office/drawing/2014/main" id="{D73EAED4-10BD-C328-BBAA-607B1C1B662C}"/>
                    </a:ext>
                  </a:extLst>
                </p:cNvPr>
                <p:cNvGrpSpPr/>
                <p:nvPr/>
              </p:nvGrpSpPr>
              <p:grpSpPr>
                <a:xfrm rot="5400000">
                  <a:off x="6803227" y="2907951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71" name="Gerader Verbinder 192">
                    <a:extLst>
                      <a:ext uri="{FF2B5EF4-FFF2-40B4-BE49-F238E27FC236}">
                        <a16:creationId xmlns:a16="http://schemas.microsoft.com/office/drawing/2014/main" id="{6C40A6FC-DDEF-81F6-FED1-831E01D517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Gerader Verbinder 193">
                    <a:extLst>
                      <a:ext uri="{FF2B5EF4-FFF2-40B4-BE49-F238E27FC236}">
                        <a16:creationId xmlns:a16="http://schemas.microsoft.com/office/drawing/2014/main" id="{C03FF0C3-5699-52DA-A5BD-7167D89FA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Gerader Verbinder 194">
                    <a:extLst>
                      <a:ext uri="{FF2B5EF4-FFF2-40B4-BE49-F238E27FC236}">
                        <a16:creationId xmlns:a16="http://schemas.microsoft.com/office/drawing/2014/main" id="{24BDA933-E0E5-2AD1-9212-F5831B53E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Gruppieren 176">
                  <a:extLst>
                    <a:ext uri="{FF2B5EF4-FFF2-40B4-BE49-F238E27FC236}">
                      <a16:creationId xmlns:a16="http://schemas.microsoft.com/office/drawing/2014/main" id="{73DE67CA-277B-B7E9-8CE7-BF32185B4DDE}"/>
                    </a:ext>
                  </a:extLst>
                </p:cNvPr>
                <p:cNvGrpSpPr/>
                <p:nvPr/>
              </p:nvGrpSpPr>
              <p:grpSpPr>
                <a:xfrm rot="7200000">
                  <a:off x="6775479" y="3003669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68" name="Gerader Verbinder 189">
                    <a:extLst>
                      <a:ext uri="{FF2B5EF4-FFF2-40B4-BE49-F238E27FC236}">
                        <a16:creationId xmlns:a16="http://schemas.microsoft.com/office/drawing/2014/main" id="{6D6A3DC6-F00A-C9F2-B4D2-41F5A265B5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Gerader Verbinder 190">
                    <a:extLst>
                      <a:ext uri="{FF2B5EF4-FFF2-40B4-BE49-F238E27FC236}">
                        <a16:creationId xmlns:a16="http://schemas.microsoft.com/office/drawing/2014/main" id="{981CFCBF-B24F-BF1E-5967-1B0FA6E677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Gerader Verbinder 191">
                    <a:extLst>
                      <a:ext uri="{FF2B5EF4-FFF2-40B4-BE49-F238E27FC236}">
                        <a16:creationId xmlns:a16="http://schemas.microsoft.com/office/drawing/2014/main" id="{805BCEB2-901D-1372-20DC-A29E58A6C1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uppieren 177">
                  <a:extLst>
                    <a:ext uri="{FF2B5EF4-FFF2-40B4-BE49-F238E27FC236}">
                      <a16:creationId xmlns:a16="http://schemas.microsoft.com/office/drawing/2014/main" id="{A17E60DA-1A4D-902A-6B2E-C28E0A81DB24}"/>
                    </a:ext>
                  </a:extLst>
                </p:cNvPr>
                <p:cNvGrpSpPr/>
                <p:nvPr/>
              </p:nvGrpSpPr>
              <p:grpSpPr>
                <a:xfrm rot="3600000">
                  <a:off x="6778437" y="2812190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65" name="Gerader Verbinder 186">
                    <a:extLst>
                      <a:ext uri="{FF2B5EF4-FFF2-40B4-BE49-F238E27FC236}">
                        <a16:creationId xmlns:a16="http://schemas.microsoft.com/office/drawing/2014/main" id="{364505DB-33B6-56B8-1F62-2A36E7BBE1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Gerader Verbinder 187">
                    <a:extLst>
                      <a:ext uri="{FF2B5EF4-FFF2-40B4-BE49-F238E27FC236}">
                        <a16:creationId xmlns:a16="http://schemas.microsoft.com/office/drawing/2014/main" id="{305F64B1-0FD6-490B-6D90-6C38606850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Gerader Verbinder 188">
                    <a:extLst>
                      <a:ext uri="{FF2B5EF4-FFF2-40B4-BE49-F238E27FC236}">
                        <a16:creationId xmlns:a16="http://schemas.microsoft.com/office/drawing/2014/main" id="{0E083047-B977-A998-E00E-81FE2C4BC2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uppieren 178">
                  <a:extLst>
                    <a:ext uri="{FF2B5EF4-FFF2-40B4-BE49-F238E27FC236}">
                      <a16:creationId xmlns:a16="http://schemas.microsoft.com/office/drawing/2014/main" id="{9BBB561D-2F80-0665-BDF8-9B9E43EACFA2}"/>
                    </a:ext>
                  </a:extLst>
                </p:cNvPr>
                <p:cNvGrpSpPr/>
                <p:nvPr/>
              </p:nvGrpSpPr>
              <p:grpSpPr>
                <a:xfrm rot="-3600000">
                  <a:off x="6590376" y="2811732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62" name="Gerader Verbinder 183">
                    <a:extLst>
                      <a:ext uri="{FF2B5EF4-FFF2-40B4-BE49-F238E27FC236}">
                        <a16:creationId xmlns:a16="http://schemas.microsoft.com/office/drawing/2014/main" id="{DFA3515A-0AA9-D353-CC92-D879351184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Gerader Verbinder 184">
                    <a:extLst>
                      <a:ext uri="{FF2B5EF4-FFF2-40B4-BE49-F238E27FC236}">
                        <a16:creationId xmlns:a16="http://schemas.microsoft.com/office/drawing/2014/main" id="{7C05ACA0-2C28-E1C7-7C68-C1E07230FC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Gerader Verbinder 185">
                    <a:extLst>
                      <a:ext uri="{FF2B5EF4-FFF2-40B4-BE49-F238E27FC236}">
                        <a16:creationId xmlns:a16="http://schemas.microsoft.com/office/drawing/2014/main" id="{3D1FA785-6E01-9AB3-07F5-AA1955273A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uppieren 179">
                  <a:extLst>
                    <a:ext uri="{FF2B5EF4-FFF2-40B4-BE49-F238E27FC236}">
                      <a16:creationId xmlns:a16="http://schemas.microsoft.com/office/drawing/2014/main" id="{49F09353-D45E-1E00-2D11-3BC4883D0A29}"/>
                    </a:ext>
                  </a:extLst>
                </p:cNvPr>
                <p:cNvGrpSpPr/>
                <p:nvPr/>
              </p:nvGrpSpPr>
              <p:grpSpPr>
                <a:xfrm rot="-7200000">
                  <a:off x="6596691" y="3003669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59" name="Gerader Verbinder 180">
                    <a:extLst>
                      <a:ext uri="{FF2B5EF4-FFF2-40B4-BE49-F238E27FC236}">
                        <a16:creationId xmlns:a16="http://schemas.microsoft.com/office/drawing/2014/main" id="{05570461-0D82-A817-D61D-A69A2E5FB1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Gerader Verbinder 181">
                    <a:extLst>
                      <a:ext uri="{FF2B5EF4-FFF2-40B4-BE49-F238E27FC236}">
                        <a16:creationId xmlns:a16="http://schemas.microsoft.com/office/drawing/2014/main" id="{597D7C12-3618-7356-D3FC-1C9AB8E4BA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Gerader Verbinder 182">
                    <a:extLst>
                      <a:ext uri="{FF2B5EF4-FFF2-40B4-BE49-F238E27FC236}">
                        <a16:creationId xmlns:a16="http://schemas.microsoft.com/office/drawing/2014/main" id="{0C1E8D34-B497-8A77-2363-3E145B662C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Ellipse 171">
                <a:extLst>
                  <a:ext uri="{FF2B5EF4-FFF2-40B4-BE49-F238E27FC236}">
                    <a16:creationId xmlns:a16="http://schemas.microsoft.com/office/drawing/2014/main" id="{B8BB02C4-4216-B2AC-0170-261942BF7A41}"/>
                  </a:ext>
                </a:extLst>
              </p:cNvPr>
              <p:cNvSpPr/>
              <p:nvPr/>
            </p:nvSpPr>
            <p:spPr>
              <a:xfrm>
                <a:off x="6654429" y="2847054"/>
                <a:ext cx="145399" cy="14539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" name="Freihandform: Form 134">
              <a:extLst>
                <a:ext uri="{FF2B5EF4-FFF2-40B4-BE49-F238E27FC236}">
                  <a16:creationId xmlns:a16="http://schemas.microsoft.com/office/drawing/2014/main" id="{C3A8A158-DFB7-4AC4-8B39-0436F60D3571}"/>
                </a:ext>
              </a:extLst>
            </p:cNvPr>
            <p:cNvSpPr/>
            <p:nvPr/>
          </p:nvSpPr>
          <p:spPr>
            <a:xfrm rot="20602224">
              <a:off x="4207981" y="2889620"/>
              <a:ext cx="109309" cy="111603"/>
            </a:xfrm>
            <a:custGeom>
              <a:avLst/>
              <a:gdLst>
                <a:gd name="connsiteX0" fmla="*/ 93345 w 272415"/>
                <a:gd name="connsiteY0" fmla="*/ 51435 h 278130"/>
                <a:gd name="connsiteX1" fmla="*/ 38100 w 272415"/>
                <a:gd name="connsiteY1" fmla="*/ 36195 h 278130"/>
                <a:gd name="connsiteX2" fmla="*/ 20955 w 272415"/>
                <a:gd name="connsiteY2" fmla="*/ 64770 h 278130"/>
                <a:gd name="connsiteX3" fmla="*/ 59055 w 272415"/>
                <a:gd name="connsiteY3" fmla="*/ 106680 h 278130"/>
                <a:gd name="connsiteX4" fmla="*/ 0 w 272415"/>
                <a:gd name="connsiteY4" fmla="*/ 127635 h 278130"/>
                <a:gd name="connsiteX5" fmla="*/ 1905 w 272415"/>
                <a:gd name="connsiteY5" fmla="*/ 160020 h 278130"/>
                <a:gd name="connsiteX6" fmla="*/ 60960 w 272415"/>
                <a:gd name="connsiteY6" fmla="*/ 175260 h 278130"/>
                <a:gd name="connsiteX7" fmla="*/ 26670 w 272415"/>
                <a:gd name="connsiteY7" fmla="*/ 215265 h 278130"/>
                <a:gd name="connsiteX8" fmla="*/ 45720 w 272415"/>
                <a:gd name="connsiteY8" fmla="*/ 245745 h 278130"/>
                <a:gd name="connsiteX9" fmla="*/ 99060 w 272415"/>
                <a:gd name="connsiteY9" fmla="*/ 234315 h 278130"/>
                <a:gd name="connsiteX10" fmla="*/ 118110 w 272415"/>
                <a:gd name="connsiteY10" fmla="*/ 274320 h 278130"/>
                <a:gd name="connsiteX11" fmla="*/ 161925 w 272415"/>
                <a:gd name="connsiteY11" fmla="*/ 278130 h 278130"/>
                <a:gd name="connsiteX12" fmla="*/ 179070 w 272415"/>
                <a:gd name="connsiteY12" fmla="*/ 234315 h 278130"/>
                <a:gd name="connsiteX13" fmla="*/ 230505 w 272415"/>
                <a:gd name="connsiteY13" fmla="*/ 245745 h 278130"/>
                <a:gd name="connsiteX14" fmla="*/ 255270 w 272415"/>
                <a:gd name="connsiteY14" fmla="*/ 213360 h 278130"/>
                <a:gd name="connsiteX15" fmla="*/ 213360 w 272415"/>
                <a:gd name="connsiteY15" fmla="*/ 173355 h 278130"/>
                <a:gd name="connsiteX16" fmla="*/ 272415 w 272415"/>
                <a:gd name="connsiteY16" fmla="*/ 161925 h 278130"/>
                <a:gd name="connsiteX17" fmla="*/ 272415 w 272415"/>
                <a:gd name="connsiteY17" fmla="*/ 123825 h 278130"/>
                <a:gd name="connsiteX18" fmla="*/ 224790 w 272415"/>
                <a:gd name="connsiteY18" fmla="*/ 108585 h 278130"/>
                <a:gd name="connsiteX19" fmla="*/ 255270 w 272415"/>
                <a:gd name="connsiteY19" fmla="*/ 74295 h 278130"/>
                <a:gd name="connsiteX20" fmla="*/ 234315 w 272415"/>
                <a:gd name="connsiteY20" fmla="*/ 38100 h 278130"/>
                <a:gd name="connsiteX21" fmla="*/ 180975 w 272415"/>
                <a:gd name="connsiteY21" fmla="*/ 49530 h 278130"/>
                <a:gd name="connsiteX22" fmla="*/ 158115 w 272415"/>
                <a:gd name="connsiteY22" fmla="*/ 0 h 278130"/>
                <a:gd name="connsiteX23" fmla="*/ 116205 w 272415"/>
                <a:gd name="connsiteY23" fmla="*/ 0 h 278130"/>
                <a:gd name="connsiteX24" fmla="*/ 93345 w 272415"/>
                <a:gd name="connsiteY24" fmla="*/ 51435 h 2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2415" h="278130">
                  <a:moveTo>
                    <a:pt x="93345" y="51435"/>
                  </a:moveTo>
                  <a:lnTo>
                    <a:pt x="38100" y="36195"/>
                  </a:lnTo>
                  <a:lnTo>
                    <a:pt x="20955" y="64770"/>
                  </a:lnTo>
                  <a:lnTo>
                    <a:pt x="59055" y="106680"/>
                  </a:lnTo>
                  <a:lnTo>
                    <a:pt x="0" y="127635"/>
                  </a:lnTo>
                  <a:lnTo>
                    <a:pt x="1905" y="160020"/>
                  </a:lnTo>
                  <a:lnTo>
                    <a:pt x="60960" y="175260"/>
                  </a:lnTo>
                  <a:lnTo>
                    <a:pt x="26670" y="215265"/>
                  </a:lnTo>
                  <a:lnTo>
                    <a:pt x="45720" y="245745"/>
                  </a:lnTo>
                  <a:lnTo>
                    <a:pt x="99060" y="234315"/>
                  </a:lnTo>
                  <a:lnTo>
                    <a:pt x="118110" y="274320"/>
                  </a:lnTo>
                  <a:lnTo>
                    <a:pt x="161925" y="278130"/>
                  </a:lnTo>
                  <a:lnTo>
                    <a:pt x="179070" y="234315"/>
                  </a:lnTo>
                  <a:lnTo>
                    <a:pt x="230505" y="245745"/>
                  </a:lnTo>
                  <a:lnTo>
                    <a:pt x="255270" y="213360"/>
                  </a:lnTo>
                  <a:lnTo>
                    <a:pt x="213360" y="173355"/>
                  </a:lnTo>
                  <a:lnTo>
                    <a:pt x="272415" y="161925"/>
                  </a:lnTo>
                  <a:lnTo>
                    <a:pt x="272415" y="123825"/>
                  </a:lnTo>
                  <a:lnTo>
                    <a:pt x="224790" y="108585"/>
                  </a:lnTo>
                  <a:lnTo>
                    <a:pt x="255270" y="74295"/>
                  </a:lnTo>
                  <a:lnTo>
                    <a:pt x="234315" y="38100"/>
                  </a:lnTo>
                  <a:lnTo>
                    <a:pt x="180975" y="49530"/>
                  </a:lnTo>
                  <a:lnTo>
                    <a:pt x="158115" y="0"/>
                  </a:lnTo>
                  <a:lnTo>
                    <a:pt x="116205" y="0"/>
                  </a:lnTo>
                  <a:lnTo>
                    <a:pt x="93345" y="514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uppieren 135">
              <a:extLst>
                <a:ext uri="{FF2B5EF4-FFF2-40B4-BE49-F238E27FC236}">
                  <a16:creationId xmlns:a16="http://schemas.microsoft.com/office/drawing/2014/main" id="{7BDA27C4-105A-B4A6-495E-C881293D65F7}"/>
                </a:ext>
              </a:extLst>
            </p:cNvPr>
            <p:cNvGrpSpPr/>
            <p:nvPr/>
          </p:nvGrpSpPr>
          <p:grpSpPr>
            <a:xfrm rot="20602224">
              <a:off x="4207773" y="2888962"/>
              <a:ext cx="108946" cy="112390"/>
              <a:chOff x="6573700" y="2756479"/>
              <a:chExt cx="305755" cy="315418"/>
            </a:xfrm>
          </p:grpSpPr>
          <p:grpSp>
            <p:nvGrpSpPr>
              <p:cNvPr id="15" name="Gruppieren 136">
                <a:extLst>
                  <a:ext uri="{FF2B5EF4-FFF2-40B4-BE49-F238E27FC236}">
                    <a16:creationId xmlns:a16="http://schemas.microsoft.com/office/drawing/2014/main" id="{9E35654A-6489-2514-555A-92409ADC504D}"/>
                  </a:ext>
                </a:extLst>
              </p:cNvPr>
              <p:cNvGrpSpPr/>
              <p:nvPr/>
            </p:nvGrpSpPr>
            <p:grpSpPr>
              <a:xfrm>
                <a:off x="6573700" y="2756479"/>
                <a:ext cx="305755" cy="315418"/>
                <a:chOff x="6573700" y="2756478"/>
                <a:chExt cx="305755" cy="359813"/>
              </a:xfrm>
            </p:grpSpPr>
            <p:grpSp>
              <p:nvGrpSpPr>
                <p:cNvPr id="17" name="Gruppieren 138">
                  <a:extLst>
                    <a:ext uri="{FF2B5EF4-FFF2-40B4-BE49-F238E27FC236}">
                      <a16:creationId xmlns:a16="http://schemas.microsoft.com/office/drawing/2014/main" id="{D2B4276E-59EE-BA9B-C1E9-0E82FCD415E2}"/>
                    </a:ext>
                  </a:extLst>
                </p:cNvPr>
                <p:cNvGrpSpPr/>
                <p:nvPr/>
              </p:nvGrpSpPr>
              <p:grpSpPr>
                <a:xfrm>
                  <a:off x="6684646" y="2756478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46" name="Gerader Verbinder 167">
                    <a:extLst>
                      <a:ext uri="{FF2B5EF4-FFF2-40B4-BE49-F238E27FC236}">
                        <a16:creationId xmlns:a16="http://schemas.microsoft.com/office/drawing/2014/main" id="{FDEA52CE-F6CA-AE7C-6B6B-BA4A3FF9CA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Gerader Verbinder 168">
                    <a:extLst>
                      <a:ext uri="{FF2B5EF4-FFF2-40B4-BE49-F238E27FC236}">
                        <a16:creationId xmlns:a16="http://schemas.microsoft.com/office/drawing/2014/main" id="{746C8FF4-69D4-26A5-977D-847C788E3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Gerader Verbinder 169">
                    <a:extLst>
                      <a:ext uri="{FF2B5EF4-FFF2-40B4-BE49-F238E27FC236}">
                        <a16:creationId xmlns:a16="http://schemas.microsoft.com/office/drawing/2014/main" id="{242304B0-240A-2FEF-D783-2A5B58185E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" name="Gruppieren 139">
                  <a:extLst>
                    <a:ext uri="{FF2B5EF4-FFF2-40B4-BE49-F238E27FC236}">
                      <a16:creationId xmlns:a16="http://schemas.microsoft.com/office/drawing/2014/main" id="{AA220360-6E0A-E859-7E70-D78CEC41E692}"/>
                    </a:ext>
                  </a:extLst>
                </p:cNvPr>
                <p:cNvGrpSpPr/>
                <p:nvPr/>
              </p:nvGrpSpPr>
              <p:grpSpPr>
                <a:xfrm rot="16200000">
                  <a:off x="6562299" y="2908103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43" name="Gerader Verbinder 164">
                    <a:extLst>
                      <a:ext uri="{FF2B5EF4-FFF2-40B4-BE49-F238E27FC236}">
                        <a16:creationId xmlns:a16="http://schemas.microsoft.com/office/drawing/2014/main" id="{F104EFA1-C968-F313-8A52-BA13C6680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Gerader Verbinder 165">
                    <a:extLst>
                      <a:ext uri="{FF2B5EF4-FFF2-40B4-BE49-F238E27FC236}">
                        <a16:creationId xmlns:a16="http://schemas.microsoft.com/office/drawing/2014/main" id="{55922572-99CD-D25F-6315-F8781A947D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Gerader Verbinder 166">
                    <a:extLst>
                      <a:ext uri="{FF2B5EF4-FFF2-40B4-BE49-F238E27FC236}">
                        <a16:creationId xmlns:a16="http://schemas.microsoft.com/office/drawing/2014/main" id="{A28A68A2-C6CE-7CE7-75FA-F6DE37CEDC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uppieren 140">
                  <a:extLst>
                    <a:ext uri="{FF2B5EF4-FFF2-40B4-BE49-F238E27FC236}">
                      <a16:creationId xmlns:a16="http://schemas.microsoft.com/office/drawing/2014/main" id="{946766B1-F0D9-A3B4-AA4B-4D5E3EDBE713}"/>
                    </a:ext>
                  </a:extLst>
                </p:cNvPr>
                <p:cNvGrpSpPr/>
                <p:nvPr/>
              </p:nvGrpSpPr>
              <p:grpSpPr>
                <a:xfrm rot="10800000">
                  <a:off x="6686554" y="3051464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40" name="Gerader Verbinder 161">
                    <a:extLst>
                      <a:ext uri="{FF2B5EF4-FFF2-40B4-BE49-F238E27FC236}">
                        <a16:creationId xmlns:a16="http://schemas.microsoft.com/office/drawing/2014/main" id="{9A1446BF-0044-727E-A25C-5FBDED3021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r Verbinder 162">
                    <a:extLst>
                      <a:ext uri="{FF2B5EF4-FFF2-40B4-BE49-F238E27FC236}">
                        <a16:creationId xmlns:a16="http://schemas.microsoft.com/office/drawing/2014/main" id="{23B2CD90-7E8B-A3BD-8CD5-290EC245DB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3"/>
                    <a:ext cx="19048" cy="6261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Gerader Verbinder 163">
                    <a:extLst>
                      <a:ext uri="{FF2B5EF4-FFF2-40B4-BE49-F238E27FC236}">
                        <a16:creationId xmlns:a16="http://schemas.microsoft.com/office/drawing/2014/main" id="{BB45CF3A-F229-B3B2-9BBB-0980E57305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uppieren 141">
                  <a:extLst>
                    <a:ext uri="{FF2B5EF4-FFF2-40B4-BE49-F238E27FC236}">
                      <a16:creationId xmlns:a16="http://schemas.microsoft.com/office/drawing/2014/main" id="{874F8D40-CCF9-017F-2EF4-5044A4D7AD19}"/>
                    </a:ext>
                  </a:extLst>
                </p:cNvPr>
                <p:cNvGrpSpPr/>
                <p:nvPr/>
              </p:nvGrpSpPr>
              <p:grpSpPr>
                <a:xfrm rot="5400000">
                  <a:off x="6803227" y="2907951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37" name="Gerader Verbinder 158">
                    <a:extLst>
                      <a:ext uri="{FF2B5EF4-FFF2-40B4-BE49-F238E27FC236}">
                        <a16:creationId xmlns:a16="http://schemas.microsoft.com/office/drawing/2014/main" id="{33C70F61-3C21-6429-ECE4-BA411485D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Gerader Verbinder 159">
                    <a:extLst>
                      <a:ext uri="{FF2B5EF4-FFF2-40B4-BE49-F238E27FC236}">
                        <a16:creationId xmlns:a16="http://schemas.microsoft.com/office/drawing/2014/main" id="{504774B2-275B-7D59-364F-DB77E1B672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Gerader Verbinder 160">
                    <a:extLst>
                      <a:ext uri="{FF2B5EF4-FFF2-40B4-BE49-F238E27FC236}">
                        <a16:creationId xmlns:a16="http://schemas.microsoft.com/office/drawing/2014/main" id="{443D98CD-5682-AEBB-224A-6F05718AA1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uppieren 142">
                  <a:extLst>
                    <a:ext uri="{FF2B5EF4-FFF2-40B4-BE49-F238E27FC236}">
                      <a16:creationId xmlns:a16="http://schemas.microsoft.com/office/drawing/2014/main" id="{BEC1DC26-A1D8-2BF1-2DFB-EDC854332EC2}"/>
                    </a:ext>
                  </a:extLst>
                </p:cNvPr>
                <p:cNvGrpSpPr/>
                <p:nvPr/>
              </p:nvGrpSpPr>
              <p:grpSpPr>
                <a:xfrm rot="7200000">
                  <a:off x="6775479" y="3003669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34" name="Gerader Verbinder 155">
                    <a:extLst>
                      <a:ext uri="{FF2B5EF4-FFF2-40B4-BE49-F238E27FC236}">
                        <a16:creationId xmlns:a16="http://schemas.microsoft.com/office/drawing/2014/main" id="{5446AF58-A9BD-D37C-0C09-872A2BF589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Gerader Verbinder 156">
                    <a:extLst>
                      <a:ext uri="{FF2B5EF4-FFF2-40B4-BE49-F238E27FC236}">
                        <a16:creationId xmlns:a16="http://schemas.microsoft.com/office/drawing/2014/main" id="{4601BA8C-5F22-1A30-1210-7E5AD36FBF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Gerader Verbinder 157">
                    <a:extLst>
                      <a:ext uri="{FF2B5EF4-FFF2-40B4-BE49-F238E27FC236}">
                        <a16:creationId xmlns:a16="http://schemas.microsoft.com/office/drawing/2014/main" id="{BE454170-EB0B-0CB7-48FA-DC11D26B87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Gruppieren 143">
                  <a:extLst>
                    <a:ext uri="{FF2B5EF4-FFF2-40B4-BE49-F238E27FC236}">
                      <a16:creationId xmlns:a16="http://schemas.microsoft.com/office/drawing/2014/main" id="{AFC63E48-AAAB-5BDE-020B-3F4468D347B9}"/>
                    </a:ext>
                  </a:extLst>
                </p:cNvPr>
                <p:cNvGrpSpPr/>
                <p:nvPr/>
              </p:nvGrpSpPr>
              <p:grpSpPr>
                <a:xfrm rot="3600000">
                  <a:off x="6778437" y="2812190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31" name="Gerader Verbinder 152">
                    <a:extLst>
                      <a:ext uri="{FF2B5EF4-FFF2-40B4-BE49-F238E27FC236}">
                        <a16:creationId xmlns:a16="http://schemas.microsoft.com/office/drawing/2014/main" id="{E12C2ED9-EC69-DA6F-150C-1DE99C44F3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r Verbinder 153">
                    <a:extLst>
                      <a:ext uri="{FF2B5EF4-FFF2-40B4-BE49-F238E27FC236}">
                        <a16:creationId xmlns:a16="http://schemas.microsoft.com/office/drawing/2014/main" id="{9CA26045-367B-8B8D-61F9-93E6C994B6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r Verbinder 154">
                    <a:extLst>
                      <a:ext uri="{FF2B5EF4-FFF2-40B4-BE49-F238E27FC236}">
                        <a16:creationId xmlns:a16="http://schemas.microsoft.com/office/drawing/2014/main" id="{4395A47F-4B66-6BA8-3B31-A28E9F7311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uppieren 144">
                  <a:extLst>
                    <a:ext uri="{FF2B5EF4-FFF2-40B4-BE49-F238E27FC236}">
                      <a16:creationId xmlns:a16="http://schemas.microsoft.com/office/drawing/2014/main" id="{AA9C5128-0CEE-DC45-F77C-63DE9D057DCE}"/>
                    </a:ext>
                  </a:extLst>
                </p:cNvPr>
                <p:cNvGrpSpPr/>
                <p:nvPr/>
              </p:nvGrpSpPr>
              <p:grpSpPr>
                <a:xfrm rot="-3600000">
                  <a:off x="6590376" y="2811732"/>
                  <a:ext cx="87629" cy="64827"/>
                  <a:chOff x="6684646" y="2756478"/>
                  <a:chExt cx="87629" cy="64827"/>
                </a:xfrm>
              </p:grpSpPr>
              <p:cxnSp>
                <p:nvCxnSpPr>
                  <p:cNvPr id="28" name="Gerader Verbinder 149">
                    <a:extLst>
                      <a:ext uri="{FF2B5EF4-FFF2-40B4-BE49-F238E27FC236}">
                        <a16:creationId xmlns:a16="http://schemas.microsoft.com/office/drawing/2014/main" id="{4677972E-E737-7E42-DAD9-F187634AD3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Gerader Verbinder 150">
                    <a:extLst>
                      <a:ext uri="{FF2B5EF4-FFF2-40B4-BE49-F238E27FC236}">
                        <a16:creationId xmlns:a16="http://schemas.microsoft.com/office/drawing/2014/main" id="{32E6EE0B-9877-253F-1F73-C6EBD1D103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3227" y="2758687"/>
                    <a:ext cx="19048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r Verbinder 151">
                    <a:extLst>
                      <a:ext uri="{FF2B5EF4-FFF2-40B4-BE49-F238E27FC236}">
                        <a16:creationId xmlns:a16="http://schemas.microsoft.com/office/drawing/2014/main" id="{7E12466E-EE13-AC8C-7A4E-AEEECAD86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uppieren 145">
                  <a:extLst>
                    <a:ext uri="{FF2B5EF4-FFF2-40B4-BE49-F238E27FC236}">
                      <a16:creationId xmlns:a16="http://schemas.microsoft.com/office/drawing/2014/main" id="{792C2D29-04DB-A005-57DF-8456115EEF93}"/>
                    </a:ext>
                  </a:extLst>
                </p:cNvPr>
                <p:cNvGrpSpPr/>
                <p:nvPr/>
              </p:nvGrpSpPr>
              <p:grpSpPr>
                <a:xfrm rot="-7200000">
                  <a:off x="6598296" y="3004044"/>
                  <a:ext cx="85808" cy="65379"/>
                  <a:chOff x="6684646" y="2756478"/>
                  <a:chExt cx="85808" cy="65379"/>
                </a:xfrm>
              </p:grpSpPr>
              <p:cxnSp>
                <p:nvCxnSpPr>
                  <p:cNvPr id="25" name="Gerader Verbinder 146">
                    <a:extLst>
                      <a:ext uri="{FF2B5EF4-FFF2-40B4-BE49-F238E27FC236}">
                        <a16:creationId xmlns:a16="http://schemas.microsoft.com/office/drawing/2014/main" id="{0FF02B96-945E-05A0-F5EC-A80F767006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84646" y="2756478"/>
                    <a:ext cx="17144" cy="64827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Gerader Verbinder 147">
                    <a:extLst>
                      <a:ext uri="{FF2B5EF4-FFF2-40B4-BE49-F238E27FC236}">
                        <a16:creationId xmlns:a16="http://schemas.microsoft.com/office/drawing/2014/main" id="{3EC29D09-A8E3-4EB6-027C-1BFEF692DA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751405" y="2759239"/>
                    <a:ext cx="19049" cy="62618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r Verbinder 148">
                    <a:extLst>
                      <a:ext uri="{FF2B5EF4-FFF2-40B4-BE49-F238E27FC236}">
                        <a16:creationId xmlns:a16="http://schemas.microsoft.com/office/drawing/2014/main" id="{25C81499-3448-4AD2-0356-614B10550A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701791" y="2756478"/>
                    <a:ext cx="51434" cy="0"/>
                  </a:xfrm>
                  <a:prstGeom prst="line">
                    <a:avLst/>
                  </a:prstGeom>
                  <a:ln w="9525" cap="rnd" cmpd="sng">
                    <a:solidFill>
                      <a:schemeClr val="bg2">
                        <a:lumMod val="5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6" name="Ellipse 137">
                <a:extLst>
                  <a:ext uri="{FF2B5EF4-FFF2-40B4-BE49-F238E27FC236}">
                    <a16:creationId xmlns:a16="http://schemas.microsoft.com/office/drawing/2014/main" id="{3AA701C9-FFB9-8127-56C0-706FAE9D0376}"/>
                  </a:ext>
                </a:extLst>
              </p:cNvPr>
              <p:cNvSpPr/>
              <p:nvPr/>
            </p:nvSpPr>
            <p:spPr>
              <a:xfrm>
                <a:off x="6649507" y="2841430"/>
                <a:ext cx="154393" cy="1543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grpSp>
        <p:nvGrpSpPr>
          <p:cNvPr id="83" name="Gruppieren 94">
            <a:extLst>
              <a:ext uri="{FF2B5EF4-FFF2-40B4-BE49-F238E27FC236}">
                <a16:creationId xmlns:a16="http://schemas.microsoft.com/office/drawing/2014/main" id="{837DEADE-23E7-0B51-47CC-EC56F2949755}"/>
              </a:ext>
            </a:extLst>
          </p:cNvPr>
          <p:cNvGrpSpPr/>
          <p:nvPr/>
        </p:nvGrpSpPr>
        <p:grpSpPr>
          <a:xfrm>
            <a:off x="3908097" y="5457570"/>
            <a:ext cx="1002070" cy="267224"/>
            <a:chOff x="3445955" y="4395131"/>
            <a:chExt cx="1503869" cy="401041"/>
          </a:xfrm>
        </p:grpSpPr>
        <p:grpSp>
          <p:nvGrpSpPr>
            <p:cNvPr id="84" name="Gruppieren 95">
              <a:extLst>
                <a:ext uri="{FF2B5EF4-FFF2-40B4-BE49-F238E27FC236}">
                  <a16:creationId xmlns:a16="http://schemas.microsoft.com/office/drawing/2014/main" id="{2F42071C-3BBF-4485-138F-49891745BC7B}"/>
                </a:ext>
              </a:extLst>
            </p:cNvPr>
            <p:cNvGrpSpPr/>
            <p:nvPr/>
          </p:nvGrpSpPr>
          <p:grpSpPr>
            <a:xfrm>
              <a:off x="3445955" y="4395131"/>
              <a:ext cx="1503869" cy="248519"/>
              <a:chOff x="5864240" y="3932260"/>
              <a:chExt cx="1970402" cy="325616"/>
            </a:xfrm>
          </p:grpSpPr>
          <p:grpSp>
            <p:nvGrpSpPr>
              <p:cNvPr id="88" name="Gruppieren 99">
                <a:extLst>
                  <a:ext uri="{FF2B5EF4-FFF2-40B4-BE49-F238E27FC236}">
                    <a16:creationId xmlns:a16="http://schemas.microsoft.com/office/drawing/2014/main" id="{7F449272-3F78-909E-ED3D-4C264B8014CF}"/>
                  </a:ext>
                </a:extLst>
              </p:cNvPr>
              <p:cNvGrpSpPr/>
              <p:nvPr/>
            </p:nvGrpSpPr>
            <p:grpSpPr>
              <a:xfrm>
                <a:off x="5864240" y="3932260"/>
                <a:ext cx="1970402" cy="325616"/>
                <a:chOff x="6118860" y="3990340"/>
                <a:chExt cx="633741" cy="104728"/>
              </a:xfrm>
            </p:grpSpPr>
            <p:sp>
              <p:nvSpPr>
                <p:cNvPr id="117" name="Rechteck: abgerundete Ecken 128">
                  <a:extLst>
                    <a:ext uri="{FF2B5EF4-FFF2-40B4-BE49-F238E27FC236}">
                      <a16:creationId xmlns:a16="http://schemas.microsoft.com/office/drawing/2014/main" id="{E255C36A-4B47-9B71-F628-9D65CAEEE7BE}"/>
                    </a:ext>
                  </a:extLst>
                </p:cNvPr>
                <p:cNvSpPr/>
                <p:nvPr/>
              </p:nvSpPr>
              <p:spPr>
                <a:xfrm>
                  <a:off x="6118860" y="3990340"/>
                  <a:ext cx="633741" cy="104728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Rechteck: abgerundete Ecken 129">
                  <a:extLst>
                    <a:ext uri="{FF2B5EF4-FFF2-40B4-BE49-F238E27FC236}">
                      <a16:creationId xmlns:a16="http://schemas.microsoft.com/office/drawing/2014/main" id="{80F384CF-860D-F3D3-817C-C899E307ACE4}"/>
                    </a:ext>
                  </a:extLst>
                </p:cNvPr>
                <p:cNvSpPr/>
                <p:nvPr/>
              </p:nvSpPr>
              <p:spPr>
                <a:xfrm>
                  <a:off x="6212205" y="4010660"/>
                  <a:ext cx="516255" cy="660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2">
                    <a:lumMod val="9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19" name="Gerader Verbinder 130">
                  <a:extLst>
                    <a:ext uri="{FF2B5EF4-FFF2-40B4-BE49-F238E27FC236}">
                      <a16:creationId xmlns:a16="http://schemas.microsoft.com/office/drawing/2014/main" id="{5763B401-05A7-8256-F574-226A86DB17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41720" y="4013836"/>
                  <a:ext cx="40005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r Verbinder 131">
                  <a:extLst>
                    <a:ext uri="{FF2B5EF4-FFF2-40B4-BE49-F238E27FC236}">
                      <a16:creationId xmlns:a16="http://schemas.microsoft.com/office/drawing/2014/main" id="{166994B2-70A5-9595-0363-7673E9B99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41720" y="4031684"/>
                  <a:ext cx="40005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uppieren 100">
                <a:extLst>
                  <a:ext uri="{FF2B5EF4-FFF2-40B4-BE49-F238E27FC236}">
                    <a16:creationId xmlns:a16="http://schemas.microsoft.com/office/drawing/2014/main" id="{41FA746C-50BE-B76E-41D6-A991ABC9222C}"/>
                  </a:ext>
                </a:extLst>
              </p:cNvPr>
              <p:cNvGrpSpPr/>
              <p:nvPr/>
            </p:nvGrpSpPr>
            <p:grpSpPr>
              <a:xfrm>
                <a:off x="6206840" y="4033948"/>
                <a:ext cx="1496558" cy="51600"/>
                <a:chOff x="6216015" y="4025116"/>
                <a:chExt cx="1496558" cy="51600"/>
              </a:xfrm>
            </p:grpSpPr>
            <p:sp>
              <p:nvSpPr>
                <p:cNvPr id="104" name="Rechteck 115">
                  <a:extLst>
                    <a:ext uri="{FF2B5EF4-FFF2-40B4-BE49-F238E27FC236}">
                      <a16:creationId xmlns:a16="http://schemas.microsoft.com/office/drawing/2014/main" id="{DD70C2F4-5103-8F32-1D1C-046EB9F94DBE}"/>
                    </a:ext>
                  </a:extLst>
                </p:cNvPr>
                <p:cNvSpPr/>
                <p:nvPr/>
              </p:nvSpPr>
              <p:spPr>
                <a:xfrm>
                  <a:off x="6216015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5" name="Rechteck 116">
                  <a:extLst>
                    <a:ext uri="{FF2B5EF4-FFF2-40B4-BE49-F238E27FC236}">
                      <a16:creationId xmlns:a16="http://schemas.microsoft.com/office/drawing/2014/main" id="{E295F39E-9AF8-7AC1-4F6E-9E446FC03C9B}"/>
                    </a:ext>
                  </a:extLst>
                </p:cNvPr>
                <p:cNvSpPr/>
                <p:nvPr/>
              </p:nvSpPr>
              <p:spPr>
                <a:xfrm>
                  <a:off x="6336174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" name="Rechteck 117">
                  <a:extLst>
                    <a:ext uri="{FF2B5EF4-FFF2-40B4-BE49-F238E27FC236}">
                      <a16:creationId xmlns:a16="http://schemas.microsoft.com/office/drawing/2014/main" id="{7A7FFBE4-76A7-31F9-5375-873FCECB5AAA}"/>
                    </a:ext>
                  </a:extLst>
                </p:cNvPr>
                <p:cNvSpPr/>
                <p:nvPr/>
              </p:nvSpPr>
              <p:spPr>
                <a:xfrm>
                  <a:off x="6456481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Rechteck 118">
                  <a:extLst>
                    <a:ext uri="{FF2B5EF4-FFF2-40B4-BE49-F238E27FC236}">
                      <a16:creationId xmlns:a16="http://schemas.microsoft.com/office/drawing/2014/main" id="{E8DACD3F-44A1-81CF-D745-762FA414C85F}"/>
                    </a:ext>
                  </a:extLst>
                </p:cNvPr>
                <p:cNvSpPr/>
                <p:nvPr/>
              </p:nvSpPr>
              <p:spPr>
                <a:xfrm>
                  <a:off x="6575485" y="4025600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8" name="Rechteck 119">
                  <a:extLst>
                    <a:ext uri="{FF2B5EF4-FFF2-40B4-BE49-F238E27FC236}">
                      <a16:creationId xmlns:a16="http://schemas.microsoft.com/office/drawing/2014/main" id="{1D62F826-5B0C-A92B-F5E0-59CC00398210}"/>
                    </a:ext>
                  </a:extLst>
                </p:cNvPr>
                <p:cNvSpPr/>
                <p:nvPr/>
              </p:nvSpPr>
              <p:spPr>
                <a:xfrm>
                  <a:off x="6699156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" name="Rechteck 120">
                  <a:extLst>
                    <a:ext uri="{FF2B5EF4-FFF2-40B4-BE49-F238E27FC236}">
                      <a16:creationId xmlns:a16="http://schemas.microsoft.com/office/drawing/2014/main" id="{397AE808-A8B6-D7CB-68F4-E4021A1A021F}"/>
                    </a:ext>
                  </a:extLst>
                </p:cNvPr>
                <p:cNvSpPr/>
                <p:nvPr/>
              </p:nvSpPr>
              <p:spPr>
                <a:xfrm>
                  <a:off x="6819463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" name="Rechteck 121">
                  <a:extLst>
                    <a:ext uri="{FF2B5EF4-FFF2-40B4-BE49-F238E27FC236}">
                      <a16:creationId xmlns:a16="http://schemas.microsoft.com/office/drawing/2014/main" id="{E3B1170F-EE64-CD19-2436-C50E79CEAD44}"/>
                    </a:ext>
                  </a:extLst>
                </p:cNvPr>
                <p:cNvSpPr/>
                <p:nvPr/>
              </p:nvSpPr>
              <p:spPr>
                <a:xfrm>
                  <a:off x="6944321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1" name="Rechteck 122">
                  <a:extLst>
                    <a:ext uri="{FF2B5EF4-FFF2-40B4-BE49-F238E27FC236}">
                      <a16:creationId xmlns:a16="http://schemas.microsoft.com/office/drawing/2014/main" id="{206C08A6-F2B7-72CC-5710-B482548E02D7}"/>
                    </a:ext>
                  </a:extLst>
                </p:cNvPr>
                <p:cNvSpPr/>
                <p:nvPr/>
              </p:nvSpPr>
              <p:spPr>
                <a:xfrm>
                  <a:off x="7064480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2" name="Rechteck 123">
                  <a:extLst>
                    <a:ext uri="{FF2B5EF4-FFF2-40B4-BE49-F238E27FC236}">
                      <a16:creationId xmlns:a16="http://schemas.microsoft.com/office/drawing/2014/main" id="{7AB68334-F412-D1BE-A41B-82FF7A7ADC96}"/>
                    </a:ext>
                  </a:extLst>
                </p:cNvPr>
                <p:cNvSpPr/>
                <p:nvPr/>
              </p:nvSpPr>
              <p:spPr>
                <a:xfrm>
                  <a:off x="7184787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3" name="Rechteck 124">
                  <a:extLst>
                    <a:ext uri="{FF2B5EF4-FFF2-40B4-BE49-F238E27FC236}">
                      <a16:creationId xmlns:a16="http://schemas.microsoft.com/office/drawing/2014/main" id="{C73A1807-AB34-52A8-980B-F300DEE42594}"/>
                    </a:ext>
                  </a:extLst>
                </p:cNvPr>
                <p:cNvSpPr/>
                <p:nvPr/>
              </p:nvSpPr>
              <p:spPr>
                <a:xfrm>
                  <a:off x="7303791" y="4025600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4" name="Rechteck 125">
                  <a:extLst>
                    <a:ext uri="{FF2B5EF4-FFF2-40B4-BE49-F238E27FC236}">
                      <a16:creationId xmlns:a16="http://schemas.microsoft.com/office/drawing/2014/main" id="{091941D6-2B04-2149-F5CB-C6EE5D42DA2B}"/>
                    </a:ext>
                  </a:extLst>
                </p:cNvPr>
                <p:cNvSpPr/>
                <p:nvPr/>
              </p:nvSpPr>
              <p:spPr>
                <a:xfrm>
                  <a:off x="7427462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5" name="Rechteck 126">
                  <a:extLst>
                    <a:ext uri="{FF2B5EF4-FFF2-40B4-BE49-F238E27FC236}">
                      <a16:creationId xmlns:a16="http://schemas.microsoft.com/office/drawing/2014/main" id="{51614322-C84C-523A-F75B-2999377597CF}"/>
                    </a:ext>
                  </a:extLst>
                </p:cNvPr>
                <p:cNvSpPr/>
                <p:nvPr/>
              </p:nvSpPr>
              <p:spPr>
                <a:xfrm>
                  <a:off x="7547769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Rechteck 127">
                  <a:extLst>
                    <a:ext uri="{FF2B5EF4-FFF2-40B4-BE49-F238E27FC236}">
                      <a16:creationId xmlns:a16="http://schemas.microsoft.com/office/drawing/2014/main" id="{41A27CE7-C564-BD81-A266-84BFD64F9670}"/>
                    </a:ext>
                  </a:extLst>
                </p:cNvPr>
                <p:cNvSpPr/>
                <p:nvPr/>
              </p:nvSpPr>
              <p:spPr>
                <a:xfrm>
                  <a:off x="7661494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0" name="Gruppieren 101">
                <a:extLst>
                  <a:ext uri="{FF2B5EF4-FFF2-40B4-BE49-F238E27FC236}">
                    <a16:creationId xmlns:a16="http://schemas.microsoft.com/office/drawing/2014/main" id="{09790D41-6437-3E4C-0548-7F681DE48F13}"/>
                  </a:ext>
                </a:extLst>
              </p:cNvPr>
              <p:cNvGrpSpPr/>
              <p:nvPr/>
            </p:nvGrpSpPr>
            <p:grpSpPr>
              <a:xfrm>
                <a:off x="6206840" y="4111804"/>
                <a:ext cx="1496558" cy="51600"/>
                <a:chOff x="6216015" y="4025112"/>
                <a:chExt cx="1496558" cy="51600"/>
              </a:xfrm>
            </p:grpSpPr>
            <p:sp>
              <p:nvSpPr>
                <p:cNvPr id="91" name="Rechteck 102">
                  <a:extLst>
                    <a:ext uri="{FF2B5EF4-FFF2-40B4-BE49-F238E27FC236}">
                      <a16:creationId xmlns:a16="http://schemas.microsoft.com/office/drawing/2014/main" id="{CE142BC4-28F6-6EB4-FEB9-FA4201EB4340}"/>
                    </a:ext>
                  </a:extLst>
                </p:cNvPr>
                <p:cNvSpPr/>
                <p:nvPr/>
              </p:nvSpPr>
              <p:spPr>
                <a:xfrm>
                  <a:off x="6216015" y="4025112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Rechteck 103">
                  <a:extLst>
                    <a:ext uri="{FF2B5EF4-FFF2-40B4-BE49-F238E27FC236}">
                      <a16:creationId xmlns:a16="http://schemas.microsoft.com/office/drawing/2014/main" id="{B69671BD-844A-4E68-B347-784338FD5658}"/>
                    </a:ext>
                  </a:extLst>
                </p:cNvPr>
                <p:cNvSpPr/>
                <p:nvPr/>
              </p:nvSpPr>
              <p:spPr>
                <a:xfrm>
                  <a:off x="6336174" y="4025112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3" name="Rechteck 104">
                  <a:extLst>
                    <a:ext uri="{FF2B5EF4-FFF2-40B4-BE49-F238E27FC236}">
                      <a16:creationId xmlns:a16="http://schemas.microsoft.com/office/drawing/2014/main" id="{B9E3BADB-A73B-8BD1-07F2-60F6B543E9B1}"/>
                    </a:ext>
                  </a:extLst>
                </p:cNvPr>
                <p:cNvSpPr/>
                <p:nvPr/>
              </p:nvSpPr>
              <p:spPr>
                <a:xfrm>
                  <a:off x="6456481" y="4025112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4" name="Rechteck 105">
                  <a:extLst>
                    <a:ext uri="{FF2B5EF4-FFF2-40B4-BE49-F238E27FC236}">
                      <a16:creationId xmlns:a16="http://schemas.microsoft.com/office/drawing/2014/main" id="{1D1A77E4-22A8-2572-D53C-DE56BE21A58B}"/>
                    </a:ext>
                  </a:extLst>
                </p:cNvPr>
                <p:cNvSpPr/>
                <p:nvPr/>
              </p:nvSpPr>
              <p:spPr>
                <a:xfrm>
                  <a:off x="6575485" y="402559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5" name="Rechteck 106">
                  <a:extLst>
                    <a:ext uri="{FF2B5EF4-FFF2-40B4-BE49-F238E27FC236}">
                      <a16:creationId xmlns:a16="http://schemas.microsoft.com/office/drawing/2014/main" id="{E555EE40-BA15-C65B-B480-2613D7406D1A}"/>
                    </a:ext>
                  </a:extLst>
                </p:cNvPr>
                <p:cNvSpPr/>
                <p:nvPr/>
              </p:nvSpPr>
              <p:spPr>
                <a:xfrm>
                  <a:off x="6699156" y="4025112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6" name="Rechteck 107">
                  <a:extLst>
                    <a:ext uri="{FF2B5EF4-FFF2-40B4-BE49-F238E27FC236}">
                      <a16:creationId xmlns:a16="http://schemas.microsoft.com/office/drawing/2014/main" id="{596D06C3-5B67-9546-FE87-036D019725F2}"/>
                    </a:ext>
                  </a:extLst>
                </p:cNvPr>
                <p:cNvSpPr/>
                <p:nvPr/>
              </p:nvSpPr>
              <p:spPr>
                <a:xfrm>
                  <a:off x="6819463" y="4025112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7" name="Rechteck 108">
                  <a:extLst>
                    <a:ext uri="{FF2B5EF4-FFF2-40B4-BE49-F238E27FC236}">
                      <a16:creationId xmlns:a16="http://schemas.microsoft.com/office/drawing/2014/main" id="{5EE6B096-8B62-6AEB-7EBB-D4D1B65CEA09}"/>
                    </a:ext>
                  </a:extLst>
                </p:cNvPr>
                <p:cNvSpPr/>
                <p:nvPr/>
              </p:nvSpPr>
              <p:spPr>
                <a:xfrm>
                  <a:off x="6944321" y="4025112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Rechteck 109">
                  <a:extLst>
                    <a:ext uri="{FF2B5EF4-FFF2-40B4-BE49-F238E27FC236}">
                      <a16:creationId xmlns:a16="http://schemas.microsoft.com/office/drawing/2014/main" id="{38BF3329-B4A7-B2A0-15DD-F91BFC829C10}"/>
                    </a:ext>
                  </a:extLst>
                </p:cNvPr>
                <p:cNvSpPr/>
                <p:nvPr/>
              </p:nvSpPr>
              <p:spPr>
                <a:xfrm>
                  <a:off x="7064480" y="4025112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9" name="Rechteck 110">
                  <a:extLst>
                    <a:ext uri="{FF2B5EF4-FFF2-40B4-BE49-F238E27FC236}">
                      <a16:creationId xmlns:a16="http://schemas.microsoft.com/office/drawing/2014/main" id="{E402066C-865C-B910-AFA9-565876E26089}"/>
                    </a:ext>
                  </a:extLst>
                </p:cNvPr>
                <p:cNvSpPr/>
                <p:nvPr/>
              </p:nvSpPr>
              <p:spPr>
                <a:xfrm>
                  <a:off x="7184787" y="4025112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" name="Rechteck 111">
                  <a:extLst>
                    <a:ext uri="{FF2B5EF4-FFF2-40B4-BE49-F238E27FC236}">
                      <a16:creationId xmlns:a16="http://schemas.microsoft.com/office/drawing/2014/main" id="{BBC06772-7294-0118-885A-34B520CB915E}"/>
                    </a:ext>
                  </a:extLst>
                </p:cNvPr>
                <p:cNvSpPr/>
                <p:nvPr/>
              </p:nvSpPr>
              <p:spPr>
                <a:xfrm>
                  <a:off x="7303791" y="402559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Rechteck 112">
                  <a:extLst>
                    <a:ext uri="{FF2B5EF4-FFF2-40B4-BE49-F238E27FC236}">
                      <a16:creationId xmlns:a16="http://schemas.microsoft.com/office/drawing/2014/main" id="{B872A41F-0D1E-603A-DA99-84BA95608255}"/>
                    </a:ext>
                  </a:extLst>
                </p:cNvPr>
                <p:cNvSpPr/>
                <p:nvPr/>
              </p:nvSpPr>
              <p:spPr>
                <a:xfrm>
                  <a:off x="7427462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" name="Rechteck 113">
                  <a:extLst>
                    <a:ext uri="{FF2B5EF4-FFF2-40B4-BE49-F238E27FC236}">
                      <a16:creationId xmlns:a16="http://schemas.microsoft.com/office/drawing/2014/main" id="{051A1473-E11B-86A1-27D8-00571525B28F}"/>
                    </a:ext>
                  </a:extLst>
                </p:cNvPr>
                <p:cNvSpPr/>
                <p:nvPr/>
              </p:nvSpPr>
              <p:spPr>
                <a:xfrm>
                  <a:off x="7547769" y="4025114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" name="Rechteck 114">
                  <a:extLst>
                    <a:ext uri="{FF2B5EF4-FFF2-40B4-BE49-F238E27FC236}">
                      <a16:creationId xmlns:a16="http://schemas.microsoft.com/office/drawing/2014/main" id="{8D584287-6B1D-200E-85D0-C7FC9C5C4E71}"/>
                    </a:ext>
                  </a:extLst>
                </p:cNvPr>
                <p:cNvSpPr/>
                <p:nvPr/>
              </p:nvSpPr>
              <p:spPr>
                <a:xfrm>
                  <a:off x="7661494" y="4025116"/>
                  <a:ext cx="51079" cy="511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cxnSp>
          <p:nvCxnSpPr>
            <p:cNvPr id="85" name="Gerader Verbinder 96">
              <a:extLst>
                <a:ext uri="{FF2B5EF4-FFF2-40B4-BE49-F238E27FC236}">
                  <a16:creationId xmlns:a16="http://schemas.microsoft.com/office/drawing/2014/main" id="{5E5BD492-FD66-74F4-FBA9-3A5F61A798D7}"/>
                </a:ext>
              </a:extLst>
            </p:cNvPr>
            <p:cNvCxnSpPr>
              <a:cxnSpLocks/>
              <a:stCxn id="117" idx="2"/>
            </p:cNvCxnSpPr>
            <p:nvPr/>
          </p:nvCxnSpPr>
          <p:spPr>
            <a:xfrm>
              <a:off x="4197890" y="4643650"/>
              <a:ext cx="0" cy="801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hteck: abgerundete Ecken 97">
              <a:extLst>
                <a:ext uri="{FF2B5EF4-FFF2-40B4-BE49-F238E27FC236}">
                  <a16:creationId xmlns:a16="http://schemas.microsoft.com/office/drawing/2014/main" id="{57C8B180-7049-DFC2-7312-ED170CFDCF62}"/>
                </a:ext>
              </a:extLst>
            </p:cNvPr>
            <p:cNvSpPr/>
            <p:nvPr/>
          </p:nvSpPr>
          <p:spPr>
            <a:xfrm>
              <a:off x="4084838" y="4695918"/>
              <a:ext cx="235033" cy="10025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7" name="Gerader Verbinder 98">
              <a:extLst>
                <a:ext uri="{FF2B5EF4-FFF2-40B4-BE49-F238E27FC236}">
                  <a16:creationId xmlns:a16="http://schemas.microsoft.com/office/drawing/2014/main" id="{E56186E6-6452-752A-DA33-8EB2BAC75D0D}"/>
                </a:ext>
              </a:extLst>
            </p:cNvPr>
            <p:cNvCxnSpPr>
              <a:cxnSpLocks/>
            </p:cNvCxnSpPr>
            <p:nvPr/>
          </p:nvCxnSpPr>
          <p:spPr>
            <a:xfrm>
              <a:off x="3604381" y="4744083"/>
              <a:ext cx="120475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Oval 3">
            <a:extLst>
              <a:ext uri="{FF2B5EF4-FFF2-40B4-BE49-F238E27FC236}">
                <a16:creationId xmlns:a16="http://schemas.microsoft.com/office/drawing/2014/main" id="{CBDF1501-2A1F-EF40-A37C-A25BC98596EA}"/>
              </a:ext>
            </a:extLst>
          </p:cNvPr>
          <p:cNvSpPr/>
          <p:nvPr/>
        </p:nvSpPr>
        <p:spPr>
          <a:xfrm>
            <a:off x="8663786" y="3915778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2" name="Oval 3">
            <a:extLst>
              <a:ext uri="{FF2B5EF4-FFF2-40B4-BE49-F238E27FC236}">
                <a16:creationId xmlns:a16="http://schemas.microsoft.com/office/drawing/2014/main" id="{C4237E15-0FC7-7AB5-F8A7-7C5FF4D6126E}"/>
              </a:ext>
            </a:extLst>
          </p:cNvPr>
          <p:cNvSpPr/>
          <p:nvPr/>
        </p:nvSpPr>
        <p:spPr>
          <a:xfrm>
            <a:off x="8663786" y="4392430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3" name="Oval 3">
            <a:extLst>
              <a:ext uri="{FF2B5EF4-FFF2-40B4-BE49-F238E27FC236}">
                <a16:creationId xmlns:a16="http://schemas.microsoft.com/office/drawing/2014/main" id="{85B73FB5-7823-49E3-12BE-F044AA80D2DE}"/>
              </a:ext>
            </a:extLst>
          </p:cNvPr>
          <p:cNvSpPr/>
          <p:nvPr/>
        </p:nvSpPr>
        <p:spPr>
          <a:xfrm>
            <a:off x="9377545" y="2630508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4" name="Oval 3">
            <a:extLst>
              <a:ext uri="{FF2B5EF4-FFF2-40B4-BE49-F238E27FC236}">
                <a16:creationId xmlns:a16="http://schemas.microsoft.com/office/drawing/2014/main" id="{E592973E-DD77-3002-ADDF-E06D96D9A732}"/>
              </a:ext>
            </a:extLst>
          </p:cNvPr>
          <p:cNvSpPr/>
          <p:nvPr/>
        </p:nvSpPr>
        <p:spPr>
          <a:xfrm>
            <a:off x="7641018" y="1860568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5" name="Oval 3">
            <a:extLst>
              <a:ext uri="{FF2B5EF4-FFF2-40B4-BE49-F238E27FC236}">
                <a16:creationId xmlns:a16="http://schemas.microsoft.com/office/drawing/2014/main" id="{A5516DAB-76EA-9C32-C0C7-4719FAD968B3}"/>
              </a:ext>
            </a:extLst>
          </p:cNvPr>
          <p:cNvSpPr/>
          <p:nvPr/>
        </p:nvSpPr>
        <p:spPr>
          <a:xfrm>
            <a:off x="8320072" y="1800969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6" name="Oval 3">
            <a:extLst>
              <a:ext uri="{FF2B5EF4-FFF2-40B4-BE49-F238E27FC236}">
                <a16:creationId xmlns:a16="http://schemas.microsoft.com/office/drawing/2014/main" id="{70F449E1-D047-6627-2EC0-64D0CC8F2EAC}"/>
              </a:ext>
            </a:extLst>
          </p:cNvPr>
          <p:cNvSpPr/>
          <p:nvPr/>
        </p:nvSpPr>
        <p:spPr>
          <a:xfrm>
            <a:off x="7416242" y="3185783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7" name="TextBox 61">
            <a:extLst>
              <a:ext uri="{FF2B5EF4-FFF2-40B4-BE49-F238E27FC236}">
                <a16:creationId xmlns:a16="http://schemas.microsoft.com/office/drawing/2014/main" id="{6A67F051-E4C2-F19F-2664-16C28FB2993D}"/>
              </a:ext>
            </a:extLst>
          </p:cNvPr>
          <p:cNvSpPr txBox="1"/>
          <p:nvPr/>
        </p:nvSpPr>
        <p:spPr>
          <a:xfrm>
            <a:off x="8480812" y="3660708"/>
            <a:ext cx="1181243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voltageA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8" name="TextBox 61">
            <a:extLst>
              <a:ext uri="{FF2B5EF4-FFF2-40B4-BE49-F238E27FC236}">
                <a16:creationId xmlns:a16="http://schemas.microsoft.com/office/drawing/2014/main" id="{B19A37C7-ACDD-10BA-40D1-37C13495651D}"/>
              </a:ext>
            </a:extLst>
          </p:cNvPr>
          <p:cNvSpPr txBox="1"/>
          <p:nvPr/>
        </p:nvSpPr>
        <p:spPr>
          <a:xfrm>
            <a:off x="8499279" y="4673541"/>
            <a:ext cx="1181243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currentC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9" name="TextBox 61">
            <a:extLst>
              <a:ext uri="{FF2B5EF4-FFF2-40B4-BE49-F238E27FC236}">
                <a16:creationId xmlns:a16="http://schemas.microsoft.com/office/drawing/2014/main" id="{FB94EBCF-13CE-A95A-5DD9-71C90C052F58}"/>
              </a:ext>
            </a:extLst>
          </p:cNvPr>
          <p:cNvSpPr txBox="1"/>
          <p:nvPr/>
        </p:nvSpPr>
        <p:spPr>
          <a:xfrm>
            <a:off x="7141172" y="4022222"/>
            <a:ext cx="72758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PLC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30" name="Straight Arrow Connector 335">
            <a:extLst>
              <a:ext uri="{FF2B5EF4-FFF2-40B4-BE49-F238E27FC236}">
                <a16:creationId xmlns:a16="http://schemas.microsoft.com/office/drawing/2014/main" id="{067F7A94-49D8-83A2-DCEC-F76549F0C2E1}"/>
              </a:ext>
            </a:extLst>
          </p:cNvPr>
          <p:cNvCxnSpPr>
            <a:cxnSpLocks/>
            <a:stCxn id="159" idx="6"/>
            <a:endCxn id="121" idx="2"/>
          </p:cNvCxnSpPr>
          <p:nvPr/>
        </p:nvCxnSpPr>
        <p:spPr>
          <a:xfrm flipV="1">
            <a:off x="7851901" y="4083671"/>
            <a:ext cx="811885" cy="67093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335">
            <a:extLst>
              <a:ext uri="{FF2B5EF4-FFF2-40B4-BE49-F238E27FC236}">
                <a16:creationId xmlns:a16="http://schemas.microsoft.com/office/drawing/2014/main" id="{E495F528-5BD3-ADF3-1B51-B4D2F655DA13}"/>
              </a:ext>
            </a:extLst>
          </p:cNvPr>
          <p:cNvCxnSpPr>
            <a:cxnSpLocks/>
            <a:stCxn id="159" idx="5"/>
            <a:endCxn id="122" idx="2"/>
          </p:cNvCxnSpPr>
          <p:nvPr/>
        </p:nvCxnSpPr>
        <p:spPr>
          <a:xfrm>
            <a:off x="7802725" y="4269480"/>
            <a:ext cx="861061" cy="290844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61">
            <a:extLst>
              <a:ext uri="{FF2B5EF4-FFF2-40B4-BE49-F238E27FC236}">
                <a16:creationId xmlns:a16="http://schemas.microsoft.com/office/drawing/2014/main" id="{095155EC-1B19-986B-7F21-A6041F5C8785}"/>
              </a:ext>
            </a:extLst>
          </p:cNvPr>
          <p:cNvSpPr txBox="1"/>
          <p:nvPr/>
        </p:nvSpPr>
        <p:spPr>
          <a:xfrm>
            <a:off x="7888730" y="3848658"/>
            <a:ext cx="97322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serves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33" name="Straight Arrow Connector 335">
            <a:extLst>
              <a:ext uri="{FF2B5EF4-FFF2-40B4-BE49-F238E27FC236}">
                <a16:creationId xmlns:a16="http://schemas.microsoft.com/office/drawing/2014/main" id="{01FF30C1-CCF3-FAF7-00D0-6F504733077E}"/>
              </a:ext>
            </a:extLst>
          </p:cNvPr>
          <p:cNvCxnSpPr>
            <a:cxnSpLocks/>
            <a:stCxn id="137" idx="2"/>
            <a:endCxn id="121" idx="6"/>
          </p:cNvCxnSpPr>
          <p:nvPr/>
        </p:nvCxnSpPr>
        <p:spPr>
          <a:xfrm flipH="1">
            <a:off x="8999571" y="3965929"/>
            <a:ext cx="1001630" cy="117742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61">
            <a:extLst>
              <a:ext uri="{FF2B5EF4-FFF2-40B4-BE49-F238E27FC236}">
                <a16:creationId xmlns:a16="http://schemas.microsoft.com/office/drawing/2014/main" id="{DA10DBEB-185F-AE23-1799-C7EEB9CE66FC}"/>
              </a:ext>
            </a:extLst>
          </p:cNvPr>
          <p:cNvSpPr txBox="1"/>
          <p:nvPr/>
        </p:nvSpPr>
        <p:spPr>
          <a:xfrm>
            <a:off x="9184251" y="3770595"/>
            <a:ext cx="97322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writes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35" name="TextBox 61">
            <a:extLst>
              <a:ext uri="{FF2B5EF4-FFF2-40B4-BE49-F238E27FC236}">
                <a16:creationId xmlns:a16="http://schemas.microsoft.com/office/drawing/2014/main" id="{2D0F8B48-BAE0-4228-40E0-75462A9C6B14}"/>
              </a:ext>
            </a:extLst>
          </p:cNvPr>
          <p:cNvSpPr txBox="1"/>
          <p:nvPr/>
        </p:nvSpPr>
        <p:spPr>
          <a:xfrm>
            <a:off x="10288733" y="3824088"/>
            <a:ext cx="1181243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app1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36" name="TextBox 61">
            <a:extLst>
              <a:ext uri="{FF2B5EF4-FFF2-40B4-BE49-F238E27FC236}">
                <a16:creationId xmlns:a16="http://schemas.microsoft.com/office/drawing/2014/main" id="{55679F36-6F61-87F3-ADA4-B0E8B70886E9}"/>
              </a:ext>
            </a:extLst>
          </p:cNvPr>
          <p:cNvSpPr txBox="1"/>
          <p:nvPr/>
        </p:nvSpPr>
        <p:spPr>
          <a:xfrm>
            <a:off x="7918967" y="4131710"/>
            <a:ext cx="97322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serves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37" name="Oval 3">
            <a:extLst>
              <a:ext uri="{FF2B5EF4-FFF2-40B4-BE49-F238E27FC236}">
                <a16:creationId xmlns:a16="http://schemas.microsoft.com/office/drawing/2014/main" id="{7DC40414-CAFB-E4E0-3538-B9E01BA1A8E9}"/>
              </a:ext>
            </a:extLst>
          </p:cNvPr>
          <p:cNvSpPr/>
          <p:nvPr/>
        </p:nvSpPr>
        <p:spPr>
          <a:xfrm>
            <a:off x="10001200" y="3798036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38" name="Straight Arrow Connector 335">
            <a:extLst>
              <a:ext uri="{FF2B5EF4-FFF2-40B4-BE49-F238E27FC236}">
                <a16:creationId xmlns:a16="http://schemas.microsoft.com/office/drawing/2014/main" id="{37027585-B244-7B2C-7B92-B482278C5C90}"/>
              </a:ext>
            </a:extLst>
          </p:cNvPr>
          <p:cNvCxnSpPr>
            <a:cxnSpLocks/>
            <a:stCxn id="158" idx="4"/>
            <a:endCxn id="137" idx="0"/>
          </p:cNvCxnSpPr>
          <p:nvPr/>
        </p:nvCxnSpPr>
        <p:spPr>
          <a:xfrm>
            <a:off x="10169091" y="3495922"/>
            <a:ext cx="2" cy="302114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335">
            <a:extLst>
              <a:ext uri="{FF2B5EF4-FFF2-40B4-BE49-F238E27FC236}">
                <a16:creationId xmlns:a16="http://schemas.microsoft.com/office/drawing/2014/main" id="{CFD260FD-088B-5B30-89A9-811FE079104B}"/>
              </a:ext>
            </a:extLst>
          </p:cNvPr>
          <p:cNvCxnSpPr>
            <a:cxnSpLocks/>
            <a:stCxn id="159" idx="0"/>
          </p:cNvCxnSpPr>
          <p:nvPr/>
        </p:nvCxnSpPr>
        <p:spPr>
          <a:xfrm flipH="1" flipV="1">
            <a:off x="7613887" y="3537472"/>
            <a:ext cx="70123" cy="445399"/>
          </a:xfrm>
          <a:prstGeom prst="straightConnector1">
            <a:avLst/>
          </a:prstGeom>
          <a:ln w="2222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335">
            <a:extLst>
              <a:ext uri="{FF2B5EF4-FFF2-40B4-BE49-F238E27FC236}">
                <a16:creationId xmlns:a16="http://schemas.microsoft.com/office/drawing/2014/main" id="{5745B8C8-6C54-E1E8-0934-1E8104286F7B}"/>
              </a:ext>
            </a:extLst>
          </p:cNvPr>
          <p:cNvCxnSpPr>
            <a:cxnSpLocks/>
            <a:stCxn id="158" idx="1"/>
            <a:endCxn id="123" idx="5"/>
          </p:cNvCxnSpPr>
          <p:nvPr/>
        </p:nvCxnSpPr>
        <p:spPr>
          <a:xfrm flipH="1" flipV="1">
            <a:off x="9664154" y="2917117"/>
            <a:ext cx="386220" cy="292196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61">
            <a:extLst>
              <a:ext uri="{FF2B5EF4-FFF2-40B4-BE49-F238E27FC236}">
                <a16:creationId xmlns:a16="http://schemas.microsoft.com/office/drawing/2014/main" id="{B56FCFE5-F4D6-CDE4-0EB7-B1270871D6A6}"/>
              </a:ext>
            </a:extLst>
          </p:cNvPr>
          <p:cNvSpPr txBox="1"/>
          <p:nvPr/>
        </p:nvSpPr>
        <p:spPr>
          <a:xfrm>
            <a:off x="9363755" y="2998658"/>
            <a:ext cx="97322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hasIP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42" name="TextBox 61">
            <a:extLst>
              <a:ext uri="{FF2B5EF4-FFF2-40B4-BE49-F238E27FC236}">
                <a16:creationId xmlns:a16="http://schemas.microsoft.com/office/drawing/2014/main" id="{08656CEA-D0C6-3A5F-AE38-676493781D68}"/>
              </a:ext>
            </a:extLst>
          </p:cNvPr>
          <p:cNvSpPr txBox="1"/>
          <p:nvPr/>
        </p:nvSpPr>
        <p:spPr>
          <a:xfrm>
            <a:off x="10133551" y="3489552"/>
            <a:ext cx="97322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hosts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43" name="Straight Arrow Connector 335">
            <a:extLst>
              <a:ext uri="{FF2B5EF4-FFF2-40B4-BE49-F238E27FC236}">
                <a16:creationId xmlns:a16="http://schemas.microsoft.com/office/drawing/2014/main" id="{737B1621-399B-6050-0676-8AF3DEF65DAA}"/>
              </a:ext>
            </a:extLst>
          </p:cNvPr>
          <p:cNvCxnSpPr>
            <a:cxnSpLocks/>
            <a:stCxn id="157" idx="6"/>
            <a:endCxn id="123" idx="2"/>
          </p:cNvCxnSpPr>
          <p:nvPr/>
        </p:nvCxnSpPr>
        <p:spPr>
          <a:xfrm>
            <a:off x="8532366" y="2609364"/>
            <a:ext cx="845179" cy="189038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335">
            <a:extLst>
              <a:ext uri="{FF2B5EF4-FFF2-40B4-BE49-F238E27FC236}">
                <a16:creationId xmlns:a16="http://schemas.microsoft.com/office/drawing/2014/main" id="{E33B20AF-115F-6CFF-A61D-C2410E5B730F}"/>
              </a:ext>
            </a:extLst>
          </p:cNvPr>
          <p:cNvCxnSpPr>
            <a:cxnSpLocks/>
            <a:stCxn id="157" idx="3"/>
            <a:endCxn id="126" idx="7"/>
          </p:cNvCxnSpPr>
          <p:nvPr/>
        </p:nvCxnSpPr>
        <p:spPr>
          <a:xfrm flipH="1">
            <a:off x="7702851" y="2728079"/>
            <a:ext cx="542906" cy="506880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61">
            <a:extLst>
              <a:ext uri="{FF2B5EF4-FFF2-40B4-BE49-F238E27FC236}">
                <a16:creationId xmlns:a16="http://schemas.microsoft.com/office/drawing/2014/main" id="{D1E165B2-DEAC-48A0-7E5F-6A73DA5402F3}"/>
              </a:ext>
            </a:extLst>
          </p:cNvPr>
          <p:cNvSpPr txBox="1"/>
          <p:nvPr/>
        </p:nvSpPr>
        <p:spPr>
          <a:xfrm>
            <a:off x="8088544" y="2706378"/>
            <a:ext cx="1502141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connection1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46" name="TextBox 61">
            <a:extLst>
              <a:ext uri="{FF2B5EF4-FFF2-40B4-BE49-F238E27FC236}">
                <a16:creationId xmlns:a16="http://schemas.microsoft.com/office/drawing/2014/main" id="{623CECB1-DBC8-96C2-D373-08AD8CC3412F}"/>
              </a:ext>
            </a:extLst>
          </p:cNvPr>
          <p:cNvSpPr txBox="1"/>
          <p:nvPr/>
        </p:nvSpPr>
        <p:spPr>
          <a:xfrm>
            <a:off x="7197165" y="3618132"/>
            <a:ext cx="97322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hasIP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47" name="TextBox 61">
            <a:extLst>
              <a:ext uri="{FF2B5EF4-FFF2-40B4-BE49-F238E27FC236}">
                <a16:creationId xmlns:a16="http://schemas.microsoft.com/office/drawing/2014/main" id="{3256D652-D61A-8C95-2ED7-4BAE5950D1C0}"/>
              </a:ext>
            </a:extLst>
          </p:cNvPr>
          <p:cNvSpPr txBox="1"/>
          <p:nvPr/>
        </p:nvSpPr>
        <p:spPr>
          <a:xfrm>
            <a:off x="9694102" y="2660693"/>
            <a:ext cx="1691620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192.168.0.17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48" name="TextBox 61">
            <a:extLst>
              <a:ext uri="{FF2B5EF4-FFF2-40B4-BE49-F238E27FC236}">
                <a16:creationId xmlns:a16="http://schemas.microsoft.com/office/drawing/2014/main" id="{E2CFAAC7-2F64-1391-A154-2C9F12824348}"/>
              </a:ext>
            </a:extLst>
          </p:cNvPr>
          <p:cNvSpPr txBox="1"/>
          <p:nvPr/>
        </p:nvSpPr>
        <p:spPr>
          <a:xfrm>
            <a:off x="6533798" y="3213848"/>
            <a:ext cx="140603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192.168.0.3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49" name="TextBox 61">
            <a:extLst>
              <a:ext uri="{FF2B5EF4-FFF2-40B4-BE49-F238E27FC236}">
                <a16:creationId xmlns:a16="http://schemas.microsoft.com/office/drawing/2014/main" id="{8F2A3547-585B-5ACB-0CDF-2C20CEC53A99}"/>
              </a:ext>
            </a:extLst>
          </p:cNvPr>
          <p:cNvSpPr txBox="1"/>
          <p:nvPr/>
        </p:nvSpPr>
        <p:spPr>
          <a:xfrm>
            <a:off x="7484609" y="2747640"/>
            <a:ext cx="1099538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hasDst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50" name="TextBox 61">
            <a:extLst>
              <a:ext uri="{FF2B5EF4-FFF2-40B4-BE49-F238E27FC236}">
                <a16:creationId xmlns:a16="http://schemas.microsoft.com/office/drawing/2014/main" id="{F7ADDBBB-3F3A-BC20-9B0A-F2E67FBFD115}"/>
              </a:ext>
            </a:extLst>
          </p:cNvPr>
          <p:cNvSpPr txBox="1"/>
          <p:nvPr/>
        </p:nvSpPr>
        <p:spPr>
          <a:xfrm>
            <a:off x="8568331" y="2412294"/>
            <a:ext cx="1099538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hasSrc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51" name="Straight Arrow Connector 335">
            <a:extLst>
              <a:ext uri="{FF2B5EF4-FFF2-40B4-BE49-F238E27FC236}">
                <a16:creationId xmlns:a16="http://schemas.microsoft.com/office/drawing/2014/main" id="{825BCAC5-EEF6-F6D3-8B20-CB5AA000A835}"/>
              </a:ext>
            </a:extLst>
          </p:cNvPr>
          <p:cNvCxnSpPr>
            <a:cxnSpLocks/>
            <a:stCxn id="157" idx="1"/>
            <a:endCxn id="124" idx="5"/>
          </p:cNvCxnSpPr>
          <p:nvPr/>
        </p:nvCxnSpPr>
        <p:spPr>
          <a:xfrm flipH="1" flipV="1">
            <a:off x="7927627" y="2147177"/>
            <a:ext cx="318130" cy="343469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335">
            <a:extLst>
              <a:ext uri="{FF2B5EF4-FFF2-40B4-BE49-F238E27FC236}">
                <a16:creationId xmlns:a16="http://schemas.microsoft.com/office/drawing/2014/main" id="{6BBAA6CA-C4A0-5AFA-0C6D-E09F3857588F}"/>
              </a:ext>
            </a:extLst>
          </p:cNvPr>
          <p:cNvCxnSpPr>
            <a:cxnSpLocks/>
            <a:stCxn id="157" idx="0"/>
          </p:cNvCxnSpPr>
          <p:nvPr/>
        </p:nvCxnSpPr>
        <p:spPr>
          <a:xfrm flipV="1">
            <a:off x="8364475" y="2136088"/>
            <a:ext cx="97128" cy="305382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61">
            <a:extLst>
              <a:ext uri="{FF2B5EF4-FFF2-40B4-BE49-F238E27FC236}">
                <a16:creationId xmlns:a16="http://schemas.microsoft.com/office/drawing/2014/main" id="{9D7BFAE2-5C47-CDC9-30A2-3402FE5EA2A2}"/>
              </a:ext>
            </a:extLst>
          </p:cNvPr>
          <p:cNvSpPr txBox="1"/>
          <p:nvPr/>
        </p:nvSpPr>
        <p:spPr>
          <a:xfrm>
            <a:off x="7312730" y="1887167"/>
            <a:ext cx="1502141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tcp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54" name="TextBox 61">
            <a:extLst>
              <a:ext uri="{FF2B5EF4-FFF2-40B4-BE49-F238E27FC236}">
                <a16:creationId xmlns:a16="http://schemas.microsoft.com/office/drawing/2014/main" id="{5B7B2F62-ED55-F389-E94F-D7E517463F53}"/>
              </a:ext>
            </a:extLst>
          </p:cNvPr>
          <p:cNvSpPr txBox="1"/>
          <p:nvPr/>
        </p:nvSpPr>
        <p:spPr>
          <a:xfrm>
            <a:off x="8630091" y="1829803"/>
            <a:ext cx="520043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4841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55" name="TextBox 61">
            <a:extLst>
              <a:ext uri="{FF2B5EF4-FFF2-40B4-BE49-F238E27FC236}">
                <a16:creationId xmlns:a16="http://schemas.microsoft.com/office/drawing/2014/main" id="{F933A202-EA3D-810E-CFF9-79AFDB8F4D53}"/>
              </a:ext>
            </a:extLst>
          </p:cNvPr>
          <p:cNvSpPr txBox="1"/>
          <p:nvPr/>
        </p:nvSpPr>
        <p:spPr>
          <a:xfrm>
            <a:off x="8420421" y="2112171"/>
            <a:ext cx="1099538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hasPort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56" name="TextBox 61">
            <a:extLst>
              <a:ext uri="{FF2B5EF4-FFF2-40B4-BE49-F238E27FC236}">
                <a16:creationId xmlns:a16="http://schemas.microsoft.com/office/drawing/2014/main" id="{C0BC91E5-2B50-F44E-8D36-54D010734405}"/>
              </a:ext>
            </a:extLst>
          </p:cNvPr>
          <p:cNvSpPr txBox="1"/>
          <p:nvPr/>
        </p:nvSpPr>
        <p:spPr>
          <a:xfrm>
            <a:off x="7252711" y="2245860"/>
            <a:ext cx="1502141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hasProtocol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57" name="Oval 3">
            <a:extLst>
              <a:ext uri="{FF2B5EF4-FFF2-40B4-BE49-F238E27FC236}">
                <a16:creationId xmlns:a16="http://schemas.microsoft.com/office/drawing/2014/main" id="{379C1C9A-D113-5017-4AE1-B5BBF7CB28E2}"/>
              </a:ext>
            </a:extLst>
          </p:cNvPr>
          <p:cNvSpPr/>
          <p:nvPr/>
        </p:nvSpPr>
        <p:spPr>
          <a:xfrm>
            <a:off x="8196582" y="2441470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58" name="Oval 3">
            <a:extLst>
              <a:ext uri="{FF2B5EF4-FFF2-40B4-BE49-F238E27FC236}">
                <a16:creationId xmlns:a16="http://schemas.microsoft.com/office/drawing/2014/main" id="{81BF95AD-EC93-032A-9AB9-7F165B367399}"/>
              </a:ext>
            </a:extLst>
          </p:cNvPr>
          <p:cNvSpPr/>
          <p:nvPr/>
        </p:nvSpPr>
        <p:spPr>
          <a:xfrm>
            <a:off x="10001198" y="3160138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59" name="Oval 3">
            <a:extLst>
              <a:ext uri="{FF2B5EF4-FFF2-40B4-BE49-F238E27FC236}">
                <a16:creationId xmlns:a16="http://schemas.microsoft.com/office/drawing/2014/main" id="{901A949F-B16A-3B83-1921-BD4C81EBD317}"/>
              </a:ext>
            </a:extLst>
          </p:cNvPr>
          <p:cNvSpPr/>
          <p:nvPr/>
        </p:nvSpPr>
        <p:spPr>
          <a:xfrm>
            <a:off x="7516116" y="3982871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60" name="Oval 3">
            <a:extLst>
              <a:ext uri="{FF2B5EF4-FFF2-40B4-BE49-F238E27FC236}">
                <a16:creationId xmlns:a16="http://schemas.microsoft.com/office/drawing/2014/main" id="{0B712BF3-A8CB-C205-9D10-EBF33912BAA7}"/>
              </a:ext>
            </a:extLst>
          </p:cNvPr>
          <p:cNvSpPr/>
          <p:nvPr/>
        </p:nvSpPr>
        <p:spPr>
          <a:xfrm>
            <a:off x="7352761" y="4548899"/>
            <a:ext cx="335784" cy="335784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61" name="Straight Arrow Connector 335">
            <a:extLst>
              <a:ext uri="{FF2B5EF4-FFF2-40B4-BE49-F238E27FC236}">
                <a16:creationId xmlns:a16="http://schemas.microsoft.com/office/drawing/2014/main" id="{AAEB928A-2027-F00B-FFE2-9F07CB0B0F57}"/>
              </a:ext>
            </a:extLst>
          </p:cNvPr>
          <p:cNvCxnSpPr>
            <a:cxnSpLocks/>
            <a:stCxn id="160" idx="6"/>
            <a:endCxn id="122" idx="2"/>
          </p:cNvCxnSpPr>
          <p:nvPr/>
        </p:nvCxnSpPr>
        <p:spPr>
          <a:xfrm flipV="1">
            <a:off x="7688545" y="4560322"/>
            <a:ext cx="975241" cy="156469"/>
          </a:xfrm>
          <a:prstGeom prst="straightConnector1">
            <a:avLst/>
          </a:prstGeom>
          <a:ln w="15875">
            <a:solidFill>
              <a:schemeClr val="accent1">
                <a:lumMod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61">
            <a:extLst>
              <a:ext uri="{FF2B5EF4-FFF2-40B4-BE49-F238E27FC236}">
                <a16:creationId xmlns:a16="http://schemas.microsoft.com/office/drawing/2014/main" id="{6702F2E2-2097-4355-5B55-391580320EA4}"/>
              </a:ext>
            </a:extLst>
          </p:cNvPr>
          <p:cNvSpPr txBox="1"/>
          <p:nvPr/>
        </p:nvSpPr>
        <p:spPr>
          <a:xfrm>
            <a:off x="6773204" y="4572413"/>
            <a:ext cx="72758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Sensor</a:t>
            </a:r>
            <a:endParaRPr lang="en-GB" sz="1200" b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63" name="TextBox 61">
            <a:extLst>
              <a:ext uri="{FF2B5EF4-FFF2-40B4-BE49-F238E27FC236}">
                <a16:creationId xmlns:a16="http://schemas.microsoft.com/office/drawing/2014/main" id="{3E2A766F-D0E0-D9CE-73BB-3DCD7C31CDC3}"/>
              </a:ext>
            </a:extLst>
          </p:cNvPr>
          <p:cNvSpPr txBox="1"/>
          <p:nvPr/>
        </p:nvSpPr>
        <p:spPr>
          <a:xfrm>
            <a:off x="7651627" y="4415630"/>
            <a:ext cx="97322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2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measures</a:t>
            </a:r>
            <a:endParaRPr lang="en-GB" sz="1200" i="1" dirty="0">
              <a:solidFill>
                <a:schemeClr val="bg2">
                  <a:lumMod val="2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64" name="Rechteck 6">
            <a:extLst>
              <a:ext uri="{FF2B5EF4-FFF2-40B4-BE49-F238E27FC236}">
                <a16:creationId xmlns:a16="http://schemas.microsoft.com/office/drawing/2014/main" id="{354E8B07-A3CA-72CB-615C-DD6E7939F984}"/>
              </a:ext>
            </a:extLst>
          </p:cNvPr>
          <p:cNvSpPr/>
          <p:nvPr/>
        </p:nvSpPr>
        <p:spPr bwMode="auto">
          <a:xfrm>
            <a:off x="1287128" y="5372130"/>
            <a:ext cx="2349305" cy="336496"/>
          </a:xfrm>
          <a:prstGeom prst="rect">
            <a:avLst/>
          </a:prstGeom>
          <a:solidFill>
            <a:srgbClr val="1E76B4">
              <a:alpha val="9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de-DE" sz="1200" b="1" dirty="0" err="1">
              <a:solidFill>
                <a:schemeClr val="tx1"/>
              </a:solidFill>
            </a:endParaRPr>
          </a:p>
        </p:txBody>
      </p:sp>
      <p:sp>
        <p:nvSpPr>
          <p:cNvPr id="165" name="Rechteck 6">
            <a:extLst>
              <a:ext uri="{FF2B5EF4-FFF2-40B4-BE49-F238E27FC236}">
                <a16:creationId xmlns:a16="http://schemas.microsoft.com/office/drawing/2014/main" id="{587A2788-A641-FA80-DD96-C2F81400A50F}"/>
              </a:ext>
            </a:extLst>
          </p:cNvPr>
          <p:cNvSpPr/>
          <p:nvPr/>
        </p:nvSpPr>
        <p:spPr bwMode="auto">
          <a:xfrm>
            <a:off x="1281477" y="5708625"/>
            <a:ext cx="2354956" cy="355556"/>
          </a:xfrm>
          <a:prstGeom prst="rect">
            <a:avLst/>
          </a:prstGeom>
          <a:solidFill>
            <a:schemeClr val="accent4">
              <a:lumMod val="75000"/>
              <a:alpha val="9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de-DE" sz="1200" b="1" dirty="0" err="1">
              <a:solidFill>
                <a:schemeClr val="tx1"/>
              </a:solidFill>
            </a:endParaRPr>
          </a:p>
        </p:txBody>
      </p:sp>
      <p:sp>
        <p:nvSpPr>
          <p:cNvPr id="166" name="Curved Down Arrow 8">
            <a:extLst>
              <a:ext uri="{FF2B5EF4-FFF2-40B4-BE49-F238E27FC236}">
                <a16:creationId xmlns:a16="http://schemas.microsoft.com/office/drawing/2014/main" id="{1F7543F9-EDCE-1485-C02F-8D36EEC22182}"/>
              </a:ext>
            </a:extLst>
          </p:cNvPr>
          <p:cNvSpPr/>
          <p:nvPr/>
        </p:nvSpPr>
        <p:spPr>
          <a:xfrm>
            <a:off x="5550018" y="1433434"/>
            <a:ext cx="1277056" cy="495294"/>
          </a:xfrm>
          <a:prstGeom prst="curved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7" name="TextBox 8">
            <a:extLst>
              <a:ext uri="{FF2B5EF4-FFF2-40B4-BE49-F238E27FC236}">
                <a16:creationId xmlns:a16="http://schemas.microsoft.com/office/drawing/2014/main" id="{D82E5843-300C-8C06-45FF-BDC5F43B45D2}"/>
              </a:ext>
            </a:extLst>
          </p:cNvPr>
          <p:cNvSpPr txBox="1"/>
          <p:nvPr/>
        </p:nvSpPr>
        <p:spPr>
          <a:xfrm>
            <a:off x="7416243" y="5052269"/>
            <a:ext cx="1101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192.168.0.3</a:t>
            </a:r>
          </a:p>
          <a:p>
            <a:r>
              <a:rPr lang="en-GB" sz="1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192.168.0.17</a:t>
            </a:r>
          </a:p>
          <a:p>
            <a:r>
              <a:rPr lang="en-GB" sz="12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edgePC</a:t>
            </a:r>
            <a:endParaRPr lang="en-GB" sz="12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GB" sz="12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edgePC</a:t>
            </a:r>
            <a:endParaRPr lang="en-GB" sz="12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GB" sz="12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edgePC</a:t>
            </a:r>
            <a:endParaRPr lang="en-GB" sz="12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GB" sz="1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app1</a:t>
            </a:r>
          </a:p>
          <a:p>
            <a:pPr algn="ctr"/>
            <a:r>
              <a:rPr lang="en-GB" sz="1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</a:p>
          <a:p>
            <a:endParaRPr lang="en-GB" sz="12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68" name="TextBox 10">
            <a:extLst>
              <a:ext uri="{FF2B5EF4-FFF2-40B4-BE49-F238E27FC236}">
                <a16:creationId xmlns:a16="http://schemas.microsoft.com/office/drawing/2014/main" id="{8DCA61E8-F0F6-B7B9-F9FB-9D07D8E4B10E}"/>
              </a:ext>
            </a:extLst>
          </p:cNvPr>
          <p:cNvSpPr txBox="1"/>
          <p:nvPr/>
        </p:nvSpPr>
        <p:spPr>
          <a:xfrm>
            <a:off x="8539255" y="5036221"/>
            <a:ext cx="791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hasType</a:t>
            </a:r>
            <a:endParaRPr lang="en-US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hasType</a:t>
            </a:r>
            <a:endParaRPr lang="en-US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hasType</a:t>
            </a:r>
            <a:endParaRPr lang="en-US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hasIP</a:t>
            </a:r>
            <a:endParaRPr lang="en-US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hosts</a:t>
            </a:r>
          </a:p>
          <a:p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hasType</a:t>
            </a:r>
            <a:endParaRPr lang="en-US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pPr algn="ctr"/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</a:p>
        </p:txBody>
      </p:sp>
      <p:sp>
        <p:nvSpPr>
          <p:cNvPr id="169" name="TextBox 12">
            <a:extLst>
              <a:ext uri="{FF2B5EF4-FFF2-40B4-BE49-F238E27FC236}">
                <a16:creationId xmlns:a16="http://schemas.microsoft.com/office/drawing/2014/main" id="{88BAAF91-3802-74EE-8806-6C6F047610F9}"/>
              </a:ext>
            </a:extLst>
          </p:cNvPr>
          <p:cNvSpPr txBox="1"/>
          <p:nvPr/>
        </p:nvSpPr>
        <p:spPr>
          <a:xfrm>
            <a:off x="9327194" y="5027500"/>
            <a:ext cx="1247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ipAddress</a:t>
            </a:r>
            <a:endParaRPr lang="en-US" sz="12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sz="12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ipAddress</a:t>
            </a:r>
            <a:endParaRPr lang="en-US" sz="12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sz="1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device</a:t>
            </a:r>
          </a:p>
          <a:p>
            <a:r>
              <a:rPr lang="en-US" sz="1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192.168.0.17</a:t>
            </a:r>
          </a:p>
          <a:p>
            <a:r>
              <a:rPr lang="en-US" sz="1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app1</a:t>
            </a:r>
          </a:p>
          <a:p>
            <a:r>
              <a:rPr lang="en-US" sz="12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industrialApp</a:t>
            </a:r>
            <a:endParaRPr lang="en-US" sz="12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pPr algn="ctr"/>
            <a:r>
              <a:rPr lang="en-GB" sz="1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…</a:t>
            </a:r>
          </a:p>
        </p:txBody>
      </p:sp>
      <p:grpSp>
        <p:nvGrpSpPr>
          <p:cNvPr id="170" name="Gruppieren 36">
            <a:extLst>
              <a:ext uri="{FF2B5EF4-FFF2-40B4-BE49-F238E27FC236}">
                <a16:creationId xmlns:a16="http://schemas.microsoft.com/office/drawing/2014/main" id="{4A4D81E4-EDDE-DE53-2E3D-C03ABECE9BC7}"/>
              </a:ext>
            </a:extLst>
          </p:cNvPr>
          <p:cNvGrpSpPr/>
          <p:nvPr/>
        </p:nvGrpSpPr>
        <p:grpSpPr>
          <a:xfrm>
            <a:off x="1398785" y="899423"/>
            <a:ext cx="4343817" cy="3280459"/>
            <a:chOff x="7610577" y="1062748"/>
            <a:chExt cx="2727898" cy="2060114"/>
          </a:xfrm>
        </p:grpSpPr>
        <p:pic>
          <p:nvPicPr>
            <p:cNvPr id="171" name="Grafik 37">
              <a:extLst>
                <a:ext uri="{FF2B5EF4-FFF2-40B4-BE49-F238E27FC236}">
                  <a16:creationId xmlns:a16="http://schemas.microsoft.com/office/drawing/2014/main" id="{0D7C1D90-CA1F-CAD6-1601-5DE661DD6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0577" y="1455428"/>
              <a:ext cx="1016051" cy="1038869"/>
            </a:xfrm>
            <a:prstGeom prst="rect">
              <a:avLst/>
            </a:prstGeom>
          </p:spPr>
        </p:pic>
        <p:pic>
          <p:nvPicPr>
            <p:cNvPr id="172" name="Grafik 38">
              <a:extLst>
                <a:ext uri="{FF2B5EF4-FFF2-40B4-BE49-F238E27FC236}">
                  <a16:creationId xmlns:a16="http://schemas.microsoft.com/office/drawing/2014/main" id="{4FC16245-36E6-8E16-399F-76AB9524B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17317" y="2703819"/>
              <a:ext cx="364510" cy="419043"/>
            </a:xfrm>
            <a:prstGeom prst="rect">
              <a:avLst/>
            </a:prstGeom>
          </p:spPr>
        </p:pic>
        <p:pic>
          <p:nvPicPr>
            <p:cNvPr id="173" name="Grafik 39">
              <a:extLst>
                <a:ext uri="{FF2B5EF4-FFF2-40B4-BE49-F238E27FC236}">
                  <a16:creationId xmlns:a16="http://schemas.microsoft.com/office/drawing/2014/main" id="{2E5F22DA-C061-ABF9-9788-84C020F0A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54082" y="2494297"/>
              <a:ext cx="279362" cy="419043"/>
            </a:xfrm>
            <a:prstGeom prst="rect">
              <a:avLst/>
            </a:prstGeom>
          </p:spPr>
        </p:pic>
        <p:pic>
          <p:nvPicPr>
            <p:cNvPr id="174" name="Grafik 40">
              <a:extLst>
                <a:ext uri="{FF2B5EF4-FFF2-40B4-BE49-F238E27FC236}">
                  <a16:creationId xmlns:a16="http://schemas.microsoft.com/office/drawing/2014/main" id="{D601FFF5-6CC6-D455-92D6-E54BAB09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40605" y="1887739"/>
              <a:ext cx="288243" cy="279419"/>
            </a:xfrm>
            <a:prstGeom prst="rect">
              <a:avLst/>
            </a:prstGeom>
          </p:spPr>
        </p:pic>
        <p:pic>
          <p:nvPicPr>
            <p:cNvPr id="175" name="Grafik 41">
              <a:extLst>
                <a:ext uri="{FF2B5EF4-FFF2-40B4-BE49-F238E27FC236}">
                  <a16:creationId xmlns:a16="http://schemas.microsoft.com/office/drawing/2014/main" id="{2AFF8E42-43D0-DD35-24C8-66CA80E0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7096" y="1368435"/>
              <a:ext cx="290723" cy="410927"/>
            </a:xfrm>
            <a:prstGeom prst="rect">
              <a:avLst/>
            </a:prstGeom>
          </p:spPr>
        </p:pic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34F9CC23-3F72-7739-1C59-495AD0AF3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1077" y="1062748"/>
              <a:ext cx="410927" cy="4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Grafik 43">
              <a:extLst>
                <a:ext uri="{FF2B5EF4-FFF2-40B4-BE49-F238E27FC236}">
                  <a16:creationId xmlns:a16="http://schemas.microsoft.com/office/drawing/2014/main" id="{9A1CDB91-5F0E-65EA-F609-15D255D13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50232" y="2027448"/>
              <a:ext cx="288243" cy="279419"/>
            </a:xfrm>
            <a:prstGeom prst="rect">
              <a:avLst/>
            </a:prstGeom>
          </p:spPr>
        </p:pic>
        <p:cxnSp>
          <p:nvCxnSpPr>
            <p:cNvPr id="178" name="Gerade Verbindung mit Pfeil 44">
              <a:extLst>
                <a:ext uri="{FF2B5EF4-FFF2-40B4-BE49-F238E27FC236}">
                  <a16:creationId xmlns:a16="http://schemas.microsoft.com/office/drawing/2014/main" id="{5589FAF8-530C-3BDE-CFFC-6B5F5B26851A}"/>
                </a:ext>
              </a:extLst>
            </p:cNvPr>
            <p:cNvCxnSpPr/>
            <p:nvPr/>
          </p:nvCxnSpPr>
          <p:spPr bwMode="auto">
            <a:xfrm>
              <a:off x="8412730" y="2550326"/>
              <a:ext cx="204587" cy="219635"/>
            </a:xfrm>
            <a:prstGeom prst="straightConnector1">
              <a:avLst/>
            </a:prstGeom>
            <a:solidFill>
              <a:schemeClr val="tx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9" name="Gerade Verbindung mit Pfeil 45">
              <a:extLst>
                <a:ext uri="{FF2B5EF4-FFF2-40B4-BE49-F238E27FC236}">
                  <a16:creationId xmlns:a16="http://schemas.microsoft.com/office/drawing/2014/main" id="{2099D907-59A7-E6FA-F79D-88B4FFE253BB}"/>
                </a:ext>
              </a:extLst>
            </p:cNvPr>
            <p:cNvCxnSpPr/>
            <p:nvPr/>
          </p:nvCxnSpPr>
          <p:spPr bwMode="auto">
            <a:xfrm>
              <a:off x="8488352" y="2528801"/>
              <a:ext cx="204586" cy="196542"/>
            </a:xfrm>
            <a:prstGeom prst="straightConnector1">
              <a:avLst/>
            </a:prstGeom>
            <a:solidFill>
              <a:schemeClr val="tx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0" name="Gerade Verbindung mit Pfeil 46">
              <a:extLst>
                <a:ext uri="{FF2B5EF4-FFF2-40B4-BE49-F238E27FC236}">
                  <a16:creationId xmlns:a16="http://schemas.microsoft.com/office/drawing/2014/main" id="{071B597C-3C70-CAB5-4960-83738A44B593}"/>
                </a:ext>
              </a:extLst>
            </p:cNvPr>
            <p:cNvCxnSpPr/>
            <p:nvPr/>
          </p:nvCxnSpPr>
          <p:spPr bwMode="auto">
            <a:xfrm flipH="1">
              <a:off x="9024744" y="2725343"/>
              <a:ext cx="487680" cy="120818"/>
            </a:xfrm>
            <a:prstGeom prst="straightConnector1">
              <a:avLst/>
            </a:prstGeom>
            <a:solidFill>
              <a:schemeClr val="tx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Gerade Verbindung mit Pfeil 47">
              <a:extLst>
                <a:ext uri="{FF2B5EF4-FFF2-40B4-BE49-F238E27FC236}">
                  <a16:creationId xmlns:a16="http://schemas.microsoft.com/office/drawing/2014/main" id="{44AA4A8D-4119-B1C7-682E-B0AF67C77ADF}"/>
                </a:ext>
              </a:extLst>
            </p:cNvPr>
            <p:cNvCxnSpPr/>
            <p:nvPr/>
          </p:nvCxnSpPr>
          <p:spPr bwMode="auto">
            <a:xfrm flipH="1">
              <a:off x="9786357" y="2206081"/>
              <a:ext cx="148977" cy="259080"/>
            </a:xfrm>
            <a:prstGeom prst="straightConnector1">
              <a:avLst/>
            </a:prstGeom>
            <a:solidFill>
              <a:schemeClr val="tx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2" name="Gerade Verbindung mit Pfeil 48">
              <a:extLst>
                <a:ext uri="{FF2B5EF4-FFF2-40B4-BE49-F238E27FC236}">
                  <a16:creationId xmlns:a16="http://schemas.microsoft.com/office/drawing/2014/main" id="{4CB227CA-E3B5-469D-D993-B7D47013709F}"/>
                </a:ext>
              </a:extLst>
            </p:cNvPr>
            <p:cNvCxnSpPr/>
            <p:nvPr/>
          </p:nvCxnSpPr>
          <p:spPr bwMode="auto">
            <a:xfrm flipH="1">
              <a:off x="9840605" y="2247991"/>
              <a:ext cx="136639" cy="267830"/>
            </a:xfrm>
            <a:prstGeom prst="straightConnector1">
              <a:avLst/>
            </a:prstGeom>
            <a:solidFill>
              <a:schemeClr val="tx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3" name="Gerade Verbindung mit Pfeil 49">
              <a:extLst>
                <a:ext uri="{FF2B5EF4-FFF2-40B4-BE49-F238E27FC236}">
                  <a16:creationId xmlns:a16="http://schemas.microsoft.com/office/drawing/2014/main" id="{12620108-C5BC-AD65-1A61-294785A6C928}"/>
                </a:ext>
              </a:extLst>
            </p:cNvPr>
            <p:cNvCxnSpPr/>
            <p:nvPr/>
          </p:nvCxnSpPr>
          <p:spPr bwMode="auto">
            <a:xfrm flipH="1" flipV="1">
              <a:off x="9869755" y="1455428"/>
              <a:ext cx="209804" cy="403175"/>
            </a:xfrm>
            <a:prstGeom prst="straightConnector1">
              <a:avLst/>
            </a:prstGeom>
            <a:solidFill>
              <a:schemeClr val="tx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4" name="Gerade Verbindung mit Pfeil 50">
              <a:extLst>
                <a:ext uri="{FF2B5EF4-FFF2-40B4-BE49-F238E27FC236}">
                  <a16:creationId xmlns:a16="http://schemas.microsoft.com/office/drawing/2014/main" id="{1D7B07C6-093C-F14F-F2CA-754FC1240B90}"/>
                </a:ext>
              </a:extLst>
            </p:cNvPr>
            <p:cNvCxnSpPr/>
            <p:nvPr/>
          </p:nvCxnSpPr>
          <p:spPr bwMode="auto">
            <a:xfrm>
              <a:off x="9536333" y="1709148"/>
              <a:ext cx="334231" cy="249284"/>
            </a:xfrm>
            <a:prstGeom prst="straightConnector1">
              <a:avLst/>
            </a:prstGeom>
            <a:solidFill>
              <a:schemeClr val="tx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5" name="Gerade Verbindung mit Pfeil 51">
              <a:extLst>
                <a:ext uri="{FF2B5EF4-FFF2-40B4-BE49-F238E27FC236}">
                  <a16:creationId xmlns:a16="http://schemas.microsoft.com/office/drawing/2014/main" id="{516B1868-D500-8FF2-FCE0-3FC5BAE2070E}"/>
                </a:ext>
              </a:extLst>
            </p:cNvPr>
            <p:cNvCxnSpPr/>
            <p:nvPr/>
          </p:nvCxnSpPr>
          <p:spPr bwMode="auto">
            <a:xfrm>
              <a:off x="8692938" y="1592671"/>
              <a:ext cx="449378" cy="0"/>
            </a:xfrm>
            <a:prstGeom prst="straightConnector1">
              <a:avLst/>
            </a:prstGeom>
            <a:solidFill>
              <a:schemeClr val="tx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58AA4D17-FCD8-A73C-D098-C15D67181491}"/>
              </a:ext>
            </a:extLst>
          </p:cNvPr>
          <p:cNvSpPr txBox="1"/>
          <p:nvPr/>
        </p:nvSpPr>
        <p:spPr>
          <a:xfrm>
            <a:off x="4996227" y="6567702"/>
            <a:ext cx="745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Soler Garrido, Dold, Frank, Machine learning on knowledge graphs for context-aware security monitoring (2021)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C3A32D6-E7C7-55B6-9194-9BC633B2B99E}"/>
              </a:ext>
            </a:extLst>
          </p:cNvPr>
          <p:cNvSpPr txBox="1"/>
          <p:nvPr/>
        </p:nvSpPr>
        <p:spPr>
          <a:xfrm>
            <a:off x="2717800" y="4150763"/>
            <a:ext cx="154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Edge devices</a:t>
            </a:r>
            <a:endParaRPr lang="LID4096" sz="1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47207EB-05FA-6010-2E83-4D3193E9A9BE}"/>
              </a:ext>
            </a:extLst>
          </p:cNvPr>
          <p:cNvSpPr txBox="1"/>
          <p:nvPr/>
        </p:nvSpPr>
        <p:spPr>
          <a:xfrm>
            <a:off x="4265196" y="3808699"/>
            <a:ext cx="154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Repository</a:t>
            </a:r>
            <a:endParaRPr lang="LID4096" sz="1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B6F8F97-6B03-FCC3-0BEE-3B5ABD8ADCAF}"/>
              </a:ext>
            </a:extLst>
          </p:cNvPr>
          <p:cNvSpPr txBox="1"/>
          <p:nvPr/>
        </p:nvSpPr>
        <p:spPr>
          <a:xfrm>
            <a:off x="5119107" y="2818961"/>
            <a:ext cx="154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Developers</a:t>
            </a:r>
            <a:endParaRPr lang="LID4096" sz="1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A9EC96C-8D28-6DE4-3029-B2D3F1A46ACB}"/>
              </a:ext>
            </a:extLst>
          </p:cNvPr>
          <p:cNvSpPr txBox="1"/>
          <p:nvPr/>
        </p:nvSpPr>
        <p:spPr>
          <a:xfrm>
            <a:off x="3719877" y="1993288"/>
            <a:ext cx="154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Archive</a:t>
            </a:r>
            <a:endParaRPr lang="LID4096" sz="1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88173D9-9B9A-8416-AA41-51BBE9BD5006}"/>
              </a:ext>
            </a:extLst>
          </p:cNvPr>
          <p:cNvSpPr txBox="1"/>
          <p:nvPr/>
        </p:nvSpPr>
        <p:spPr>
          <a:xfrm>
            <a:off x="1281477" y="3157607"/>
            <a:ext cx="154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Manufacturing</a:t>
            </a:r>
            <a:endParaRPr lang="LID4096" sz="1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BF26521-B811-5FF3-9C16-FC2E37B14926}"/>
              </a:ext>
            </a:extLst>
          </p:cNvPr>
          <p:cNvSpPr txBox="1"/>
          <p:nvPr/>
        </p:nvSpPr>
        <p:spPr>
          <a:xfrm>
            <a:off x="-63329" y="6386593"/>
            <a:ext cx="4914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Note: here we actually turned things around! We </a:t>
            </a:r>
            <a:r>
              <a:rPr lang="en-GB" sz="1200" b="1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built a recommender system to find anomalies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– anomalies = links we would never recommend!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/>
      <p:bldP spid="128" grpId="0"/>
      <p:bldP spid="129" grpId="0"/>
      <p:bldP spid="132" grpId="0"/>
      <p:bldP spid="134" grpId="0"/>
      <p:bldP spid="135" grpId="0"/>
      <p:bldP spid="136" grpId="0"/>
      <p:bldP spid="137" grpId="0" animBg="1"/>
      <p:bldP spid="141" grpId="0"/>
      <p:bldP spid="142" grpId="0"/>
      <p:bldP spid="145" grpId="0"/>
      <p:bldP spid="146" grpId="0"/>
      <p:bldP spid="147" grpId="0"/>
      <p:bldP spid="148" grpId="0"/>
      <p:bldP spid="149" grpId="0"/>
      <p:bldP spid="150" grpId="0"/>
      <p:bldP spid="153" grpId="0"/>
      <p:bldP spid="154" grpId="0"/>
      <p:bldP spid="155" grpId="0"/>
      <p:bldP spid="156" grpId="0"/>
      <p:bldP spid="157" grpId="0" animBg="1"/>
      <p:bldP spid="158" grpId="0" animBg="1"/>
      <p:bldP spid="159" grpId="0" animBg="1"/>
      <p:bldP spid="160" grpId="0" animBg="1"/>
      <p:bldP spid="162" grpId="0"/>
      <p:bldP spid="163" grpId="0"/>
      <p:bldP spid="164" grpId="0" animBg="1"/>
      <p:bldP spid="165" grpId="0" animBg="1"/>
      <p:bldP spid="166" grpId="0" animBg="1"/>
      <p:bldP spid="167" grpId="0"/>
      <p:bldP spid="168" grpId="0"/>
      <p:bldP spid="16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596D-73D9-CC08-8F93-0CA3A571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molecules!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10827-79EB-EB19-B14C-3ECF735C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49117-045E-714D-8877-3BB69A24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898" y="1069055"/>
            <a:ext cx="416242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80B4E-DE97-A51E-CD08-6A0F0DA9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49" y="3638550"/>
            <a:ext cx="7172325" cy="2971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82653E-0F56-7891-D920-50E4927E7047}"/>
              </a:ext>
            </a:extLst>
          </p:cNvPr>
          <p:cNvSpPr/>
          <p:nvPr/>
        </p:nvSpPr>
        <p:spPr>
          <a:xfrm>
            <a:off x="7537450" y="1022350"/>
            <a:ext cx="628650" cy="1040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B27043-60A5-0048-5C5C-D3D6D22C7BDF}"/>
              </a:ext>
            </a:extLst>
          </p:cNvPr>
          <p:cNvSpPr/>
          <p:nvPr/>
        </p:nvSpPr>
        <p:spPr>
          <a:xfrm>
            <a:off x="7851775" y="1691918"/>
            <a:ext cx="628650" cy="1040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97008D-6BD9-2FB5-58B2-D64316DC434D}"/>
              </a:ext>
            </a:extLst>
          </p:cNvPr>
          <p:cNvSpPr/>
          <p:nvPr/>
        </p:nvSpPr>
        <p:spPr>
          <a:xfrm>
            <a:off x="7791450" y="2946044"/>
            <a:ext cx="628650" cy="58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B4E8DF-99D3-90A2-0B4A-FCB74DDAFD74}"/>
              </a:ext>
            </a:extLst>
          </p:cNvPr>
          <p:cNvSpPr/>
          <p:nvPr/>
        </p:nvSpPr>
        <p:spPr>
          <a:xfrm>
            <a:off x="3298825" y="3401760"/>
            <a:ext cx="3536950" cy="58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A39C5-E5C6-2C9E-C846-CD78408CEEDC}"/>
              </a:ext>
            </a:extLst>
          </p:cNvPr>
          <p:cNvSpPr txBox="1"/>
          <p:nvPr/>
        </p:nvSpPr>
        <p:spPr>
          <a:xfrm>
            <a:off x="2861733" y="6570141"/>
            <a:ext cx="10608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Yin Fang et al., Knowledge graph-enhanced molecular contrastive learning with functional prompt (Nature Machine Intelligence, 2023)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92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A115-87A1-2D77-1CEE-0D253E33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In-depth view with a simple example</a:t>
            </a:r>
            <a:endParaRPr lang="LID4096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1EA377-8F42-648A-8AEE-150267BD0A21}"/>
              </a:ext>
            </a:extLst>
          </p:cNvPr>
          <p:cNvGrpSpPr/>
          <p:nvPr/>
        </p:nvGrpSpPr>
        <p:grpSpPr>
          <a:xfrm>
            <a:off x="283678" y="1392768"/>
            <a:ext cx="4350974" cy="2642591"/>
            <a:chOff x="327370" y="2258827"/>
            <a:chExt cx="4073086" cy="24738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EA964EB-E95B-B0FF-51D9-8A7F14AC3EFA}"/>
                </a:ext>
              </a:extLst>
            </p:cNvPr>
            <p:cNvSpPr/>
            <p:nvPr/>
          </p:nvSpPr>
          <p:spPr>
            <a:xfrm>
              <a:off x="1756490" y="3578124"/>
              <a:ext cx="337371" cy="33737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5" name="Oval 3">
              <a:extLst>
                <a:ext uri="{FF2B5EF4-FFF2-40B4-BE49-F238E27FC236}">
                  <a16:creationId xmlns:a16="http://schemas.microsoft.com/office/drawing/2014/main" id="{F05EE6C2-BDD8-FC6D-1B5C-0F5325BCD857}"/>
                </a:ext>
              </a:extLst>
            </p:cNvPr>
            <p:cNvSpPr/>
            <p:nvPr/>
          </p:nvSpPr>
          <p:spPr>
            <a:xfrm>
              <a:off x="2758468" y="3578124"/>
              <a:ext cx="337371" cy="337371"/>
            </a:xfrm>
            <a:prstGeom prst="ellipse">
              <a:avLst/>
            </a:prstGeom>
            <a:solidFill>
              <a:srgbClr val="0B435E"/>
            </a:solidFill>
            <a:ln w="12700">
              <a:solidFill>
                <a:srgbClr val="0B43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91BAC8FD-F7C3-1457-A5CD-6FC3EA22B3F4}"/>
                </a:ext>
              </a:extLst>
            </p:cNvPr>
            <p:cNvSpPr/>
            <p:nvPr/>
          </p:nvSpPr>
          <p:spPr>
            <a:xfrm>
              <a:off x="1904488" y="4395270"/>
              <a:ext cx="337371" cy="337371"/>
            </a:xfrm>
            <a:prstGeom prst="ellipse">
              <a:avLst/>
            </a:prstGeom>
            <a:solidFill>
              <a:srgbClr val="788791"/>
            </a:solidFill>
            <a:ln w="12700">
              <a:solidFill>
                <a:srgbClr val="788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cxnSp>
          <p:nvCxnSpPr>
            <p:cNvPr id="7" name="Straight Arrow Connector 335">
              <a:extLst>
                <a:ext uri="{FF2B5EF4-FFF2-40B4-BE49-F238E27FC236}">
                  <a16:creationId xmlns:a16="http://schemas.microsoft.com/office/drawing/2014/main" id="{7975E6F1-12A1-0E0C-4304-9D77EC68A46C}"/>
                </a:ext>
              </a:extLst>
            </p:cNvPr>
            <p:cNvCxnSpPr>
              <a:cxnSpLocks/>
              <a:stCxn id="10" idx="4"/>
              <a:endCxn id="4" idx="0"/>
            </p:cNvCxnSpPr>
            <p:nvPr/>
          </p:nvCxnSpPr>
          <p:spPr>
            <a:xfrm>
              <a:off x="1456991" y="3144213"/>
              <a:ext cx="468185" cy="43391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335">
              <a:extLst>
                <a:ext uri="{FF2B5EF4-FFF2-40B4-BE49-F238E27FC236}">
                  <a16:creationId xmlns:a16="http://schemas.microsoft.com/office/drawing/2014/main" id="{D4420BF1-1BF8-7F4B-1A59-395BCBA82A0A}"/>
                </a:ext>
              </a:extLst>
            </p:cNvPr>
            <p:cNvCxnSpPr>
              <a:cxnSpLocks/>
              <a:stCxn id="9" idx="4"/>
              <a:endCxn id="4" idx="0"/>
            </p:cNvCxnSpPr>
            <p:nvPr/>
          </p:nvCxnSpPr>
          <p:spPr>
            <a:xfrm flipH="1">
              <a:off x="1925176" y="3137993"/>
              <a:ext cx="441298" cy="4401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3">
              <a:extLst>
                <a:ext uri="{FF2B5EF4-FFF2-40B4-BE49-F238E27FC236}">
                  <a16:creationId xmlns:a16="http://schemas.microsoft.com/office/drawing/2014/main" id="{BC0C08CF-2D8E-6586-70A1-A7FD2C5FCEA0}"/>
                </a:ext>
              </a:extLst>
            </p:cNvPr>
            <p:cNvSpPr/>
            <p:nvPr/>
          </p:nvSpPr>
          <p:spPr>
            <a:xfrm>
              <a:off x="2197788" y="2800622"/>
              <a:ext cx="337371" cy="33737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006E72AB-4DCE-A110-89C3-94F4A332F5DC}"/>
                </a:ext>
              </a:extLst>
            </p:cNvPr>
            <p:cNvSpPr/>
            <p:nvPr/>
          </p:nvSpPr>
          <p:spPr>
            <a:xfrm>
              <a:off x="1288305" y="2806842"/>
              <a:ext cx="337371" cy="33737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cxnSp>
          <p:nvCxnSpPr>
            <p:cNvPr id="11" name="Straight Arrow Connector 335">
              <a:extLst>
                <a:ext uri="{FF2B5EF4-FFF2-40B4-BE49-F238E27FC236}">
                  <a16:creationId xmlns:a16="http://schemas.microsoft.com/office/drawing/2014/main" id="{E108B7EF-8145-8B51-20C9-22AEF1FBF63C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>
              <a:off x="1925176" y="3915495"/>
              <a:ext cx="95859" cy="4726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335">
              <a:extLst>
                <a:ext uri="{FF2B5EF4-FFF2-40B4-BE49-F238E27FC236}">
                  <a16:creationId xmlns:a16="http://schemas.microsoft.com/office/drawing/2014/main" id="{376AF686-B361-8042-10A8-E5D1D276FAE6}"/>
                </a:ext>
              </a:extLst>
            </p:cNvPr>
            <p:cNvCxnSpPr>
              <a:cxnSpLocks/>
              <a:stCxn id="5" idx="2"/>
              <a:endCxn id="4" idx="6"/>
            </p:cNvCxnSpPr>
            <p:nvPr/>
          </p:nvCxnSpPr>
          <p:spPr>
            <a:xfrm flipH="1">
              <a:off x="2093861" y="3746810"/>
              <a:ext cx="66460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4">
              <a:extLst>
                <a:ext uri="{FF2B5EF4-FFF2-40B4-BE49-F238E27FC236}">
                  <a16:creationId xmlns:a16="http://schemas.microsoft.com/office/drawing/2014/main" id="{DC4AB200-39AA-6E0C-679E-6841EE770CD7}"/>
                </a:ext>
              </a:extLst>
            </p:cNvPr>
            <p:cNvSpPr txBox="1"/>
            <p:nvPr/>
          </p:nvSpPr>
          <p:spPr>
            <a:xfrm>
              <a:off x="327370" y="2822379"/>
              <a:ext cx="1339047" cy="281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P. Amidala</a:t>
              </a:r>
              <a:endParaRPr lang="de-DE" sz="16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4" name="Textfeld 15">
              <a:extLst>
                <a:ext uri="{FF2B5EF4-FFF2-40B4-BE49-F238E27FC236}">
                  <a16:creationId xmlns:a16="http://schemas.microsoft.com/office/drawing/2014/main" id="{734AA701-B20E-AC06-5658-8309CBB19590}"/>
                </a:ext>
              </a:extLst>
            </p:cNvPr>
            <p:cNvSpPr txBox="1"/>
            <p:nvPr/>
          </p:nvSpPr>
          <p:spPr>
            <a:xfrm>
              <a:off x="2479922" y="2838650"/>
              <a:ext cx="1339047" cy="281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A. Skywalker</a:t>
              </a:r>
              <a:endParaRPr lang="de-DE" sz="16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5" name="Textfeld 16">
              <a:extLst>
                <a:ext uri="{FF2B5EF4-FFF2-40B4-BE49-F238E27FC236}">
                  <a16:creationId xmlns:a16="http://schemas.microsoft.com/office/drawing/2014/main" id="{491CFC35-D50B-157B-AB18-0F7E1C7F45EC}"/>
                </a:ext>
              </a:extLst>
            </p:cNvPr>
            <p:cNvSpPr txBox="1"/>
            <p:nvPr/>
          </p:nvSpPr>
          <p:spPr>
            <a:xfrm>
              <a:off x="668935" y="3551692"/>
              <a:ext cx="1339047" cy="281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Leia Organa</a:t>
              </a:r>
              <a:endParaRPr lang="de-DE" sz="16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6" name="Textfeld 17">
              <a:extLst>
                <a:ext uri="{FF2B5EF4-FFF2-40B4-BE49-F238E27FC236}">
                  <a16:creationId xmlns:a16="http://schemas.microsoft.com/office/drawing/2014/main" id="{5C507927-0A30-3D1E-B7C5-9F1442D8CA9E}"/>
                </a:ext>
              </a:extLst>
            </p:cNvPr>
            <p:cNvSpPr txBox="1"/>
            <p:nvPr/>
          </p:nvSpPr>
          <p:spPr>
            <a:xfrm>
              <a:off x="2194341" y="4425455"/>
              <a:ext cx="1339047" cy="281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Star Wars</a:t>
              </a:r>
              <a:endParaRPr lang="de-DE" sz="16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7" name="TextBox 61">
              <a:extLst>
                <a:ext uri="{FF2B5EF4-FFF2-40B4-BE49-F238E27FC236}">
                  <a16:creationId xmlns:a16="http://schemas.microsoft.com/office/drawing/2014/main" id="{DC7950AD-9D5D-392A-5DD3-EFF2B1603871}"/>
                </a:ext>
              </a:extLst>
            </p:cNvPr>
            <p:cNvSpPr txBox="1"/>
            <p:nvPr/>
          </p:nvSpPr>
          <p:spPr>
            <a:xfrm>
              <a:off x="2205577" y="3426467"/>
              <a:ext cx="916409" cy="281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plays</a:t>
              </a:r>
              <a:endParaRPr lang="en-GB" sz="1600" i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8" name="TextBox 61">
              <a:extLst>
                <a:ext uri="{FF2B5EF4-FFF2-40B4-BE49-F238E27FC236}">
                  <a16:creationId xmlns:a16="http://schemas.microsoft.com/office/drawing/2014/main" id="{DC3A05C2-1ADA-F3AF-61E7-21633C408D26}"/>
                </a:ext>
              </a:extLst>
            </p:cNvPr>
            <p:cNvSpPr txBox="1"/>
            <p:nvPr/>
          </p:nvSpPr>
          <p:spPr>
            <a:xfrm>
              <a:off x="1038303" y="4013303"/>
              <a:ext cx="1078100" cy="31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appearsIn</a:t>
              </a:r>
              <a:endParaRPr lang="en-GB" sz="1600" i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19" name="TextBox 61">
              <a:extLst>
                <a:ext uri="{FF2B5EF4-FFF2-40B4-BE49-F238E27FC236}">
                  <a16:creationId xmlns:a16="http://schemas.microsoft.com/office/drawing/2014/main" id="{A3B9DDB6-D18C-C212-7F81-0F459BE98AF9}"/>
                </a:ext>
              </a:extLst>
            </p:cNvPr>
            <p:cNvSpPr txBox="1"/>
            <p:nvPr/>
          </p:nvSpPr>
          <p:spPr>
            <a:xfrm>
              <a:off x="1514900" y="3002092"/>
              <a:ext cx="916409" cy="281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hasChild</a:t>
              </a:r>
              <a:endParaRPr lang="en-GB" sz="1600" i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cxnSp>
          <p:nvCxnSpPr>
            <p:cNvPr id="20" name="Straight Arrow Connector 335">
              <a:extLst>
                <a:ext uri="{FF2B5EF4-FFF2-40B4-BE49-F238E27FC236}">
                  <a16:creationId xmlns:a16="http://schemas.microsoft.com/office/drawing/2014/main" id="{BF528CFD-7F07-38D0-7EDB-84AECFDF7F0B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2927154" y="3915495"/>
              <a:ext cx="285981" cy="37471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61">
              <a:extLst>
                <a:ext uri="{FF2B5EF4-FFF2-40B4-BE49-F238E27FC236}">
                  <a16:creationId xmlns:a16="http://schemas.microsoft.com/office/drawing/2014/main" id="{7000CEB4-88A2-029B-133A-936C253073A4}"/>
                </a:ext>
              </a:extLst>
            </p:cNvPr>
            <p:cNvSpPr txBox="1"/>
            <p:nvPr/>
          </p:nvSpPr>
          <p:spPr>
            <a:xfrm>
              <a:off x="3070843" y="3897036"/>
              <a:ext cx="1255499" cy="31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hasProfession</a:t>
              </a:r>
              <a:endParaRPr lang="en-GB" sz="1600" i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22" name="Oval 3">
              <a:extLst>
                <a:ext uri="{FF2B5EF4-FFF2-40B4-BE49-F238E27FC236}">
                  <a16:creationId xmlns:a16="http://schemas.microsoft.com/office/drawing/2014/main" id="{E8116D3E-ACA5-B39F-A50F-706DC443072D}"/>
                </a:ext>
              </a:extLst>
            </p:cNvPr>
            <p:cNvSpPr/>
            <p:nvPr/>
          </p:nvSpPr>
          <p:spPr>
            <a:xfrm>
              <a:off x="3154475" y="4256769"/>
              <a:ext cx="337371" cy="337371"/>
            </a:xfrm>
            <a:prstGeom prst="ellipse">
              <a:avLst/>
            </a:prstGeom>
            <a:solidFill>
              <a:srgbClr val="788791"/>
            </a:solidFill>
            <a:ln w="12700">
              <a:solidFill>
                <a:srgbClr val="788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23" name="Textfeld 24">
              <a:extLst>
                <a:ext uri="{FF2B5EF4-FFF2-40B4-BE49-F238E27FC236}">
                  <a16:creationId xmlns:a16="http://schemas.microsoft.com/office/drawing/2014/main" id="{EC371160-3277-025E-AFA9-93D96EA1CEDD}"/>
                </a:ext>
              </a:extLst>
            </p:cNvPr>
            <p:cNvSpPr txBox="1"/>
            <p:nvPr/>
          </p:nvSpPr>
          <p:spPr>
            <a:xfrm>
              <a:off x="3456227" y="4286954"/>
              <a:ext cx="821793" cy="31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Actor</a:t>
              </a:r>
              <a:endParaRPr lang="de-DE" sz="16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24" name="Oval 3">
              <a:extLst>
                <a:ext uri="{FF2B5EF4-FFF2-40B4-BE49-F238E27FC236}">
                  <a16:creationId xmlns:a16="http://schemas.microsoft.com/office/drawing/2014/main" id="{BE6E2006-856E-291F-98CF-FBEF3F9CFCB4}"/>
                </a:ext>
              </a:extLst>
            </p:cNvPr>
            <p:cNvSpPr/>
            <p:nvPr/>
          </p:nvSpPr>
          <p:spPr>
            <a:xfrm>
              <a:off x="2853835" y="2258827"/>
              <a:ext cx="337371" cy="337371"/>
            </a:xfrm>
            <a:prstGeom prst="ellipse">
              <a:avLst/>
            </a:prstGeom>
            <a:solidFill>
              <a:srgbClr val="788791"/>
            </a:solidFill>
            <a:ln w="12700">
              <a:solidFill>
                <a:srgbClr val="7887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cxnSp>
          <p:nvCxnSpPr>
            <p:cNvPr id="25" name="Straight Arrow Connector 335">
              <a:extLst>
                <a:ext uri="{FF2B5EF4-FFF2-40B4-BE49-F238E27FC236}">
                  <a16:creationId xmlns:a16="http://schemas.microsoft.com/office/drawing/2014/main" id="{6E7AB345-BA1D-2021-D0ED-0468EE909A34}"/>
                </a:ext>
              </a:extLst>
            </p:cNvPr>
            <p:cNvCxnSpPr>
              <a:cxnSpLocks/>
              <a:stCxn id="9" idx="7"/>
              <a:endCxn id="24" idx="3"/>
            </p:cNvCxnSpPr>
            <p:nvPr/>
          </p:nvCxnSpPr>
          <p:spPr>
            <a:xfrm flipV="1">
              <a:off x="2485752" y="2546791"/>
              <a:ext cx="417490" cy="30323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61">
              <a:extLst>
                <a:ext uri="{FF2B5EF4-FFF2-40B4-BE49-F238E27FC236}">
                  <a16:creationId xmlns:a16="http://schemas.microsoft.com/office/drawing/2014/main" id="{99B1DE80-E182-8E3F-A5ED-A2F8B46F8553}"/>
                </a:ext>
              </a:extLst>
            </p:cNvPr>
            <p:cNvSpPr txBox="1"/>
            <p:nvPr/>
          </p:nvSpPr>
          <p:spPr>
            <a:xfrm>
              <a:off x="1456991" y="2464788"/>
              <a:ext cx="1307165" cy="31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hasProfession</a:t>
              </a:r>
              <a:endParaRPr lang="en-GB" sz="1600" i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27" name="Textfeld 38">
              <a:extLst>
                <a:ext uri="{FF2B5EF4-FFF2-40B4-BE49-F238E27FC236}">
                  <a16:creationId xmlns:a16="http://schemas.microsoft.com/office/drawing/2014/main" id="{2FE54122-DC0E-9501-E1C5-0AFE50AE5BDD}"/>
                </a:ext>
              </a:extLst>
            </p:cNvPr>
            <p:cNvSpPr txBox="1"/>
            <p:nvPr/>
          </p:nvSpPr>
          <p:spPr>
            <a:xfrm>
              <a:off x="3149863" y="2269792"/>
              <a:ext cx="1042500" cy="281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Jedi Knight</a:t>
              </a:r>
              <a:endParaRPr lang="de-DE" sz="16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28" name="Textfeld 51">
              <a:extLst>
                <a:ext uri="{FF2B5EF4-FFF2-40B4-BE49-F238E27FC236}">
                  <a16:creationId xmlns:a16="http://schemas.microsoft.com/office/drawing/2014/main" id="{08F8F76E-CC2C-B094-234D-327889C7FA92}"/>
                </a:ext>
              </a:extLst>
            </p:cNvPr>
            <p:cNvSpPr txBox="1"/>
            <p:nvPr/>
          </p:nvSpPr>
          <p:spPr>
            <a:xfrm>
              <a:off x="3061409" y="3599934"/>
              <a:ext cx="1339047" cy="281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Carrie Fisher</a:t>
              </a:r>
              <a:endParaRPr lang="de-DE" sz="16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706662-644E-1121-E579-882F3D56E31D}"/>
              </a:ext>
            </a:extLst>
          </p:cNvPr>
          <p:cNvGrpSpPr/>
          <p:nvPr/>
        </p:nvGrpSpPr>
        <p:grpSpPr>
          <a:xfrm>
            <a:off x="4866648" y="992796"/>
            <a:ext cx="7308015" cy="1983142"/>
            <a:chOff x="5483248" y="3072933"/>
            <a:chExt cx="7308015" cy="1983142"/>
          </a:xfrm>
        </p:grpSpPr>
        <p:sp>
          <p:nvSpPr>
            <p:cNvPr id="36" name="Textfeld 54">
              <a:extLst>
                <a:ext uri="{FF2B5EF4-FFF2-40B4-BE49-F238E27FC236}">
                  <a16:creationId xmlns:a16="http://schemas.microsoft.com/office/drawing/2014/main" id="{C3E30B52-5BB0-CA8F-FE0B-3E3A3B1BF74B}"/>
                </a:ext>
              </a:extLst>
            </p:cNvPr>
            <p:cNvSpPr txBox="1"/>
            <p:nvPr/>
          </p:nvSpPr>
          <p:spPr>
            <a:xfrm>
              <a:off x="6043401" y="3720846"/>
              <a:ext cx="151704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Carrie Fisher</a:t>
              </a:r>
            </a:p>
            <a:p>
              <a:r>
                <a:rPr lang="de-DE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Carrie Fisher</a:t>
              </a:r>
              <a:endPara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  <a:p>
              <a:r>
                <a:rPr lang="en-US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P. Amidala</a:t>
              </a:r>
            </a:p>
            <a:p>
              <a:pPr algn="ctr"/>
              <a:r>
                <a:rPr lang="en-US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…</a:t>
              </a:r>
            </a:p>
          </p:txBody>
        </p:sp>
        <p:sp>
          <p:nvSpPr>
            <p:cNvPr id="37" name="Textfeld 55">
              <a:extLst>
                <a:ext uri="{FF2B5EF4-FFF2-40B4-BE49-F238E27FC236}">
                  <a16:creationId xmlns:a16="http://schemas.microsoft.com/office/drawing/2014/main" id="{7CE0C653-F335-4433-7AAD-B015391894D3}"/>
                </a:ext>
              </a:extLst>
            </p:cNvPr>
            <p:cNvSpPr txBox="1"/>
            <p:nvPr/>
          </p:nvSpPr>
          <p:spPr>
            <a:xfrm>
              <a:off x="10259193" y="3732636"/>
              <a:ext cx="148447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Actor</a:t>
              </a:r>
            </a:p>
            <a:p>
              <a:r>
                <a:rPr lang="de-DE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Leia Organa</a:t>
              </a:r>
              <a:endPara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  <a:p>
              <a:r>
                <a:rPr lang="en-US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Leia Organa</a:t>
              </a:r>
            </a:p>
            <a:p>
              <a:pPr algn="ctr"/>
              <a:r>
                <a:rPr lang="en-US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…</a:t>
              </a:r>
              <a:endParaRPr lang="de-DE" sz="2000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</p:txBody>
        </p:sp>
        <p:sp>
          <p:nvSpPr>
            <p:cNvPr id="38" name="Textfeld 56">
              <a:extLst>
                <a:ext uri="{FF2B5EF4-FFF2-40B4-BE49-F238E27FC236}">
                  <a16:creationId xmlns:a16="http://schemas.microsoft.com/office/drawing/2014/main" id="{00067366-BA20-2AB7-0605-6B113198B050}"/>
                </a:ext>
              </a:extLst>
            </p:cNvPr>
            <p:cNvSpPr txBox="1"/>
            <p:nvPr/>
          </p:nvSpPr>
          <p:spPr>
            <a:xfrm>
              <a:off x="8110078" y="3720845"/>
              <a:ext cx="159948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hasProfession</a:t>
              </a:r>
              <a:endParaRPr lang="en-US" sz="2000" i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  <a:p>
              <a:r>
                <a:rPr lang="en-US" sz="2000" i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plays</a:t>
              </a:r>
            </a:p>
            <a:p>
              <a:r>
                <a:rPr lang="en-US" sz="2000" i="1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hasChild</a:t>
              </a:r>
              <a:endParaRPr lang="en-US" sz="2000" i="1" dirty="0">
                <a:latin typeface="Beaufort for LOL" panose="02020503050000020004" pitchFamily="18" charset="0"/>
                <a:cs typeface="Beaufort for LOL" panose="02020503050000020004" pitchFamily="18" charset="0"/>
              </a:endParaRPr>
            </a:p>
            <a:p>
              <a:pPr algn="ctr"/>
              <a:r>
                <a:rPr lang="en-US" sz="2000" i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…</a:t>
              </a:r>
            </a:p>
          </p:txBody>
        </p:sp>
        <p:sp>
          <p:nvSpPr>
            <p:cNvPr id="39" name="Textfeld 57">
              <a:extLst>
                <a:ext uri="{FF2B5EF4-FFF2-40B4-BE49-F238E27FC236}">
                  <a16:creationId xmlns:a16="http://schemas.microsoft.com/office/drawing/2014/main" id="{19A3AF80-4B2A-DF50-2C9E-8577687DFAE3}"/>
                </a:ext>
              </a:extLst>
            </p:cNvPr>
            <p:cNvSpPr txBox="1"/>
            <p:nvPr/>
          </p:nvSpPr>
          <p:spPr>
            <a:xfrm>
              <a:off x="5483248" y="3072933"/>
              <a:ext cx="7308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Alternative </a:t>
              </a:r>
              <a:r>
                <a:rPr lang="de-DE" sz="2000" b="1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representation</a:t>
              </a:r>
              <a:r>
                <a:rPr lang="de-DE" sz="2000" b="1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: </a:t>
              </a:r>
              <a:r>
                <a:rPr lang="de-DE" sz="2000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triples</a:t>
              </a:r>
              <a:r>
                <a:rPr lang="de-DE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 (</a:t>
              </a:r>
              <a:r>
                <a:rPr lang="de-DE" sz="2000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subject</a:t>
              </a:r>
              <a:r>
                <a:rPr lang="de-DE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 – </a:t>
              </a:r>
              <a:r>
                <a:rPr lang="de-DE" sz="2000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predicate</a:t>
              </a:r>
              <a:r>
                <a:rPr lang="de-DE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 – </a:t>
              </a:r>
              <a:r>
                <a:rPr lang="de-DE" sz="2000" dirty="0" err="1">
                  <a:latin typeface="Beaufort for LOL" panose="02020503050000020004" pitchFamily="18" charset="0"/>
                  <a:cs typeface="Beaufort for LOL" panose="02020503050000020004" pitchFamily="18" charset="0"/>
                </a:rPr>
                <a:t>object</a:t>
              </a:r>
              <a:r>
                <a:rPr lang="de-DE" sz="2000" dirty="0">
                  <a:latin typeface="Beaufort for LOL" panose="02020503050000020004" pitchFamily="18" charset="0"/>
                  <a:cs typeface="Beaufort for LOL" panose="02020503050000020004" pitchFamily="18" charset="0"/>
                </a:rPr>
                <a:t>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C511A4E-8618-C315-6D72-FC3883D0DCF8}"/>
              </a:ext>
            </a:extLst>
          </p:cNvPr>
          <p:cNvSpPr/>
          <p:nvPr/>
        </p:nvSpPr>
        <p:spPr>
          <a:xfrm>
            <a:off x="2356588" y="5336130"/>
            <a:ext cx="4519734" cy="1157962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1" name="Textfeld 57">
            <a:extLst>
              <a:ext uri="{FF2B5EF4-FFF2-40B4-BE49-F238E27FC236}">
                <a16:creationId xmlns:a16="http://schemas.microsoft.com/office/drawing/2014/main" id="{80790649-41DF-AC78-CD25-9D2E52EF6269}"/>
              </a:ext>
            </a:extLst>
          </p:cNvPr>
          <p:cNvSpPr txBox="1"/>
          <p:nvPr/>
        </p:nvSpPr>
        <p:spPr>
          <a:xfrm>
            <a:off x="2380464" y="5341496"/>
            <a:ext cx="391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Link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prediction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</a:t>
            </a:r>
            <a:r>
              <a:rPr lang="de-DE" sz="200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predict</a:t>
            </a:r>
            <a:r>
              <a:rPr lang="de-DE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200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new</a:t>
            </a:r>
            <a:r>
              <a:rPr lang="de-DE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links!</a:t>
            </a:r>
            <a:endParaRPr lang="de-DE" sz="20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2" name="Textfeld 54">
            <a:extLst>
              <a:ext uri="{FF2B5EF4-FFF2-40B4-BE49-F238E27FC236}">
                <a16:creationId xmlns:a16="http://schemas.microsoft.com/office/drawing/2014/main" id="{0F40923D-C529-02A2-3858-DA7D1656F0EB}"/>
              </a:ext>
            </a:extLst>
          </p:cNvPr>
          <p:cNvSpPr txBox="1"/>
          <p:nvPr/>
        </p:nvSpPr>
        <p:spPr>
          <a:xfrm>
            <a:off x="2380464" y="5761506"/>
            <a:ext cx="169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Carrie Fisher</a:t>
            </a:r>
          </a:p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A. Skywalker</a:t>
            </a:r>
            <a:endParaRPr lang="de-DE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3" name="Textfeld 55">
            <a:extLst>
              <a:ext uri="{FF2B5EF4-FFF2-40B4-BE49-F238E27FC236}">
                <a16:creationId xmlns:a16="http://schemas.microsoft.com/office/drawing/2014/main" id="{C4026F3B-E689-C2DF-6A30-B21B15C033E2}"/>
              </a:ext>
            </a:extLst>
          </p:cNvPr>
          <p:cNvSpPr txBox="1"/>
          <p:nvPr/>
        </p:nvSpPr>
        <p:spPr>
          <a:xfrm>
            <a:off x="5212862" y="5775884"/>
            <a:ext cx="1602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Star Wars</a:t>
            </a:r>
          </a:p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Carrie Fisher</a:t>
            </a:r>
            <a:endParaRPr lang="de-DE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4" name="Textfeld 56">
            <a:extLst>
              <a:ext uri="{FF2B5EF4-FFF2-40B4-BE49-F238E27FC236}">
                <a16:creationId xmlns:a16="http://schemas.microsoft.com/office/drawing/2014/main" id="{C949AFFC-F892-211B-140C-E90475915DC8}"/>
              </a:ext>
            </a:extLst>
          </p:cNvPr>
          <p:cNvSpPr txBox="1"/>
          <p:nvPr/>
        </p:nvSpPr>
        <p:spPr>
          <a:xfrm>
            <a:off x="4008035" y="5761506"/>
            <a:ext cx="120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appearsIn</a:t>
            </a:r>
            <a:endParaRPr lang="en-US" sz="20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sz="20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hasChild</a:t>
            </a:r>
            <a:r>
              <a:rPr lang="en-US" sz="20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	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F974D1-3F33-AE44-C31B-0B7BA0443C51}"/>
              </a:ext>
            </a:extLst>
          </p:cNvPr>
          <p:cNvSpPr/>
          <p:nvPr/>
        </p:nvSpPr>
        <p:spPr>
          <a:xfrm>
            <a:off x="6582856" y="5830299"/>
            <a:ext cx="301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en-GB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5A46C6-726A-1967-26B5-84E1BF8C32EF}"/>
              </a:ext>
            </a:extLst>
          </p:cNvPr>
          <p:cNvSpPr/>
          <p:nvPr/>
        </p:nvSpPr>
        <p:spPr>
          <a:xfrm>
            <a:off x="6587990" y="6093981"/>
            <a:ext cx="301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en-GB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968D15-21CE-8337-CBD1-554A8F9AC967}"/>
              </a:ext>
            </a:extLst>
          </p:cNvPr>
          <p:cNvSpPr/>
          <p:nvPr/>
        </p:nvSpPr>
        <p:spPr>
          <a:xfrm>
            <a:off x="7005317" y="4661834"/>
            <a:ext cx="4746665" cy="1157962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8" name="Textfeld 54">
            <a:extLst>
              <a:ext uri="{FF2B5EF4-FFF2-40B4-BE49-F238E27FC236}">
                <a16:creationId xmlns:a16="http://schemas.microsoft.com/office/drawing/2014/main" id="{0A409C23-0702-FF24-2DCC-B40A857C1876}"/>
              </a:ext>
            </a:extLst>
          </p:cNvPr>
          <p:cNvSpPr txBox="1"/>
          <p:nvPr/>
        </p:nvSpPr>
        <p:spPr>
          <a:xfrm>
            <a:off x="7201781" y="5035671"/>
            <a:ext cx="1735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Carrie Fisher</a:t>
            </a:r>
          </a:p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A. Skywalker</a:t>
            </a:r>
            <a:endParaRPr lang="de-DE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9" name="Textfeld 55">
            <a:extLst>
              <a:ext uri="{FF2B5EF4-FFF2-40B4-BE49-F238E27FC236}">
                <a16:creationId xmlns:a16="http://schemas.microsoft.com/office/drawing/2014/main" id="{38BA8F74-495D-849E-D71C-6783BBD33CFF}"/>
              </a:ext>
            </a:extLst>
          </p:cNvPr>
          <p:cNvSpPr txBox="1"/>
          <p:nvPr/>
        </p:nvSpPr>
        <p:spPr>
          <a:xfrm>
            <a:off x="9018146" y="5177400"/>
            <a:ext cx="2077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Real or Fictional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45BEC5D-4D86-F0B3-BAD2-92516060034F}"/>
              </a:ext>
            </a:extLst>
          </p:cNvPr>
          <p:cNvSpPr/>
          <p:nvPr/>
        </p:nvSpPr>
        <p:spPr>
          <a:xfrm>
            <a:off x="11104796" y="5175468"/>
            <a:ext cx="301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en-GB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1" name="Textfeld 57">
            <a:extLst>
              <a:ext uri="{FF2B5EF4-FFF2-40B4-BE49-F238E27FC236}">
                <a16:creationId xmlns:a16="http://schemas.microsoft.com/office/drawing/2014/main" id="{24BDAC55-FD2D-3CA3-6B81-ADF601E23B9D}"/>
              </a:ext>
            </a:extLst>
          </p:cNvPr>
          <p:cNvSpPr txBox="1"/>
          <p:nvPr/>
        </p:nvSpPr>
        <p:spPr>
          <a:xfrm>
            <a:off x="7005317" y="4661834"/>
            <a:ext cx="391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Node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classification</a:t>
            </a:r>
            <a:endParaRPr lang="de-DE" sz="20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3" name="Textfeld 57">
            <a:extLst>
              <a:ext uri="{FF2B5EF4-FFF2-40B4-BE49-F238E27FC236}">
                <a16:creationId xmlns:a16="http://schemas.microsoft.com/office/drawing/2014/main" id="{03A3681E-EA9A-0370-40F4-B5F7E767050F}"/>
              </a:ext>
            </a:extLst>
          </p:cNvPr>
          <p:cNvSpPr txBox="1"/>
          <p:nvPr/>
        </p:nvSpPr>
        <p:spPr>
          <a:xfrm>
            <a:off x="185463" y="962473"/>
            <a:ext cx="730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Raw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knowledge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graph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</a:t>
            </a:r>
            <a:endParaRPr lang="de-DE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4" name="Textfeld 57">
            <a:extLst>
              <a:ext uri="{FF2B5EF4-FFF2-40B4-BE49-F238E27FC236}">
                <a16:creationId xmlns:a16="http://schemas.microsoft.com/office/drawing/2014/main" id="{8AD55BB1-E8DF-4130-0C96-D7EB25418AA5}"/>
              </a:ext>
            </a:extLst>
          </p:cNvPr>
          <p:cNvSpPr txBox="1"/>
          <p:nvPr/>
        </p:nvSpPr>
        <p:spPr>
          <a:xfrm>
            <a:off x="185462" y="4225597"/>
            <a:ext cx="7308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What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can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we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learn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from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this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type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of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data</a:t>
            </a:r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de-DE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8C14890F-1184-F010-31D2-07C2A8B842B6}"/>
              </a:ext>
            </a:extLst>
          </p:cNvPr>
          <p:cNvSpPr/>
          <p:nvPr/>
        </p:nvSpPr>
        <p:spPr>
          <a:xfrm>
            <a:off x="2049028" y="5385142"/>
            <a:ext cx="178565" cy="1108949"/>
          </a:xfrm>
          <a:prstGeom prst="leftBrace">
            <a:avLst>
              <a:gd name="adj1" fmla="val 104349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F386C79-9CCE-8A51-4A26-75F6E820A771}"/>
              </a:ext>
            </a:extLst>
          </p:cNvPr>
          <p:cNvSpPr txBox="1"/>
          <p:nvPr/>
        </p:nvSpPr>
        <p:spPr>
          <a:xfrm>
            <a:off x="185462" y="5584078"/>
            <a:ext cx="192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Our recommender system setting!</a:t>
            </a:r>
            <a:endParaRPr lang="LID4096" dirty="0">
              <a:solidFill>
                <a:schemeClr val="accent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379474-F190-C291-2046-872EC7EDD9FC}"/>
              </a:ext>
            </a:extLst>
          </p:cNvPr>
          <p:cNvSpPr/>
          <p:nvPr/>
        </p:nvSpPr>
        <p:spPr>
          <a:xfrm>
            <a:off x="7005317" y="5894580"/>
            <a:ext cx="4746665" cy="85326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0" name="Textfeld 54">
            <a:extLst>
              <a:ext uri="{FF2B5EF4-FFF2-40B4-BE49-F238E27FC236}">
                <a16:creationId xmlns:a16="http://schemas.microsoft.com/office/drawing/2014/main" id="{24954364-10AA-6C98-4ECA-EDA681EB0E6E}"/>
              </a:ext>
            </a:extLst>
          </p:cNvPr>
          <p:cNvSpPr txBox="1"/>
          <p:nvPr/>
        </p:nvSpPr>
        <p:spPr>
          <a:xfrm>
            <a:off x="7201781" y="6268417"/>
            <a:ext cx="1735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Molecule</a:t>
            </a:r>
            <a:endParaRPr lang="de-DE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1" name="Textfeld 55">
            <a:extLst>
              <a:ext uri="{FF2B5EF4-FFF2-40B4-BE49-F238E27FC236}">
                <a16:creationId xmlns:a16="http://schemas.microsoft.com/office/drawing/2014/main" id="{7F6DB26E-277B-941F-1D68-5C983E58D795}"/>
              </a:ext>
            </a:extLst>
          </p:cNvPr>
          <p:cNvSpPr txBox="1"/>
          <p:nvPr/>
        </p:nvSpPr>
        <p:spPr>
          <a:xfrm>
            <a:off x="9027553" y="6268417"/>
            <a:ext cx="2077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HasProperty</a:t>
            </a:r>
            <a:endParaRPr lang="en-US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37B136-EFD2-CD46-3BFA-9425E536ABA5}"/>
              </a:ext>
            </a:extLst>
          </p:cNvPr>
          <p:cNvSpPr/>
          <p:nvPr/>
        </p:nvSpPr>
        <p:spPr>
          <a:xfrm>
            <a:off x="11118860" y="6290825"/>
            <a:ext cx="301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en-GB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3" name="Textfeld 57">
            <a:extLst>
              <a:ext uri="{FF2B5EF4-FFF2-40B4-BE49-F238E27FC236}">
                <a16:creationId xmlns:a16="http://schemas.microsoft.com/office/drawing/2014/main" id="{8766EF03-8142-F438-9C2B-72DD84D89E31}"/>
              </a:ext>
            </a:extLst>
          </p:cNvPr>
          <p:cNvSpPr txBox="1"/>
          <p:nvPr/>
        </p:nvSpPr>
        <p:spPr>
          <a:xfrm>
            <a:off x="7005317" y="5894580"/>
            <a:ext cx="391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 </a:t>
            </a:r>
            <a:r>
              <a:rPr lang="de-DE" sz="2000" b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classification</a:t>
            </a:r>
            <a:endParaRPr lang="de-DE" sz="20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00B13674-6675-F651-2D9F-3B221B2C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1" y="6528720"/>
            <a:ext cx="2743200" cy="365125"/>
          </a:xfrm>
        </p:spPr>
        <p:txBody>
          <a:bodyPr/>
          <a:lstStyle/>
          <a:p>
            <a:fld id="{CC491BDB-77F2-4EF0-887C-9DE660584513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17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/>
      <p:bldP spid="49" grpId="0"/>
      <p:bldP spid="50" grpId="0"/>
      <p:bldP spid="51" grpId="0"/>
      <p:bldP spid="54" grpId="0"/>
      <p:bldP spid="55" grpId="0" animBg="1"/>
      <p:bldP spid="56" grpId="0"/>
      <p:bldP spid="29" grpId="0" animBg="1"/>
      <p:bldP spid="30" grpId="0"/>
      <p:bldP spid="31" grpId="0"/>
      <p:bldP spid="32" grpId="0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4680D2-FD1A-6E7A-8828-BB1DF07DE878}"/>
              </a:ext>
            </a:extLst>
          </p:cNvPr>
          <p:cNvSpPr/>
          <p:nvPr/>
        </p:nvSpPr>
        <p:spPr>
          <a:xfrm>
            <a:off x="-414962" y="2500312"/>
            <a:ext cx="12706350" cy="850721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C6B04-3D3A-5744-FF8C-4BABCAB5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some challenges though…!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7B6D0-B5A2-6721-508D-12152516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D1100-92AD-B660-3AA7-24A3F0F0AA3F}"/>
              </a:ext>
            </a:extLst>
          </p:cNvPr>
          <p:cNvSpPr txBox="1"/>
          <p:nvPr/>
        </p:nvSpPr>
        <p:spPr>
          <a:xfrm>
            <a:off x="227009" y="1104900"/>
            <a:ext cx="1172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Looking at real world knowledge graphs, they often have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thousands to millions of nodes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that are only very sparsely connected.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11816-95CA-299C-0A91-4CC85FE0A428}"/>
              </a:ext>
            </a:extLst>
          </p:cNvPr>
          <p:cNvSpPr txBox="1"/>
          <p:nvPr/>
        </p:nvSpPr>
        <p:spPr>
          <a:xfrm>
            <a:off x="172413" y="2694839"/>
            <a:ext cx="1145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are two ways how we can treat this situation!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09E59-A452-7F40-A14F-6F58B1A165F9}"/>
              </a:ext>
            </a:extLst>
          </p:cNvPr>
          <p:cNvSpPr txBox="1"/>
          <p:nvPr/>
        </p:nvSpPr>
        <p:spPr>
          <a:xfrm>
            <a:off x="172413" y="3545560"/>
            <a:ext cx="4986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Closed-world assumption (CWA)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427FD-5EE3-59B1-3530-B220A47F042A}"/>
              </a:ext>
            </a:extLst>
          </p:cNvPr>
          <p:cNvSpPr txBox="1"/>
          <p:nvPr/>
        </p:nvSpPr>
        <p:spPr>
          <a:xfrm>
            <a:off x="5529259" y="3532860"/>
            <a:ext cx="4649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Open-world assumption (OWA)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26827A-2B59-7D67-ED09-7945FC068E37}"/>
              </a:ext>
            </a:extLst>
          </p:cNvPr>
          <p:cNvSpPr/>
          <p:nvPr/>
        </p:nvSpPr>
        <p:spPr>
          <a:xfrm>
            <a:off x="1060450" y="4768850"/>
            <a:ext cx="342900" cy="342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8AEB0B-4F64-2613-0483-DFE448FDA468}"/>
              </a:ext>
            </a:extLst>
          </p:cNvPr>
          <p:cNvSpPr/>
          <p:nvPr/>
        </p:nvSpPr>
        <p:spPr>
          <a:xfrm>
            <a:off x="2095500" y="4425950"/>
            <a:ext cx="342900" cy="342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90CE62-D77D-C856-E513-B3E5C12FDE90}"/>
              </a:ext>
            </a:extLst>
          </p:cNvPr>
          <p:cNvSpPr/>
          <p:nvPr/>
        </p:nvSpPr>
        <p:spPr>
          <a:xfrm>
            <a:off x="1854200" y="5416550"/>
            <a:ext cx="342900" cy="342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F099EA-D3EA-CAC3-152F-8793E1FCC452}"/>
              </a:ext>
            </a:extLst>
          </p:cNvPr>
          <p:cNvSpPr/>
          <p:nvPr/>
        </p:nvSpPr>
        <p:spPr>
          <a:xfrm>
            <a:off x="3219450" y="5073650"/>
            <a:ext cx="342900" cy="342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9766F-8C78-A7AE-4508-9EFEA05D99E7}"/>
              </a:ext>
            </a:extLst>
          </p:cNvPr>
          <p:cNvCxnSpPr>
            <a:stCxn id="9" idx="5"/>
            <a:endCxn id="11" idx="1"/>
          </p:cNvCxnSpPr>
          <p:nvPr/>
        </p:nvCxnSpPr>
        <p:spPr>
          <a:xfrm>
            <a:off x="1353133" y="5061533"/>
            <a:ext cx="551284" cy="40523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FCFA3E-9A22-52B8-141C-834FF9EF6013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 flipH="1">
            <a:off x="2025650" y="4768850"/>
            <a:ext cx="241300" cy="6477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55AF7B-6FCA-85E8-61E0-9069374F3CCB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2388183" y="4718633"/>
            <a:ext cx="881484" cy="40523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033C663-2DEA-00CC-C8B7-FC2D58BA48EA}"/>
              </a:ext>
            </a:extLst>
          </p:cNvPr>
          <p:cNvSpPr/>
          <p:nvPr/>
        </p:nvSpPr>
        <p:spPr>
          <a:xfrm>
            <a:off x="6632942" y="4757153"/>
            <a:ext cx="342900" cy="342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CB356B-78E8-29B9-52E7-D7E72F82DDCD}"/>
              </a:ext>
            </a:extLst>
          </p:cNvPr>
          <p:cNvSpPr/>
          <p:nvPr/>
        </p:nvSpPr>
        <p:spPr>
          <a:xfrm>
            <a:off x="7667992" y="4414253"/>
            <a:ext cx="342900" cy="342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F185E2-F3FB-B3D5-B709-F4FE9C8BB612}"/>
              </a:ext>
            </a:extLst>
          </p:cNvPr>
          <p:cNvSpPr/>
          <p:nvPr/>
        </p:nvSpPr>
        <p:spPr>
          <a:xfrm>
            <a:off x="7426692" y="5404853"/>
            <a:ext cx="342900" cy="342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CF6F46-0A0A-1E96-29D6-BAFBB3526391}"/>
              </a:ext>
            </a:extLst>
          </p:cNvPr>
          <p:cNvSpPr/>
          <p:nvPr/>
        </p:nvSpPr>
        <p:spPr>
          <a:xfrm>
            <a:off x="8791942" y="5061953"/>
            <a:ext cx="342900" cy="3429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4BBE27-0034-0822-ED82-08C376045CBA}"/>
              </a:ext>
            </a:extLst>
          </p:cNvPr>
          <p:cNvCxnSpPr>
            <a:stCxn id="21" idx="5"/>
            <a:endCxn id="23" idx="1"/>
          </p:cNvCxnSpPr>
          <p:nvPr/>
        </p:nvCxnSpPr>
        <p:spPr>
          <a:xfrm>
            <a:off x="6925625" y="5049836"/>
            <a:ext cx="551284" cy="40523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16DEFA-D7E0-0177-23AB-5E9E25C065C9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 flipH="1">
            <a:off x="7598142" y="4757153"/>
            <a:ext cx="241300" cy="6477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6C3138-12B1-9870-73A0-FD59032249FE}"/>
              </a:ext>
            </a:extLst>
          </p:cNvPr>
          <p:cNvCxnSpPr>
            <a:cxnSpLocks/>
            <a:stCxn id="22" idx="5"/>
            <a:endCxn id="24" idx="1"/>
          </p:cNvCxnSpPr>
          <p:nvPr/>
        </p:nvCxnSpPr>
        <p:spPr>
          <a:xfrm>
            <a:off x="7960675" y="4706936"/>
            <a:ext cx="881484" cy="40523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60BA7-BE26-238E-4813-D14F399B3380}"/>
              </a:ext>
            </a:extLst>
          </p:cNvPr>
          <p:cNvCxnSpPr>
            <a:cxnSpLocks/>
            <a:stCxn id="21" idx="5"/>
            <a:endCxn id="24" idx="2"/>
          </p:cNvCxnSpPr>
          <p:nvPr/>
        </p:nvCxnSpPr>
        <p:spPr>
          <a:xfrm>
            <a:off x="6925625" y="5049836"/>
            <a:ext cx="1866317" cy="183567"/>
          </a:xfrm>
          <a:prstGeom prst="line">
            <a:avLst/>
          </a:prstGeom>
          <a:ln w="38100" cap="rnd" cmpd="sng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442E05-15C5-46A8-0F15-A75C242EEBF0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6975842" y="4585703"/>
            <a:ext cx="692150" cy="342900"/>
          </a:xfrm>
          <a:prstGeom prst="line">
            <a:avLst/>
          </a:prstGeom>
          <a:ln w="38100" cap="rnd" cmpd="sng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AFA57A-A26E-D1AF-ECAF-9DBC64D7D89C}"/>
              </a:ext>
            </a:extLst>
          </p:cNvPr>
          <p:cNvCxnSpPr>
            <a:cxnSpLocks/>
            <a:stCxn id="23" idx="7"/>
            <a:endCxn id="24" idx="2"/>
          </p:cNvCxnSpPr>
          <p:nvPr/>
        </p:nvCxnSpPr>
        <p:spPr>
          <a:xfrm flipV="1">
            <a:off x="7719375" y="5233403"/>
            <a:ext cx="1072567" cy="221667"/>
          </a:xfrm>
          <a:prstGeom prst="line">
            <a:avLst/>
          </a:prstGeom>
          <a:ln w="38100" cap="rnd" cmpd="sng"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473565C-EE6C-92D4-3A6F-63023AEA4325}"/>
              </a:ext>
            </a:extLst>
          </p:cNvPr>
          <p:cNvSpPr/>
          <p:nvPr/>
        </p:nvSpPr>
        <p:spPr>
          <a:xfrm>
            <a:off x="41367" y="3423749"/>
            <a:ext cx="4746533" cy="302150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2424B06-1759-3D9A-D2F9-3D6041CC02E5}"/>
              </a:ext>
            </a:extLst>
          </p:cNvPr>
          <p:cNvSpPr/>
          <p:nvPr/>
        </p:nvSpPr>
        <p:spPr>
          <a:xfrm>
            <a:off x="4909133" y="3423749"/>
            <a:ext cx="5642013" cy="302150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455F3C-B3BB-A74E-CBF3-2B7151D3D6A7}"/>
              </a:ext>
            </a:extLst>
          </p:cNvPr>
          <p:cNvSpPr txBox="1"/>
          <p:nvPr/>
        </p:nvSpPr>
        <p:spPr>
          <a:xfrm>
            <a:off x="587856" y="5902295"/>
            <a:ext cx="3701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Edges missing is the ground-truth.</a:t>
            </a:r>
            <a:endParaRPr lang="LID4096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BEC33A-8B1F-E779-953A-6B175B23F722}"/>
              </a:ext>
            </a:extLst>
          </p:cNvPr>
          <p:cNvSpPr txBox="1"/>
          <p:nvPr/>
        </p:nvSpPr>
        <p:spPr>
          <a:xfrm>
            <a:off x="5093067" y="5889595"/>
            <a:ext cx="535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don’t know if edges should be missing or not.</a:t>
            </a:r>
            <a:endParaRPr lang="LID4096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373D14-B41B-85A7-5894-FA35F3904705}"/>
              </a:ext>
            </a:extLst>
          </p:cNvPr>
          <p:cNvSpPr txBox="1"/>
          <p:nvPr/>
        </p:nvSpPr>
        <p:spPr>
          <a:xfrm>
            <a:off x="8099209" y="5321414"/>
            <a:ext cx="39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2800" dirty="0">
              <a:solidFill>
                <a:schemeClr val="bg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2FEC9C-9E6D-5AD2-9302-C859D448876D}"/>
              </a:ext>
            </a:extLst>
          </p:cNvPr>
          <p:cNvSpPr txBox="1"/>
          <p:nvPr/>
        </p:nvSpPr>
        <p:spPr>
          <a:xfrm>
            <a:off x="7884075" y="4729422"/>
            <a:ext cx="39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2800" dirty="0">
              <a:solidFill>
                <a:schemeClr val="bg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8A9829-3B96-B10D-8988-E415740FAE70}"/>
              </a:ext>
            </a:extLst>
          </p:cNvPr>
          <p:cNvSpPr txBox="1"/>
          <p:nvPr/>
        </p:nvSpPr>
        <p:spPr>
          <a:xfrm>
            <a:off x="7071858" y="4314939"/>
            <a:ext cx="39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2800" dirty="0">
              <a:solidFill>
                <a:schemeClr val="bg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DDBFD8-0F51-01F4-22DF-9F3F08049A9C}"/>
              </a:ext>
            </a:extLst>
          </p:cNvPr>
          <p:cNvSpPr txBox="1"/>
          <p:nvPr/>
        </p:nvSpPr>
        <p:spPr>
          <a:xfrm>
            <a:off x="10551146" y="5563020"/>
            <a:ext cx="1724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We want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score unknown edges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, so we go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OWA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  <a:endParaRPr lang="LID4096" dirty="0">
              <a:solidFill>
                <a:schemeClr val="accent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87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21" grpId="0" animBg="1"/>
      <p:bldP spid="22" grpId="0" animBg="1"/>
      <p:bldP spid="23" grpId="0" animBg="1"/>
      <p:bldP spid="24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12D5-A53B-38A1-71F8-19E44000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RESCAL: representing knowledge graphs as tensors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F4F00C-38F2-3631-897E-5D4378EA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46</a:t>
            </a:fld>
            <a:endParaRPr lang="en-GB" dirty="0"/>
          </a:p>
        </p:txBody>
      </p:sp>
      <p:pic>
        <p:nvPicPr>
          <p:cNvPr id="1026" name="Picture 2" descr="rescal">
            <a:extLst>
              <a:ext uri="{FF2B5EF4-FFF2-40B4-BE49-F238E27FC236}">
                <a16:creationId xmlns:a16="http://schemas.microsoft.com/office/drawing/2014/main" id="{D41D619E-61E0-15E7-AF95-978ABB6A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70" y="2043474"/>
            <a:ext cx="2952642" cy="29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530317-F308-9587-7D6E-FF1F305B3230}"/>
              </a:ext>
            </a:extLst>
          </p:cNvPr>
          <p:cNvSpPr txBox="1"/>
          <p:nvPr/>
        </p:nvSpPr>
        <p:spPr>
          <a:xfrm>
            <a:off x="242891" y="1092200"/>
            <a:ext cx="1018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Our knowledge graph is basically a list of triplets (s, p, o), which we can encode in a tensor as follows: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331CEE-453A-511D-4939-291085E1AFB6}"/>
                  </a:ext>
                </a:extLst>
              </p:cNvPr>
              <p:cNvSpPr txBox="1"/>
              <p:nvPr/>
            </p:nvSpPr>
            <p:spPr>
              <a:xfrm>
                <a:off x="3739929" y="2623033"/>
                <a:ext cx="908839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331CEE-453A-511D-4939-291085E1A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929" y="2623033"/>
                <a:ext cx="908839" cy="399084"/>
              </a:xfrm>
              <a:prstGeom prst="rect">
                <a:avLst/>
              </a:prstGeom>
              <a:blipFill>
                <a:blip r:embed="rId3"/>
                <a:stretch>
                  <a:fillRect l="-8054" r="-2685" b="-242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1A73AE74-6FD8-0952-E2F1-663B6E6F6F2D}"/>
              </a:ext>
            </a:extLst>
          </p:cNvPr>
          <p:cNvSpPr/>
          <p:nvPr/>
        </p:nvSpPr>
        <p:spPr>
          <a:xfrm>
            <a:off x="4780635" y="2216150"/>
            <a:ext cx="324544" cy="1212850"/>
          </a:xfrm>
          <a:prstGeom prst="leftBrace">
            <a:avLst>
              <a:gd name="adj1" fmla="val 37057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8FB9DE-3150-AE05-BAD9-3D62ADCF2911}"/>
                  </a:ext>
                </a:extLst>
              </p:cNvPr>
              <p:cNvSpPr txBox="1"/>
              <p:nvPr/>
            </p:nvSpPr>
            <p:spPr>
              <a:xfrm>
                <a:off x="5237046" y="2312245"/>
                <a:ext cx="48042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    if the link (</a:t>
                </a:r>
                <a:r>
                  <a:rPr lang="en-US" sz="2400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i,j,k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) is part of our graph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8FB9DE-3150-AE05-BAD9-3D62ADCF2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46" y="2312245"/>
                <a:ext cx="4804200" cy="369332"/>
              </a:xfrm>
              <a:prstGeom prst="rect">
                <a:avLst/>
              </a:prstGeom>
              <a:blipFill>
                <a:blip r:embed="rId4"/>
                <a:stretch>
                  <a:fillRect l="-2157" t="-24590" r="-2919" b="-491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448616-A1F3-351C-48C8-730009E55213}"/>
                  </a:ext>
                </a:extLst>
              </p:cNvPr>
              <p:cNvSpPr txBox="1"/>
              <p:nvPr/>
            </p:nvSpPr>
            <p:spPr>
              <a:xfrm>
                <a:off x="5243396" y="2864695"/>
                <a:ext cx="17248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    otherwise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448616-A1F3-351C-48C8-730009E55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396" y="2864695"/>
                <a:ext cx="1724831" cy="369332"/>
              </a:xfrm>
              <a:prstGeom prst="rect">
                <a:avLst/>
              </a:prstGeom>
              <a:blipFill>
                <a:blip r:embed="rId5"/>
                <a:stretch>
                  <a:fillRect l="-6007" t="-26230" r="-9894" b="-475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7B835C-5148-9139-2E52-430034C97128}"/>
              </a:ext>
            </a:extLst>
          </p:cNvPr>
          <p:cNvSpPr/>
          <p:nvPr/>
        </p:nvSpPr>
        <p:spPr>
          <a:xfrm>
            <a:off x="3556068" y="3746050"/>
            <a:ext cx="8553161" cy="87331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836B5F-D87D-73E2-BDF6-905FDD690E0C}"/>
                  </a:ext>
                </a:extLst>
              </p:cNvPr>
              <p:cNvSpPr txBox="1"/>
              <p:nvPr/>
            </p:nvSpPr>
            <p:spPr>
              <a:xfrm>
                <a:off x="3631979" y="3746050"/>
                <a:ext cx="8769061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This is the same idea we used for user-movie rankings!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would be that, we just added one more dimension for different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edge types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836B5F-D87D-73E2-BDF6-905FDD690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979" y="3746050"/>
                <a:ext cx="8769061" cy="860748"/>
              </a:xfrm>
              <a:prstGeom prst="rect">
                <a:avLst/>
              </a:prstGeom>
              <a:blipFill>
                <a:blip r:embed="rId6"/>
                <a:stretch>
                  <a:fillRect l="-1113" t="-5674" b="-156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A51263-7C81-22F7-D012-EF33C5A4C5AA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5899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A51263-7C81-22F7-D012-EF33C5A4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589905" cy="369332"/>
              </a:xfrm>
              <a:prstGeom prst="rect">
                <a:avLst/>
              </a:prstGeom>
              <a:blipFill>
                <a:blip r:embed="rId7"/>
                <a:stretch>
                  <a:fillRect l="-11340" r="-4124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D3BFF0C-4819-5D78-172D-F8FBC3630F23}"/>
              </a:ext>
            </a:extLst>
          </p:cNvPr>
          <p:cNvSpPr/>
          <p:nvPr/>
        </p:nvSpPr>
        <p:spPr>
          <a:xfrm>
            <a:off x="665816" y="3134984"/>
            <a:ext cx="413684" cy="113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FC0593-E9A6-2EA6-DB45-4854AB4DA9AB}"/>
              </a:ext>
            </a:extLst>
          </p:cNvPr>
          <p:cNvSpPr/>
          <p:nvPr/>
        </p:nvSpPr>
        <p:spPr>
          <a:xfrm rot="5400000">
            <a:off x="1357149" y="2502254"/>
            <a:ext cx="413684" cy="113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E5C500-7FAD-06C9-8D35-029248B94AB5}"/>
              </a:ext>
            </a:extLst>
          </p:cNvPr>
          <p:cNvSpPr/>
          <p:nvPr/>
        </p:nvSpPr>
        <p:spPr>
          <a:xfrm rot="13461443">
            <a:off x="2678890" y="3962775"/>
            <a:ext cx="449956" cy="1138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A32A87-5BB2-E0E5-2D27-9A46440828EE}"/>
              </a:ext>
            </a:extLst>
          </p:cNvPr>
          <p:cNvCxnSpPr/>
          <p:nvPr/>
        </p:nvCxnSpPr>
        <p:spPr>
          <a:xfrm flipV="1">
            <a:off x="2603500" y="4089400"/>
            <a:ext cx="514350" cy="529963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A056B4-7838-D32D-9AF0-886AF7542CED}"/>
              </a:ext>
            </a:extLst>
          </p:cNvPr>
          <p:cNvSpPr txBox="1"/>
          <p:nvPr/>
        </p:nvSpPr>
        <p:spPr>
          <a:xfrm>
            <a:off x="2331980" y="4532058"/>
            <a:ext cx="129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relations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82C5D0-9B1B-466F-9E33-4016D542577C}"/>
              </a:ext>
            </a:extLst>
          </p:cNvPr>
          <p:cNvCxnSpPr>
            <a:cxnSpLocks/>
          </p:cNvCxnSpPr>
          <p:nvPr/>
        </p:nvCxnSpPr>
        <p:spPr>
          <a:xfrm>
            <a:off x="710441" y="4470400"/>
            <a:ext cx="912917" cy="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63EB77-47FA-027F-5E4A-BCC13123A653}"/>
              </a:ext>
            </a:extLst>
          </p:cNvPr>
          <p:cNvCxnSpPr>
            <a:cxnSpLocks/>
          </p:cNvCxnSpPr>
          <p:nvPr/>
        </p:nvCxnSpPr>
        <p:spPr>
          <a:xfrm flipV="1">
            <a:off x="710441" y="3798332"/>
            <a:ext cx="0" cy="655065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EA61CA0-A4A7-1034-4618-B58D50A2A549}"/>
              </a:ext>
            </a:extLst>
          </p:cNvPr>
          <p:cNvSpPr txBox="1"/>
          <p:nvPr/>
        </p:nvSpPr>
        <p:spPr>
          <a:xfrm>
            <a:off x="796163" y="4450676"/>
            <a:ext cx="129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entities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94DD34-CFF6-0E6E-493D-664F0A38475F}"/>
              </a:ext>
            </a:extLst>
          </p:cNvPr>
          <p:cNvSpPr txBox="1"/>
          <p:nvPr/>
        </p:nvSpPr>
        <p:spPr>
          <a:xfrm>
            <a:off x="589905" y="3411503"/>
            <a:ext cx="129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entities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A99A2A-18C1-6438-EEE1-E29E4D71C9E6}"/>
              </a:ext>
            </a:extLst>
          </p:cNvPr>
          <p:cNvSpPr txBox="1"/>
          <p:nvPr/>
        </p:nvSpPr>
        <p:spPr>
          <a:xfrm>
            <a:off x="827842" y="5683836"/>
            <a:ext cx="1157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Hence, we can use the same idea!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Factorize the tensor using low-rank elements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  <a:endParaRPr lang="LID4096" sz="2400" dirty="0">
              <a:solidFill>
                <a:schemeClr val="accent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79738-C8E0-5489-10EE-6562694F2066}"/>
              </a:ext>
            </a:extLst>
          </p:cNvPr>
          <p:cNvSpPr txBox="1"/>
          <p:nvPr/>
        </p:nvSpPr>
        <p:spPr>
          <a:xfrm>
            <a:off x="6430642" y="6570602"/>
            <a:ext cx="897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Nickel et al., A Three-Way Model for Collective Learning on Multi-Relational Data (2011)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30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044F-F9EB-46D8-808E-250888A4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0" y="-119587"/>
            <a:ext cx="12330109" cy="1325562"/>
          </a:xfrm>
        </p:spPr>
        <p:txBody>
          <a:bodyPr/>
          <a:lstStyle/>
          <a:p>
            <a:r>
              <a:rPr lang="en-US" dirty="0"/>
              <a:t>RESCAL: Tensor factorization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374EB-62A6-5768-0420-52AB6BC4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2050" name="Picture 2" descr="rescal2">
            <a:extLst>
              <a:ext uri="{FF2B5EF4-FFF2-40B4-BE49-F238E27FC236}">
                <a16:creationId xmlns:a16="http://schemas.microsoft.com/office/drawing/2014/main" id="{D771A0A6-0166-720D-E16B-A14446DD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61" y="2612489"/>
            <a:ext cx="7187878" cy="230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815BE9-4A30-8856-B447-FBAFC103BFBD}"/>
                  </a:ext>
                </a:extLst>
              </p:cNvPr>
              <p:cNvSpPr txBox="1"/>
              <p:nvPr/>
            </p:nvSpPr>
            <p:spPr>
              <a:xfrm>
                <a:off x="3311939" y="1907603"/>
                <a:ext cx="1955664" cy="426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815BE9-4A30-8856-B447-FBAFC103B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39" y="1907603"/>
                <a:ext cx="1955664" cy="426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FCD9AD-2B0A-55B3-A753-4F27D62CAB4C}"/>
              </a:ext>
            </a:extLst>
          </p:cNvPr>
          <p:cNvSpPr txBox="1"/>
          <p:nvPr/>
        </p:nvSpPr>
        <p:spPr>
          <a:xfrm>
            <a:off x="242891" y="1092200"/>
            <a:ext cx="1018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Our approach for doing this looks incredibly similar to SVD, NMF, Funk SVD, etc.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F49001-2EB0-4B1C-81AB-84A35E95BC33}"/>
                  </a:ext>
                </a:extLst>
              </p:cNvPr>
              <p:cNvSpPr txBox="1"/>
              <p:nvPr/>
            </p:nvSpPr>
            <p:spPr>
              <a:xfrm>
                <a:off x="5821459" y="1762743"/>
                <a:ext cx="32199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vector embedding of node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</m:oMath>
                </a14:m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F49001-2EB0-4B1C-81AB-84A35E95B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459" y="1762743"/>
                <a:ext cx="3219984" cy="307777"/>
              </a:xfrm>
              <a:prstGeom prst="rect">
                <a:avLst/>
              </a:prstGeom>
              <a:blipFill>
                <a:blip r:embed="rId4"/>
                <a:stretch>
                  <a:fillRect l="-2083" t="-25490" r="-1326" b="-4902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031F38-DA22-D8E6-4FFE-BCD7016ED284}"/>
                  </a:ext>
                </a:extLst>
              </p:cNvPr>
              <p:cNvSpPr txBox="1"/>
              <p:nvPr/>
            </p:nvSpPr>
            <p:spPr>
              <a:xfrm>
                <a:off x="5821459" y="2175273"/>
                <a:ext cx="3759234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matrix embedding of edge type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𝑗</m:t>
                    </m:r>
                  </m:oMath>
                </a14:m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031F38-DA22-D8E6-4FFE-BCD7016E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459" y="2175273"/>
                <a:ext cx="3759234" cy="332463"/>
              </a:xfrm>
              <a:prstGeom prst="rect">
                <a:avLst/>
              </a:prstGeom>
              <a:blipFill>
                <a:blip r:embed="rId5"/>
                <a:stretch>
                  <a:fillRect l="-2431" t="-24074" r="-1945" b="-388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C5F42BA-74C5-AF62-86D3-5A486CEDA50A}"/>
              </a:ext>
            </a:extLst>
          </p:cNvPr>
          <p:cNvSpPr/>
          <p:nvPr/>
        </p:nvSpPr>
        <p:spPr>
          <a:xfrm>
            <a:off x="3251200" y="3721100"/>
            <a:ext cx="592667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0DEDA1-1710-158E-3547-410E46BADF21}"/>
              </a:ext>
            </a:extLst>
          </p:cNvPr>
          <p:cNvSpPr/>
          <p:nvPr/>
        </p:nvSpPr>
        <p:spPr>
          <a:xfrm>
            <a:off x="5389034" y="3609492"/>
            <a:ext cx="432426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D54DEC-F844-2E2F-FC3D-B1C21D959659}"/>
              </a:ext>
            </a:extLst>
          </p:cNvPr>
          <p:cNvSpPr/>
          <p:nvPr/>
        </p:nvSpPr>
        <p:spPr>
          <a:xfrm>
            <a:off x="6481234" y="3177692"/>
            <a:ext cx="432426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EDAFB-D254-AF12-AF4A-2F2B20B13265}"/>
              </a:ext>
            </a:extLst>
          </p:cNvPr>
          <p:cNvSpPr/>
          <p:nvPr/>
        </p:nvSpPr>
        <p:spPr>
          <a:xfrm>
            <a:off x="8386233" y="2997200"/>
            <a:ext cx="4826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48A70D-4686-800C-A6A1-840813BF093C}"/>
                  </a:ext>
                </a:extLst>
              </p:cNvPr>
              <p:cNvSpPr txBox="1"/>
              <p:nvPr/>
            </p:nvSpPr>
            <p:spPr>
              <a:xfrm>
                <a:off x="3362739" y="3752334"/>
                <a:ext cx="282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48A70D-4686-800C-A6A1-840813BF0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739" y="3752334"/>
                <a:ext cx="282129" cy="369332"/>
              </a:xfrm>
              <a:prstGeom prst="rect">
                <a:avLst/>
              </a:prstGeom>
              <a:blipFill>
                <a:blip r:embed="rId6"/>
                <a:stretch>
                  <a:fillRect l="-26087" r="-26087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1670EF-B04F-5A97-CC88-437947D0F33C}"/>
                  </a:ext>
                </a:extLst>
              </p:cNvPr>
              <p:cNvSpPr txBox="1"/>
              <p:nvPr/>
            </p:nvSpPr>
            <p:spPr>
              <a:xfrm>
                <a:off x="5903010" y="4041292"/>
                <a:ext cx="395878" cy="396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1670EF-B04F-5A97-CC88-437947D0F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010" y="4041292"/>
                <a:ext cx="395878" cy="396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21639D-94B5-4444-916D-1384B7BF4467}"/>
                  </a:ext>
                </a:extLst>
              </p:cNvPr>
              <p:cNvSpPr txBox="1"/>
              <p:nvPr/>
            </p:nvSpPr>
            <p:spPr>
              <a:xfrm>
                <a:off x="6984022" y="3609492"/>
                <a:ext cx="38260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21639D-94B5-4444-916D-1384B7BF4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022" y="3609492"/>
                <a:ext cx="382605" cy="399084"/>
              </a:xfrm>
              <a:prstGeom prst="rect">
                <a:avLst/>
              </a:prstGeom>
              <a:blipFill>
                <a:blip r:embed="rId8"/>
                <a:stretch>
                  <a:fillRect l="-19355" r="-12903" b="-242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9886AA-FA19-7391-6DFF-4E0BCEC2FD0F}"/>
                  </a:ext>
                </a:extLst>
              </p:cNvPr>
              <p:cNvSpPr txBox="1"/>
              <p:nvPr/>
            </p:nvSpPr>
            <p:spPr>
              <a:xfrm>
                <a:off x="8952522" y="3521558"/>
                <a:ext cx="3928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9886AA-FA19-7391-6DFF-4E0BCEC2F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2" y="3521558"/>
                <a:ext cx="392864" cy="369332"/>
              </a:xfrm>
              <a:prstGeom prst="rect">
                <a:avLst/>
              </a:prstGeom>
              <a:blipFill>
                <a:blip r:embed="rId9"/>
                <a:stretch>
                  <a:fillRect l="-10938" r="-6250" b="-1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852D2E8-B1AB-5252-636F-E9B5A5B24CAA}"/>
              </a:ext>
            </a:extLst>
          </p:cNvPr>
          <p:cNvSpPr/>
          <p:nvPr/>
        </p:nvSpPr>
        <p:spPr>
          <a:xfrm>
            <a:off x="3902075" y="4278206"/>
            <a:ext cx="63500" cy="592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69C1DB-5B81-9F52-D7D1-14E1F6BE3BF9}"/>
              </a:ext>
            </a:extLst>
          </p:cNvPr>
          <p:cNvCxnSpPr/>
          <p:nvPr/>
        </p:nvCxnSpPr>
        <p:spPr>
          <a:xfrm>
            <a:off x="5335591" y="4307840"/>
            <a:ext cx="485868" cy="0"/>
          </a:xfrm>
          <a:prstGeom prst="line">
            <a:avLst/>
          </a:prstGeom>
          <a:ln w="38100" cap="rnd" cmpd="sng">
            <a:solidFill>
              <a:srgbClr val="FFC00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98FCB-AF89-5414-5CBE-51B38C179A15}"/>
              </a:ext>
            </a:extLst>
          </p:cNvPr>
          <p:cNvCxnSpPr>
            <a:cxnSpLocks/>
          </p:cNvCxnSpPr>
          <p:nvPr/>
        </p:nvCxnSpPr>
        <p:spPr>
          <a:xfrm>
            <a:off x="9094791" y="2997200"/>
            <a:ext cx="0" cy="479425"/>
          </a:xfrm>
          <a:prstGeom prst="line">
            <a:avLst/>
          </a:prstGeom>
          <a:ln w="38100" cap="rnd" cmpd="sng">
            <a:solidFill>
              <a:srgbClr val="FFC00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C7064F-58F2-BF34-A3CD-70597D351811}"/>
              </a:ext>
            </a:extLst>
          </p:cNvPr>
          <p:cNvCxnSpPr>
            <a:cxnSpLocks/>
          </p:cNvCxnSpPr>
          <p:nvPr/>
        </p:nvCxnSpPr>
        <p:spPr>
          <a:xfrm>
            <a:off x="6456366" y="3130550"/>
            <a:ext cx="0" cy="479425"/>
          </a:xfrm>
          <a:prstGeom prst="line">
            <a:avLst/>
          </a:prstGeom>
          <a:ln w="38100" cap="rnd" cmpd="sng">
            <a:solidFill>
              <a:srgbClr val="FFC00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67D65C-0D4D-2085-DFC3-636E31C91899}"/>
              </a:ext>
            </a:extLst>
          </p:cNvPr>
          <p:cNvCxnSpPr>
            <a:cxnSpLocks/>
          </p:cNvCxnSpPr>
          <p:nvPr/>
        </p:nvCxnSpPr>
        <p:spPr>
          <a:xfrm>
            <a:off x="6564316" y="3130550"/>
            <a:ext cx="0" cy="479425"/>
          </a:xfrm>
          <a:prstGeom prst="line">
            <a:avLst/>
          </a:prstGeom>
          <a:ln w="38100" cap="rnd" cmpd="sng">
            <a:solidFill>
              <a:srgbClr val="FFC00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19FDEE-4B4A-AFB8-53A3-CB407085E4D3}"/>
              </a:ext>
            </a:extLst>
          </p:cNvPr>
          <p:cNvCxnSpPr>
            <a:cxnSpLocks/>
          </p:cNvCxnSpPr>
          <p:nvPr/>
        </p:nvCxnSpPr>
        <p:spPr>
          <a:xfrm>
            <a:off x="6669091" y="3130550"/>
            <a:ext cx="0" cy="479425"/>
          </a:xfrm>
          <a:prstGeom prst="line">
            <a:avLst/>
          </a:prstGeom>
          <a:ln w="38100" cap="rnd" cmpd="sng">
            <a:solidFill>
              <a:srgbClr val="FFC00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2D609C-12E0-5E21-9F59-4A32FA4CE39D}"/>
              </a:ext>
            </a:extLst>
          </p:cNvPr>
          <p:cNvCxnSpPr>
            <a:cxnSpLocks/>
          </p:cNvCxnSpPr>
          <p:nvPr/>
        </p:nvCxnSpPr>
        <p:spPr>
          <a:xfrm>
            <a:off x="6777041" y="3130550"/>
            <a:ext cx="0" cy="479425"/>
          </a:xfrm>
          <a:prstGeom prst="line">
            <a:avLst/>
          </a:prstGeom>
          <a:ln w="38100" cap="rnd" cmpd="sng">
            <a:solidFill>
              <a:srgbClr val="FFC00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3F4288-AADA-2CAA-CCEB-297D6C102DB6}"/>
              </a:ext>
            </a:extLst>
          </p:cNvPr>
          <p:cNvCxnSpPr>
            <a:cxnSpLocks/>
          </p:cNvCxnSpPr>
          <p:nvPr/>
        </p:nvCxnSpPr>
        <p:spPr>
          <a:xfrm>
            <a:off x="6888166" y="3130067"/>
            <a:ext cx="0" cy="479425"/>
          </a:xfrm>
          <a:prstGeom prst="line">
            <a:avLst/>
          </a:prstGeom>
          <a:ln w="38100" cap="rnd" cmpd="sng">
            <a:solidFill>
              <a:srgbClr val="FFC000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103E936-D100-10A8-4B6D-36D5B3FD49A3}"/>
              </a:ext>
            </a:extLst>
          </p:cNvPr>
          <p:cNvSpPr txBox="1"/>
          <p:nvPr/>
        </p:nvSpPr>
        <p:spPr>
          <a:xfrm>
            <a:off x="242891" y="5005579"/>
            <a:ext cx="1018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do we get the embeddings?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9ABAF-6691-0F28-2272-F2646575DA68}"/>
                  </a:ext>
                </a:extLst>
              </p:cNvPr>
              <p:cNvSpPr txBox="1"/>
              <p:nvPr/>
            </p:nvSpPr>
            <p:spPr>
              <a:xfrm>
                <a:off x="1625949" y="5411523"/>
                <a:ext cx="3473580" cy="939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9ABAF-6691-0F28-2272-F2646575D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949" y="5411523"/>
                <a:ext cx="3473580" cy="939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163A6A2-8F31-D6B2-77F8-7CEA54076AB1}"/>
              </a:ext>
            </a:extLst>
          </p:cNvPr>
          <p:cNvSpPr txBox="1"/>
          <p:nvPr/>
        </p:nvSpPr>
        <p:spPr>
          <a:xfrm>
            <a:off x="242891" y="5600580"/>
            <a:ext cx="1018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Minimize 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60E5AC-48A4-33AC-4F05-A3FA7CE15E1B}"/>
              </a:ext>
            </a:extLst>
          </p:cNvPr>
          <p:cNvCxnSpPr>
            <a:cxnSpLocks/>
          </p:cNvCxnSpPr>
          <p:nvPr/>
        </p:nvCxnSpPr>
        <p:spPr>
          <a:xfrm flipV="1">
            <a:off x="1691640" y="6436360"/>
            <a:ext cx="330200" cy="92360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F4228F4-E19C-ACF8-91DF-6F5A693E130E}"/>
              </a:ext>
            </a:extLst>
          </p:cNvPr>
          <p:cNvSpPr txBox="1"/>
          <p:nvPr/>
        </p:nvSpPr>
        <p:spPr>
          <a:xfrm>
            <a:off x="5221291" y="5586241"/>
            <a:ext cx="3731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e.g., using gradient descent.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4E7F0-ECA4-F5A1-0056-DA2C87008C11}"/>
              </a:ext>
            </a:extLst>
          </p:cNvPr>
          <p:cNvSpPr txBox="1"/>
          <p:nvPr/>
        </p:nvSpPr>
        <p:spPr>
          <a:xfrm>
            <a:off x="226481" y="6519446"/>
            <a:ext cx="3278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all triplets in our knowledge graph KG</a:t>
            </a:r>
            <a:endParaRPr lang="LID4096" sz="16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9B9531-8D86-0CD9-86C2-7135E41DC4A9}"/>
              </a:ext>
            </a:extLst>
          </p:cNvPr>
          <p:cNvSpPr txBox="1"/>
          <p:nvPr/>
        </p:nvSpPr>
        <p:spPr>
          <a:xfrm>
            <a:off x="6669091" y="6131757"/>
            <a:ext cx="584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Do you see any problem with this approach?</a:t>
            </a:r>
            <a:endParaRPr lang="LID4096" b="1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72D03C-5E42-1EF8-823D-F4FE02BBE9A9}"/>
              </a:ext>
            </a:extLst>
          </p:cNvPr>
          <p:cNvSpPr txBox="1"/>
          <p:nvPr/>
        </p:nvSpPr>
        <p:spPr>
          <a:xfrm>
            <a:off x="6430642" y="6570602"/>
            <a:ext cx="897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Nickel et al., A Three-Way Model for Collective Learning on Multi-Relational Data (2011)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4" grpId="0"/>
      <p:bldP spid="35" grpId="0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0CADD-05DB-D481-F4D6-C68EA0EFC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B6BA-4796-EDEA-58AA-0A1B5EA3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0" y="-119587"/>
            <a:ext cx="12330109" cy="1325562"/>
          </a:xfrm>
        </p:spPr>
        <p:txBody>
          <a:bodyPr/>
          <a:lstStyle/>
          <a:p>
            <a:r>
              <a:rPr lang="en-US" dirty="0"/>
              <a:t>RESCAL: Negative sampling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9A96C-D3C7-1722-022F-53619B3CF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FF8DF-A718-1354-6E90-84A4B9CCA693}"/>
              </a:ext>
            </a:extLst>
          </p:cNvPr>
          <p:cNvSpPr txBox="1"/>
          <p:nvPr/>
        </p:nvSpPr>
        <p:spPr>
          <a:xfrm>
            <a:off x="181931" y="1022859"/>
            <a:ext cx="1018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do we get the embeddings?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8C26EF-3DA2-5930-4315-95DCF961EDE2}"/>
                  </a:ext>
                </a:extLst>
              </p:cNvPr>
              <p:cNvSpPr txBox="1"/>
              <p:nvPr/>
            </p:nvSpPr>
            <p:spPr>
              <a:xfrm>
                <a:off x="1564989" y="1589519"/>
                <a:ext cx="3473580" cy="939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8C26EF-3DA2-5930-4315-95DCF961E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989" y="1589519"/>
                <a:ext cx="3473580" cy="9398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E0D767D-5CAF-8A55-FBB4-0840455D53B3}"/>
              </a:ext>
            </a:extLst>
          </p:cNvPr>
          <p:cNvSpPr txBox="1"/>
          <p:nvPr/>
        </p:nvSpPr>
        <p:spPr>
          <a:xfrm>
            <a:off x="181931" y="1778576"/>
            <a:ext cx="1018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Minimize 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AEA136-A44B-034E-35D1-7715F06FC029}"/>
              </a:ext>
            </a:extLst>
          </p:cNvPr>
          <p:cNvSpPr txBox="1"/>
          <p:nvPr/>
        </p:nvSpPr>
        <p:spPr>
          <a:xfrm>
            <a:off x="5160331" y="1764237"/>
            <a:ext cx="3731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e.g., using gradient descent.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088E3C-3D19-99DA-AA57-D1A090D470F8}"/>
                  </a:ext>
                </a:extLst>
              </p:cNvPr>
              <p:cNvSpPr txBox="1"/>
              <p:nvPr/>
            </p:nvSpPr>
            <p:spPr>
              <a:xfrm>
                <a:off x="1309599" y="3133220"/>
                <a:ext cx="11575366" cy="518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This is </a:t>
                </a:r>
                <a:r>
                  <a:rPr lang="en-US" sz="2400" b="1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trivially solved </a:t>
                </a:r>
                <a:r>
                  <a:rPr lang="en-US" sz="2400" dirty="0">
                    <a:solidFill>
                      <a:schemeClr val="tx1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by finding embeddings that result in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for all </a:t>
                </a:r>
                <a:r>
                  <a:rPr lang="en-US" sz="2400" dirty="0" err="1">
                    <a:solidFill>
                      <a:schemeClr val="tx1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i,j,k</a:t>
                </a:r>
                <a:r>
                  <a:rPr lang="en-US" sz="2400" dirty="0">
                    <a:solidFill>
                      <a:schemeClr val="tx1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  <a:endParaRPr lang="LID4096" sz="2400" dirty="0">
                  <a:solidFill>
                    <a:schemeClr val="tx1"/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088E3C-3D19-99DA-AA57-D1A090D47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99" y="3133220"/>
                <a:ext cx="11575366" cy="518796"/>
              </a:xfrm>
              <a:prstGeom prst="rect">
                <a:avLst/>
              </a:prstGeom>
              <a:blipFill>
                <a:blip r:embed="rId3"/>
                <a:stretch>
                  <a:fillRect l="-843" t="-4706" b="-2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EA41F5-28D4-4D74-2AFA-0A550D7DEE03}"/>
              </a:ext>
            </a:extLst>
          </p:cNvPr>
          <p:cNvSpPr txBox="1"/>
          <p:nvPr/>
        </p:nvSpPr>
        <p:spPr>
          <a:xfrm>
            <a:off x="677834" y="2669315"/>
            <a:ext cx="515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  <a:endParaRPr lang="LID4096" sz="8000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3F0A53-86C2-B23F-013E-221680C11DE7}"/>
              </a:ext>
            </a:extLst>
          </p:cNvPr>
          <p:cNvSpPr/>
          <p:nvPr/>
        </p:nvSpPr>
        <p:spPr>
          <a:xfrm>
            <a:off x="308317" y="2774310"/>
            <a:ext cx="11575366" cy="109651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3074" name="Picture 2" descr="Geralt GIFs | Tenor">
            <a:extLst>
              <a:ext uri="{FF2B5EF4-FFF2-40B4-BE49-F238E27FC236}">
                <a16:creationId xmlns:a16="http://schemas.microsoft.com/office/drawing/2014/main" id="{62B16C94-395C-5224-4911-65323515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120" y="1088378"/>
            <a:ext cx="1906269" cy="13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411578-6FD0-D71C-4C0E-09A077ECE36D}"/>
              </a:ext>
            </a:extLst>
          </p:cNvPr>
          <p:cNvSpPr txBox="1"/>
          <p:nvPr/>
        </p:nvSpPr>
        <p:spPr>
          <a:xfrm>
            <a:off x="242890" y="4082050"/>
            <a:ext cx="1018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we can fix this by adding “negative samples” to the mix: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4D435F-B83E-16C5-9792-A1B508EE5E53}"/>
                  </a:ext>
                </a:extLst>
              </p:cNvPr>
              <p:cNvSpPr txBox="1"/>
              <p:nvPr/>
            </p:nvSpPr>
            <p:spPr>
              <a:xfrm>
                <a:off x="1898336" y="4676971"/>
                <a:ext cx="9196557" cy="1051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LID4096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LID4096" sz="24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4D435F-B83E-16C5-9792-A1B508EE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336" y="4676971"/>
                <a:ext cx="9196557" cy="1051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1727B77-CC08-F892-7B76-BE2DC465955D}"/>
              </a:ext>
            </a:extLst>
          </p:cNvPr>
          <p:cNvSpPr txBox="1"/>
          <p:nvPr/>
        </p:nvSpPr>
        <p:spPr>
          <a:xfrm>
            <a:off x="921677" y="4972085"/>
            <a:ext cx="152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Minimize 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AB5627-C25F-6F4B-1BF9-64DBC17A4A11}"/>
                  </a:ext>
                </a:extLst>
              </p:cNvPr>
              <p:cNvSpPr txBox="1"/>
              <p:nvPr/>
            </p:nvSpPr>
            <p:spPr>
              <a:xfrm>
                <a:off x="242890" y="5835141"/>
                <a:ext cx="117763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So, for every true triplet,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corrupt either the subject or object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to obtain “counter”-examples that should be scored with 0. We only sample a few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to not slip into the CWA!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8AB5627-C25F-6F4B-1BF9-64DBC17A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5835141"/>
                <a:ext cx="11776390" cy="830997"/>
              </a:xfrm>
              <a:prstGeom prst="rect">
                <a:avLst/>
              </a:prstGeom>
              <a:blipFill>
                <a:blip r:embed="rId6"/>
                <a:stretch>
                  <a:fillRect l="-828" t="-5839" b="-153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D91389-C743-A5F2-70A2-CD85C6536064}"/>
              </a:ext>
            </a:extLst>
          </p:cNvPr>
          <p:cNvCxnSpPr>
            <a:cxnSpLocks/>
          </p:cNvCxnSpPr>
          <p:nvPr/>
        </p:nvCxnSpPr>
        <p:spPr>
          <a:xfrm flipH="1">
            <a:off x="10797254" y="4543715"/>
            <a:ext cx="124746" cy="773352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67BA6BA-D0EE-F5E9-2D62-9646125124A8}"/>
              </a:ext>
            </a:extLst>
          </p:cNvPr>
          <p:cNvSpPr txBox="1"/>
          <p:nvPr/>
        </p:nvSpPr>
        <p:spPr>
          <a:xfrm>
            <a:off x="9644432" y="4158354"/>
            <a:ext cx="363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sample from uniform distr. 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44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1" grpId="0"/>
      <p:bldP spid="33" grpId="0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814E-35C5-D1EC-2C7A-3F53A185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some steps back…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B9CC4-EA49-73E3-F278-BB97B809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59CEE-B314-1C17-7622-6CD096334CCF}"/>
              </a:ext>
            </a:extLst>
          </p:cNvPr>
          <p:cNvSpPr txBox="1"/>
          <p:nvPr/>
        </p:nvSpPr>
        <p:spPr>
          <a:xfrm>
            <a:off x="108040" y="1126609"/>
            <a:ext cx="1050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For RESCAL, we decompose our tensor into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product of vectors and matrices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:  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0B9081-7DCB-3BC9-7E45-93120F7B8DDC}"/>
                  </a:ext>
                </a:extLst>
              </p:cNvPr>
              <p:cNvSpPr txBox="1"/>
              <p:nvPr/>
            </p:nvSpPr>
            <p:spPr>
              <a:xfrm>
                <a:off x="10222045" y="1126609"/>
                <a:ext cx="1955664" cy="426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0B9081-7DCB-3BC9-7E45-93120F7B8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045" y="1126609"/>
                <a:ext cx="1955664" cy="426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75747ED-0516-CCBB-EEF9-99E480DFE43E}"/>
              </a:ext>
            </a:extLst>
          </p:cNvPr>
          <p:cNvSpPr txBox="1"/>
          <p:nvPr/>
        </p:nvSpPr>
        <p:spPr>
          <a:xfrm>
            <a:off x="108040" y="1588274"/>
            <a:ext cx="1050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This is an example of a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tensor train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decomposition!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81F87-4E4A-B449-2FC0-17018B9FE3BD}"/>
              </a:ext>
            </a:extLst>
          </p:cNvPr>
          <p:cNvSpPr/>
          <p:nvPr/>
        </p:nvSpPr>
        <p:spPr>
          <a:xfrm>
            <a:off x="308317" y="2195052"/>
            <a:ext cx="11575366" cy="166574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9AD82-26E4-EEA4-144D-32A6D36D1ABB}"/>
                  </a:ext>
                </a:extLst>
              </p:cNvPr>
              <p:cNvSpPr txBox="1"/>
              <p:nvPr/>
            </p:nvSpPr>
            <p:spPr>
              <a:xfrm>
                <a:off x="312932" y="2273878"/>
                <a:ext cx="10507469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Given a tensor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𝑟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 tensor train decomposition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has the form: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9AD82-26E4-EEA4-144D-32A6D36D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32" y="2273878"/>
                <a:ext cx="10507469" cy="475451"/>
              </a:xfrm>
              <a:prstGeom prst="rect">
                <a:avLst/>
              </a:prstGeom>
              <a:blipFill>
                <a:blip r:embed="rId3"/>
                <a:stretch>
                  <a:fillRect l="-870" t="-10256" b="-256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4B1ED5-14A5-5DB9-4B0F-16699A29BCC5}"/>
                  </a:ext>
                </a:extLst>
              </p:cNvPr>
              <p:cNvSpPr txBox="1"/>
              <p:nvPr/>
            </p:nvSpPr>
            <p:spPr>
              <a:xfrm>
                <a:off x="2673810" y="2847749"/>
                <a:ext cx="6696962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4B1ED5-14A5-5DB9-4B0F-16699A29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810" y="2847749"/>
                <a:ext cx="6696962" cy="940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1E41F60-B331-DC17-C3EE-1EC747C7866E}"/>
              </a:ext>
            </a:extLst>
          </p:cNvPr>
          <p:cNvSpPr/>
          <p:nvPr/>
        </p:nvSpPr>
        <p:spPr>
          <a:xfrm>
            <a:off x="4910616" y="2916124"/>
            <a:ext cx="685800" cy="685800"/>
          </a:xfrm>
          <a:prstGeom prst="round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8EE9B4-E5BD-8A12-CCBE-601FE30368F7}"/>
              </a:ext>
            </a:extLst>
          </p:cNvPr>
          <p:cNvSpPr/>
          <p:nvPr/>
        </p:nvSpPr>
        <p:spPr>
          <a:xfrm>
            <a:off x="8373482" y="2916124"/>
            <a:ext cx="897467" cy="685800"/>
          </a:xfrm>
          <a:prstGeom prst="round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F0C5BE-9782-CA99-E377-D5C506ECCF4F}"/>
              </a:ext>
            </a:extLst>
          </p:cNvPr>
          <p:cNvSpPr/>
          <p:nvPr/>
        </p:nvSpPr>
        <p:spPr>
          <a:xfrm>
            <a:off x="5564924" y="2916124"/>
            <a:ext cx="956734" cy="685800"/>
          </a:xfrm>
          <a:prstGeom prst="roundRect">
            <a:avLst/>
          </a:prstGeom>
          <a:solidFill>
            <a:schemeClr val="accent1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A64306-BA66-8C3A-8E06-9B7A0BFAC492}"/>
                  </a:ext>
                </a:extLst>
              </p:cNvPr>
              <p:cNvSpPr txBox="1"/>
              <p:nvPr/>
            </p:nvSpPr>
            <p:spPr>
              <a:xfrm>
                <a:off x="474133" y="3929864"/>
                <a:ext cx="1127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In case of RESCAL: </a:t>
                </a:r>
                <a:r>
                  <a:rPr lang="en-US" dirty="0">
                    <a:solidFill>
                      <a:srgbClr val="FFC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Node embeddings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= subject and predicate node) </a:t>
                </a: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and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relation embeddings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= edge type)</a:t>
                </a:r>
                <a:endParaRPr lang="LID4096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A64306-BA66-8C3A-8E06-9B7A0BFAC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3" y="3929864"/>
                <a:ext cx="11277600" cy="369332"/>
              </a:xfrm>
              <a:prstGeom prst="rect">
                <a:avLst/>
              </a:prstGeom>
              <a:blipFill>
                <a:blip r:embed="rId5"/>
                <a:stretch>
                  <a:fillRect l="-486" t="-8333" b="-28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D121FB0-1A93-25DB-4181-4F02BF8C5E9C}"/>
              </a:ext>
            </a:extLst>
          </p:cNvPr>
          <p:cNvSpPr txBox="1"/>
          <p:nvPr/>
        </p:nvSpPr>
        <p:spPr>
          <a:xfrm>
            <a:off x="108040" y="4337902"/>
            <a:ext cx="1050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Schematically, it looks like this: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11942F-19FA-262C-EF45-82EEFC47AF2D}"/>
              </a:ext>
            </a:extLst>
          </p:cNvPr>
          <p:cNvSpPr/>
          <p:nvPr/>
        </p:nvSpPr>
        <p:spPr>
          <a:xfrm>
            <a:off x="2428327" y="5037293"/>
            <a:ext cx="584200" cy="1111470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36EA5E-D8D9-3803-928C-8C92FCD63D1D}"/>
              </a:ext>
            </a:extLst>
          </p:cNvPr>
          <p:cNvGrpSpPr/>
          <p:nvPr/>
        </p:nvGrpSpPr>
        <p:grpSpPr>
          <a:xfrm>
            <a:off x="3628427" y="4897987"/>
            <a:ext cx="1060362" cy="1060362"/>
            <a:chOff x="4555068" y="4903726"/>
            <a:chExt cx="1405466" cy="140546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50BB59-68A1-5B20-A985-F336228577E0}"/>
                </a:ext>
              </a:extLst>
            </p:cNvPr>
            <p:cNvSpPr/>
            <p:nvPr/>
          </p:nvSpPr>
          <p:spPr>
            <a:xfrm>
              <a:off x="4859868" y="4903726"/>
              <a:ext cx="1100666" cy="1100666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5FC0AF-C40F-2736-C65D-3A19B722C6BB}"/>
                </a:ext>
              </a:extLst>
            </p:cNvPr>
            <p:cNvSpPr/>
            <p:nvPr/>
          </p:nvSpPr>
          <p:spPr>
            <a:xfrm>
              <a:off x="4707468" y="5056126"/>
              <a:ext cx="1100666" cy="1100666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C469B2-1940-30E9-BA43-F1A55DA51C66}"/>
                </a:ext>
              </a:extLst>
            </p:cNvPr>
            <p:cNvSpPr/>
            <p:nvPr/>
          </p:nvSpPr>
          <p:spPr>
            <a:xfrm>
              <a:off x="4555068" y="5208526"/>
              <a:ext cx="1100666" cy="1100666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388DF2-F6C7-19DE-D1AA-4C34318B863D}"/>
              </a:ext>
            </a:extLst>
          </p:cNvPr>
          <p:cNvGrpSpPr/>
          <p:nvPr/>
        </p:nvGrpSpPr>
        <p:grpSpPr>
          <a:xfrm>
            <a:off x="5175634" y="4897987"/>
            <a:ext cx="1060362" cy="1060362"/>
            <a:chOff x="4555068" y="4903726"/>
            <a:chExt cx="1405466" cy="140546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5CEF68-622E-90C4-BC5F-5FFC7CF74B27}"/>
                </a:ext>
              </a:extLst>
            </p:cNvPr>
            <p:cNvSpPr/>
            <p:nvPr/>
          </p:nvSpPr>
          <p:spPr>
            <a:xfrm>
              <a:off x="4859868" y="4903726"/>
              <a:ext cx="1100666" cy="1100666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22CF65-CB1A-D803-9D58-53195C22DCFC}"/>
                </a:ext>
              </a:extLst>
            </p:cNvPr>
            <p:cNvSpPr/>
            <p:nvPr/>
          </p:nvSpPr>
          <p:spPr>
            <a:xfrm>
              <a:off x="4707468" y="5056126"/>
              <a:ext cx="1100666" cy="1100666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339585-0995-283A-52D8-96D75EDFF349}"/>
                </a:ext>
              </a:extLst>
            </p:cNvPr>
            <p:cNvSpPr/>
            <p:nvPr/>
          </p:nvSpPr>
          <p:spPr>
            <a:xfrm>
              <a:off x="4555068" y="5208526"/>
              <a:ext cx="1100666" cy="1100666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058935-EB28-0A72-BFA9-CD101DAD7070}"/>
              </a:ext>
            </a:extLst>
          </p:cNvPr>
          <p:cNvGrpSpPr/>
          <p:nvPr/>
        </p:nvGrpSpPr>
        <p:grpSpPr>
          <a:xfrm>
            <a:off x="7686372" y="4897987"/>
            <a:ext cx="1060362" cy="1060362"/>
            <a:chOff x="4555068" y="4903726"/>
            <a:chExt cx="1405466" cy="140546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61405B1-117E-426E-D3A8-D0CB5AEE396B}"/>
                </a:ext>
              </a:extLst>
            </p:cNvPr>
            <p:cNvSpPr/>
            <p:nvPr/>
          </p:nvSpPr>
          <p:spPr>
            <a:xfrm>
              <a:off x="4859868" y="4903726"/>
              <a:ext cx="1100666" cy="1100666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D5C436-B6FA-BF20-D245-DA7F80297707}"/>
                </a:ext>
              </a:extLst>
            </p:cNvPr>
            <p:cNvSpPr/>
            <p:nvPr/>
          </p:nvSpPr>
          <p:spPr>
            <a:xfrm>
              <a:off x="4707468" y="5056126"/>
              <a:ext cx="1100666" cy="1100666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0F0A205-936B-A275-2295-1D2065B7D6F6}"/>
                </a:ext>
              </a:extLst>
            </p:cNvPr>
            <p:cNvSpPr/>
            <p:nvPr/>
          </p:nvSpPr>
          <p:spPr>
            <a:xfrm>
              <a:off x="4555068" y="5208526"/>
              <a:ext cx="1100666" cy="1100666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855A1-FFDE-0CEA-6219-AC323F3531E6}"/>
              </a:ext>
            </a:extLst>
          </p:cNvPr>
          <p:cNvSpPr/>
          <p:nvPr/>
        </p:nvSpPr>
        <p:spPr>
          <a:xfrm rot="5400000">
            <a:off x="10217502" y="4407576"/>
            <a:ext cx="365127" cy="2009121"/>
          </a:xfrm>
          <a:prstGeom prst="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823707-8ECE-C64B-E794-7190F3C2DD0B}"/>
                  </a:ext>
                </a:extLst>
              </p:cNvPr>
              <p:cNvSpPr txBox="1"/>
              <p:nvPr/>
            </p:nvSpPr>
            <p:spPr>
              <a:xfrm>
                <a:off x="4819061" y="5272746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823707-8ECE-C64B-E794-7190F3C2D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061" y="5272746"/>
                <a:ext cx="288541" cy="369332"/>
              </a:xfrm>
              <a:prstGeom prst="rect">
                <a:avLst/>
              </a:prstGeom>
              <a:blipFill>
                <a:blip r:embed="rId6"/>
                <a:stretch>
                  <a:fillRect l="-19149" r="-1914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45BD40-B915-2BBF-CD5A-0B7B70043D4A}"/>
                  </a:ext>
                </a:extLst>
              </p:cNvPr>
              <p:cNvSpPr txBox="1"/>
              <p:nvPr/>
            </p:nvSpPr>
            <p:spPr>
              <a:xfrm>
                <a:off x="3201113" y="5286945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45BD40-B915-2BBF-CD5A-0B7B7004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113" y="5286945"/>
                <a:ext cx="288541" cy="369332"/>
              </a:xfrm>
              <a:prstGeom prst="rect">
                <a:avLst/>
              </a:prstGeom>
              <a:blipFill>
                <a:blip r:embed="rId7"/>
                <a:stretch>
                  <a:fillRect l="-17021" r="-21277"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D334FE-E762-6835-1DDE-E857BE8F2A00}"/>
                  </a:ext>
                </a:extLst>
              </p:cNvPr>
              <p:cNvSpPr txBox="1"/>
              <p:nvPr/>
            </p:nvSpPr>
            <p:spPr>
              <a:xfrm>
                <a:off x="6348612" y="5281268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D334FE-E762-6835-1DDE-E857BE8F2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612" y="5281268"/>
                <a:ext cx="288541" cy="369332"/>
              </a:xfrm>
              <a:prstGeom prst="rect">
                <a:avLst/>
              </a:prstGeom>
              <a:blipFill>
                <a:blip r:embed="rId8"/>
                <a:stretch>
                  <a:fillRect l="-16667" r="-18750"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0496B9-3C4A-5735-7B95-AA1CCD879693}"/>
                  </a:ext>
                </a:extLst>
              </p:cNvPr>
              <p:cNvSpPr txBox="1"/>
              <p:nvPr/>
            </p:nvSpPr>
            <p:spPr>
              <a:xfrm>
                <a:off x="7275216" y="5281268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0496B9-3C4A-5735-7B95-AA1CCD87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216" y="5281268"/>
                <a:ext cx="288541" cy="369332"/>
              </a:xfrm>
              <a:prstGeom prst="rect">
                <a:avLst/>
              </a:prstGeom>
              <a:blipFill>
                <a:blip r:embed="rId8"/>
                <a:stretch>
                  <a:fillRect l="-16667" r="-18750" b="-163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AD0D47-50F3-C762-3678-8D59632C5E94}"/>
                  </a:ext>
                </a:extLst>
              </p:cNvPr>
              <p:cNvSpPr txBox="1"/>
              <p:nvPr/>
            </p:nvSpPr>
            <p:spPr>
              <a:xfrm>
                <a:off x="8926849" y="5270012"/>
                <a:ext cx="2885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AD0D47-50F3-C762-3678-8D59632C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849" y="5270012"/>
                <a:ext cx="288541" cy="369332"/>
              </a:xfrm>
              <a:prstGeom prst="rect">
                <a:avLst/>
              </a:prstGeom>
              <a:blipFill>
                <a:blip r:embed="rId9"/>
                <a:stretch>
                  <a:fillRect l="-16667" r="-1875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eft Brace 40">
            <a:extLst>
              <a:ext uri="{FF2B5EF4-FFF2-40B4-BE49-F238E27FC236}">
                <a16:creationId xmlns:a16="http://schemas.microsoft.com/office/drawing/2014/main" id="{8E87E1E1-F84A-B910-CC1E-E70C23C1C061}"/>
              </a:ext>
            </a:extLst>
          </p:cNvPr>
          <p:cNvSpPr/>
          <p:nvPr/>
        </p:nvSpPr>
        <p:spPr>
          <a:xfrm rot="16200000">
            <a:off x="6772041" y="1871669"/>
            <a:ext cx="254933" cy="9010238"/>
          </a:xfrm>
          <a:prstGeom prst="leftBrace">
            <a:avLst>
              <a:gd name="adj1" fmla="val 47168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10E0FEB-A576-410B-E6F2-CFE5AB77B2C4}"/>
                  </a:ext>
                </a:extLst>
              </p:cNvPr>
              <p:cNvSpPr txBox="1"/>
              <p:nvPr/>
            </p:nvSpPr>
            <p:spPr>
              <a:xfrm>
                <a:off x="6442490" y="6460483"/>
                <a:ext cx="9140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times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10E0FEB-A576-410B-E6F2-CFE5AB77B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490" y="6460483"/>
                <a:ext cx="914033" cy="369332"/>
              </a:xfrm>
              <a:prstGeom prst="rect">
                <a:avLst/>
              </a:prstGeom>
              <a:blipFill>
                <a:blip r:embed="rId10"/>
                <a:stretch>
                  <a:fillRect l="-8667" t="-26667" r="-16000" b="-5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6C5A2DB-D463-EBF1-3012-FDC9C5A2C887}"/>
                  </a:ext>
                </a:extLst>
              </p:cNvPr>
              <p:cNvSpPr txBox="1"/>
              <p:nvPr/>
            </p:nvSpPr>
            <p:spPr>
              <a:xfrm>
                <a:off x="-1477317" y="5249714"/>
                <a:ext cx="610023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LID4096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6C5A2DB-D463-EBF1-3012-FDC9C5A2C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7317" y="5249714"/>
                <a:ext cx="6100232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02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 animBg="1"/>
      <p:bldP spid="35" grpId="0" animBg="1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63A02-4E69-0060-1261-FBABE9988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6DA7-FB20-B483-8C09-6F6DE6F2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recommending based on history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7F3E9-E462-BDF2-7116-D3A596DB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D5DD40-CE00-65C2-6310-80F7CE2A2E86}"/>
              </a:ext>
            </a:extLst>
          </p:cNvPr>
          <p:cNvGrpSpPr/>
          <p:nvPr/>
        </p:nvGrpSpPr>
        <p:grpSpPr>
          <a:xfrm>
            <a:off x="2605181" y="2184852"/>
            <a:ext cx="844992" cy="1389934"/>
            <a:chOff x="2342607" y="1487953"/>
            <a:chExt cx="844992" cy="13899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2D374E1-709F-73DA-E5F3-02421ACD2562}"/>
                </a:ext>
              </a:extLst>
            </p:cNvPr>
            <p:cNvCxnSpPr/>
            <p:nvPr/>
          </p:nvCxnSpPr>
          <p:spPr>
            <a:xfrm>
              <a:off x="2760133" y="1855521"/>
              <a:ext cx="0" cy="536518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44BE28-8D4A-5635-9CEB-DFFFDC393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6133" y="2366178"/>
              <a:ext cx="254000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8306A0B-1695-8E77-1344-0083D61E4E9F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3" y="2366178"/>
              <a:ext cx="255182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35E3E8-54A1-1AB8-8371-BB86BC61A0D3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2" y="1931561"/>
              <a:ext cx="427467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BFC926C-14B0-5A09-AA8E-5E866D6D9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607" y="1931561"/>
              <a:ext cx="417524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A0B4528-E92E-AED1-D3CF-45160B70CE1F}"/>
                </a:ext>
              </a:extLst>
            </p:cNvPr>
            <p:cNvSpPr/>
            <p:nvPr/>
          </p:nvSpPr>
          <p:spPr>
            <a:xfrm>
              <a:off x="2576347" y="1487953"/>
              <a:ext cx="367568" cy="3675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6E89F7B-A76F-019C-C41D-35AEAA8DFBD1}"/>
              </a:ext>
            </a:extLst>
          </p:cNvPr>
          <p:cNvSpPr txBox="1"/>
          <p:nvPr/>
        </p:nvSpPr>
        <p:spPr>
          <a:xfrm>
            <a:off x="2292937" y="1656995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Customers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8E5EFE-4B15-E52B-6A16-AD69B08C26D1}"/>
              </a:ext>
            </a:extLst>
          </p:cNvPr>
          <p:cNvSpPr txBox="1"/>
          <p:nvPr/>
        </p:nvSpPr>
        <p:spPr>
          <a:xfrm>
            <a:off x="8646807" y="1497097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Products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12D490-CF7E-E16C-E048-6FE1F2EC738F}"/>
              </a:ext>
            </a:extLst>
          </p:cNvPr>
          <p:cNvSpPr txBox="1"/>
          <p:nvPr/>
        </p:nvSpPr>
        <p:spPr>
          <a:xfrm>
            <a:off x="4634382" y="3830991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Bought / Ranked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DD45B-C679-2D5A-D48E-078B840C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7357"/>
            <a:ext cx="8027581" cy="2475676"/>
          </a:xfrm>
          <a:prstGeom prst="rect">
            <a:avLst/>
          </a:prstGeom>
        </p:spPr>
      </p:pic>
      <p:pic>
        <p:nvPicPr>
          <p:cNvPr id="2052" name="Picture 4" descr="Elden Ring PS5-Spielcover. Ein Ritter kniet vor einem leuchtenden Baum in einer nebligen, bergigen Landschaft.">
            <a:extLst>
              <a:ext uri="{FF2B5EF4-FFF2-40B4-BE49-F238E27FC236}">
                <a16:creationId xmlns:a16="http://schemas.microsoft.com/office/drawing/2014/main" id="{E0045D25-06E9-6DE2-C5C6-9341947E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051" y="2152191"/>
            <a:ext cx="2000661" cy="150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8D5D62-E680-4DD2-645A-56A412F01252}"/>
              </a:ext>
            </a:extLst>
          </p:cNvPr>
          <p:cNvSpPr txBox="1"/>
          <p:nvPr/>
        </p:nvSpPr>
        <p:spPr>
          <a:xfrm>
            <a:off x="0" y="4494938"/>
            <a:ext cx="10886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Task: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recommend products based on what red customer and other customers bought.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712468-D7C4-50B7-2970-6E16396A9D83}"/>
              </a:ext>
            </a:extLst>
          </p:cNvPr>
          <p:cNvCxnSpPr>
            <a:stCxn id="48" idx="6"/>
            <a:endCxn id="42" idx="2"/>
          </p:cNvCxnSpPr>
          <p:nvPr/>
        </p:nvCxnSpPr>
        <p:spPr>
          <a:xfrm flipV="1">
            <a:off x="4277832" y="1609650"/>
            <a:ext cx="3494567" cy="245871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B44AF2-4CE1-E3AA-B4C6-1DA1C0C137C7}"/>
              </a:ext>
            </a:extLst>
          </p:cNvPr>
          <p:cNvCxnSpPr>
            <a:cxnSpLocks/>
            <a:stCxn id="48" idx="6"/>
            <a:endCxn id="44" idx="2"/>
          </p:cNvCxnSpPr>
          <p:nvPr/>
        </p:nvCxnSpPr>
        <p:spPr>
          <a:xfrm>
            <a:off x="4277832" y="1855521"/>
            <a:ext cx="3494567" cy="865787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5B6806-579D-BDCB-9404-CA552D834F24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4277832" y="2143668"/>
            <a:ext cx="3615070" cy="248371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BE90F11-654B-D9A0-4E10-9939080E77A6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4277832" y="2392039"/>
            <a:ext cx="3423684" cy="311969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9C5D6B-85F9-CD5D-2E43-17A7239C98F4}"/>
              </a:ext>
            </a:extLst>
          </p:cNvPr>
          <p:cNvCxnSpPr>
            <a:cxnSpLocks/>
            <a:stCxn id="49" idx="6"/>
            <a:endCxn id="47" idx="2"/>
          </p:cNvCxnSpPr>
          <p:nvPr/>
        </p:nvCxnSpPr>
        <p:spPr>
          <a:xfrm>
            <a:off x="4277832" y="2392039"/>
            <a:ext cx="3494567" cy="148144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61379E6-486E-C053-3444-DBA7816C496D}"/>
              </a:ext>
            </a:extLst>
          </p:cNvPr>
          <p:cNvCxnSpPr>
            <a:cxnSpLocks/>
            <a:stCxn id="50" idx="6"/>
            <a:endCxn id="47" idx="2"/>
          </p:cNvCxnSpPr>
          <p:nvPr/>
        </p:nvCxnSpPr>
        <p:spPr>
          <a:xfrm>
            <a:off x="4277832" y="2967179"/>
            <a:ext cx="3494567" cy="90630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B5F7DA-DBA7-CDDB-8C7F-1DDD5C8D092C}"/>
              </a:ext>
            </a:extLst>
          </p:cNvPr>
          <p:cNvCxnSpPr>
            <a:cxnSpLocks/>
            <a:stCxn id="51" idx="6"/>
            <a:endCxn id="44" idx="2"/>
          </p:cNvCxnSpPr>
          <p:nvPr/>
        </p:nvCxnSpPr>
        <p:spPr>
          <a:xfrm flipV="1">
            <a:off x="4277832" y="2721308"/>
            <a:ext cx="3494567" cy="821011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A1ABF4-B545-2915-455B-95F12EA5CAF0}"/>
              </a:ext>
            </a:extLst>
          </p:cNvPr>
          <p:cNvCxnSpPr>
            <a:cxnSpLocks/>
            <a:stCxn id="51" idx="6"/>
            <a:endCxn id="47" idx="2"/>
          </p:cNvCxnSpPr>
          <p:nvPr/>
        </p:nvCxnSpPr>
        <p:spPr>
          <a:xfrm>
            <a:off x="4277832" y="3542319"/>
            <a:ext cx="3494567" cy="33116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E526B74-985B-6D21-B09E-E93EAEAF5D3B}"/>
              </a:ext>
            </a:extLst>
          </p:cNvPr>
          <p:cNvSpPr/>
          <p:nvPr/>
        </p:nvSpPr>
        <p:spPr>
          <a:xfrm>
            <a:off x="7772399" y="1482059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1C6A25D-86A2-0ACB-E844-601402889A3E}"/>
              </a:ext>
            </a:extLst>
          </p:cNvPr>
          <p:cNvSpPr/>
          <p:nvPr/>
        </p:nvSpPr>
        <p:spPr>
          <a:xfrm>
            <a:off x="7772399" y="201857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56DE314-8932-78C9-B542-87CAC3B18D26}"/>
              </a:ext>
            </a:extLst>
          </p:cNvPr>
          <p:cNvSpPr/>
          <p:nvPr/>
        </p:nvSpPr>
        <p:spPr>
          <a:xfrm>
            <a:off x="7772399" y="259371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2BECA6-C442-AAA6-893A-81C09A19AB60}"/>
              </a:ext>
            </a:extLst>
          </p:cNvPr>
          <p:cNvSpPr/>
          <p:nvPr/>
        </p:nvSpPr>
        <p:spPr>
          <a:xfrm>
            <a:off x="7772399" y="316885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D6CD31-9EF9-F07B-4952-41C83BA259D9}"/>
              </a:ext>
            </a:extLst>
          </p:cNvPr>
          <p:cNvSpPr/>
          <p:nvPr/>
        </p:nvSpPr>
        <p:spPr>
          <a:xfrm>
            <a:off x="7772399" y="37458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4F67DE4-CC06-3A6E-3747-F5C90E5C550F}"/>
              </a:ext>
            </a:extLst>
          </p:cNvPr>
          <p:cNvSpPr/>
          <p:nvPr/>
        </p:nvSpPr>
        <p:spPr>
          <a:xfrm>
            <a:off x="4022650" y="1727930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4AAF813-4ACF-B669-0099-A3CB8FC18465}"/>
              </a:ext>
            </a:extLst>
          </p:cNvPr>
          <p:cNvSpPr/>
          <p:nvPr/>
        </p:nvSpPr>
        <p:spPr>
          <a:xfrm>
            <a:off x="4022650" y="226444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ABDAF5B-95F5-1476-C8F8-0943CC685D93}"/>
              </a:ext>
            </a:extLst>
          </p:cNvPr>
          <p:cNvSpPr/>
          <p:nvPr/>
        </p:nvSpPr>
        <p:spPr>
          <a:xfrm>
            <a:off x="4022650" y="28395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EACBFC9-B844-1DF2-87BE-B71A0B3AAE1D}"/>
              </a:ext>
            </a:extLst>
          </p:cNvPr>
          <p:cNvSpPr/>
          <p:nvPr/>
        </p:nvSpPr>
        <p:spPr>
          <a:xfrm>
            <a:off x="4022650" y="341472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694F667-6686-532F-2711-71BF5250E280}"/>
              </a:ext>
            </a:extLst>
          </p:cNvPr>
          <p:cNvSpPr/>
          <p:nvPr/>
        </p:nvSpPr>
        <p:spPr>
          <a:xfrm>
            <a:off x="4029738" y="2839588"/>
            <a:ext cx="255182" cy="2551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2F42F2E-B77C-8FDC-B4BB-B6DE16F0C5B9}"/>
              </a:ext>
            </a:extLst>
          </p:cNvPr>
          <p:cNvCxnSpPr>
            <a:cxnSpLocks/>
            <a:stCxn id="53" idx="6"/>
            <a:endCxn id="45" idx="2"/>
          </p:cNvCxnSpPr>
          <p:nvPr/>
        </p:nvCxnSpPr>
        <p:spPr>
          <a:xfrm>
            <a:off x="4284920" y="2967179"/>
            <a:ext cx="3487479" cy="329269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2F902A6-F8AE-35FD-FDEA-59612390CE95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4349750" y="2721308"/>
            <a:ext cx="3422649" cy="245871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06FF6B7-13FE-107F-1357-968A0F5DAB56}"/>
              </a:ext>
            </a:extLst>
          </p:cNvPr>
          <p:cNvCxnSpPr>
            <a:cxnSpLocks/>
            <a:stCxn id="53" idx="6"/>
            <a:endCxn id="43" idx="2"/>
          </p:cNvCxnSpPr>
          <p:nvPr/>
        </p:nvCxnSpPr>
        <p:spPr>
          <a:xfrm flipV="1">
            <a:off x="4284920" y="2146168"/>
            <a:ext cx="3487479" cy="821011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43635-2DE5-A62A-9D3C-A59729EADC53}"/>
              </a:ext>
            </a:extLst>
          </p:cNvPr>
          <p:cNvCxnSpPr>
            <a:cxnSpLocks/>
            <a:stCxn id="53" idx="6"/>
            <a:endCxn id="42" idx="3"/>
          </p:cNvCxnSpPr>
          <p:nvPr/>
        </p:nvCxnSpPr>
        <p:spPr>
          <a:xfrm flipV="1">
            <a:off x="4284920" y="1699870"/>
            <a:ext cx="3524850" cy="1267309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F270F0-F7ED-85C9-E976-24ECA9AECC93}"/>
              </a:ext>
            </a:extLst>
          </p:cNvPr>
          <p:cNvSpPr txBox="1"/>
          <p:nvPr/>
        </p:nvSpPr>
        <p:spPr>
          <a:xfrm>
            <a:off x="6047345" y="1787131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28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335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5ABBC-6C1E-5483-100B-13F8E8C1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5943-D7FC-A043-1959-DD679E3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always find a tensor train decomposition?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A8168-BB6A-C0C1-F280-8282CAA55F2F}"/>
              </a:ext>
            </a:extLst>
          </p:cNvPr>
          <p:cNvSpPr txBox="1"/>
          <p:nvPr/>
        </p:nvSpPr>
        <p:spPr>
          <a:xfrm>
            <a:off x="242891" y="1205975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Yes! This is called the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Tensor Train (TT) SVD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We will only motivate it briefly here.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D2C52-740F-BACE-4DB0-75FB727AB5DB}"/>
                  </a:ext>
                </a:extLst>
              </p:cNvPr>
              <p:cNvSpPr txBox="1"/>
              <p:nvPr/>
            </p:nvSpPr>
            <p:spPr>
              <a:xfrm>
                <a:off x="242891" y="1756308"/>
                <a:ext cx="10585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First, lets define the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flattening / </a:t>
                </a:r>
                <a:r>
                  <a:rPr lang="en-US" sz="2400" b="1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matricization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of a tensor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D2C52-740F-BACE-4DB0-75FB727AB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756308"/>
                <a:ext cx="10585360" cy="461665"/>
              </a:xfrm>
              <a:prstGeom prst="rect">
                <a:avLst/>
              </a:prstGeom>
              <a:blipFill>
                <a:blip r:embed="rId2"/>
                <a:stretch>
                  <a:fillRect l="-922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D994C0-D824-AF70-5712-6BFE83E190AB}"/>
                  </a:ext>
                </a:extLst>
              </p:cNvPr>
              <p:cNvSpPr txBox="1"/>
              <p:nvPr/>
            </p:nvSpPr>
            <p:spPr>
              <a:xfrm>
                <a:off x="4656667" y="2531537"/>
                <a:ext cx="6096000" cy="49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endParaRPr lang="LID4096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D994C0-D824-AF70-5712-6BFE83E19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67" y="2531537"/>
                <a:ext cx="6096000" cy="493405"/>
              </a:xfrm>
              <a:prstGeom prst="rect">
                <a:avLst/>
              </a:prstGeom>
              <a:blipFill>
                <a:blip r:embed="rId3"/>
                <a:stretch>
                  <a:fillRect l="-300" b="-123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C9B840D-2FC9-E0F2-9B52-3819D7C0D3B3}"/>
              </a:ext>
            </a:extLst>
          </p:cNvPr>
          <p:cNvSpPr txBox="1"/>
          <p:nvPr/>
        </p:nvSpPr>
        <p:spPr>
          <a:xfrm>
            <a:off x="7501467" y="2316574"/>
            <a:ext cx="4447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Basically: we single out one dimension and flatten the rest into a second, single dimension, </a:t>
            </a:r>
            <a:r>
              <a:rPr lang="en-US" b="1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turning the tensor into a matrix</a:t>
            </a:r>
            <a:r>
              <a:rPr lang="en-US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  <a:endParaRPr lang="LID4096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80FC2-9ED4-929B-7855-37823D23191E}"/>
              </a:ext>
            </a:extLst>
          </p:cNvPr>
          <p:cNvSpPr txBox="1"/>
          <p:nvPr/>
        </p:nvSpPr>
        <p:spPr>
          <a:xfrm>
            <a:off x="242891" y="3454867"/>
            <a:ext cx="1107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Then we can find a Tensor decomposition by iteratively applying flattening and SVD: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417AB44-616A-72D5-1192-EED092937F5D}"/>
              </a:ext>
            </a:extLst>
          </p:cNvPr>
          <p:cNvSpPr/>
          <p:nvPr/>
        </p:nvSpPr>
        <p:spPr>
          <a:xfrm>
            <a:off x="308317" y="4131495"/>
            <a:ext cx="11575366" cy="214230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32410FDE-5744-C87F-F3BC-C1D2B248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1" y="6528720"/>
            <a:ext cx="2743200" cy="365125"/>
          </a:xfrm>
        </p:spPr>
        <p:txBody>
          <a:bodyPr/>
          <a:lstStyle/>
          <a:p>
            <a:fld id="{CC491BDB-77F2-4EF0-887C-9DE660584513}" type="slidenum">
              <a:rPr lang="en-GB" smtClean="0"/>
              <a:pPr/>
              <a:t>50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630E79-A3D3-EE76-93A3-53ADE9789FE2}"/>
                  </a:ext>
                </a:extLst>
              </p:cNvPr>
              <p:cNvSpPr txBox="1"/>
              <p:nvPr/>
            </p:nvSpPr>
            <p:spPr>
              <a:xfrm>
                <a:off x="651934" y="4261836"/>
                <a:ext cx="6096000" cy="533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LID4096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630E79-A3D3-EE76-93A3-53ADE9789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34" y="4261836"/>
                <a:ext cx="6096000" cy="53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F1896B-C1C9-ED6B-F436-129ECE88706E}"/>
                  </a:ext>
                </a:extLst>
              </p:cNvPr>
              <p:cNvSpPr txBox="1"/>
              <p:nvPr/>
            </p:nvSpPr>
            <p:spPr>
              <a:xfrm>
                <a:off x="5214146" y="4261835"/>
                <a:ext cx="11077042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1)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</m:sSup>
                  </m:oMath>
                </a14:m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F1896B-C1C9-ED6B-F436-129ECE887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146" y="4261835"/>
                <a:ext cx="11077042" cy="493277"/>
              </a:xfrm>
              <a:prstGeom prst="rect">
                <a:avLst/>
              </a:prstGeom>
              <a:blipFill>
                <a:blip r:embed="rId5"/>
                <a:stretch>
                  <a:fillRect l="-826" t="-4938" b="-259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429F32-5A50-25E4-237E-C248EBBFC3AF}"/>
                  </a:ext>
                </a:extLst>
              </p:cNvPr>
              <p:cNvSpPr txBox="1"/>
              <p:nvPr/>
            </p:nvSpPr>
            <p:spPr>
              <a:xfrm>
                <a:off x="0" y="5000303"/>
                <a:ext cx="8297333" cy="610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429F32-5A50-25E4-237E-C248EBBF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00303"/>
                <a:ext cx="8297333" cy="6101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48">
            <a:extLst>
              <a:ext uri="{FF2B5EF4-FFF2-40B4-BE49-F238E27FC236}">
                <a16:creationId xmlns:a16="http://schemas.microsoft.com/office/drawing/2014/main" id="{C77B7DDD-A589-89F0-02CB-A2F263D89ED2}"/>
              </a:ext>
            </a:extLst>
          </p:cNvPr>
          <p:cNvSpPr/>
          <p:nvPr/>
        </p:nvSpPr>
        <p:spPr>
          <a:xfrm rot="13417525">
            <a:off x="413890" y="4577867"/>
            <a:ext cx="1327075" cy="1026823"/>
          </a:xfrm>
          <a:prstGeom prst="arc">
            <a:avLst>
              <a:gd name="adj1" fmla="val 18047047"/>
              <a:gd name="adj2" fmla="val 0"/>
            </a:avLst>
          </a:prstGeom>
          <a:ln w="38100" cap="rnd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AEF8C76F-C19B-4DF2-5D5D-394D92A8534D}"/>
              </a:ext>
            </a:extLst>
          </p:cNvPr>
          <p:cNvSpPr/>
          <p:nvPr/>
        </p:nvSpPr>
        <p:spPr>
          <a:xfrm rot="13417525">
            <a:off x="413554" y="5381864"/>
            <a:ext cx="1327075" cy="1026823"/>
          </a:xfrm>
          <a:prstGeom prst="arc">
            <a:avLst>
              <a:gd name="adj1" fmla="val 18047047"/>
              <a:gd name="adj2" fmla="val 0"/>
            </a:avLst>
          </a:prstGeom>
          <a:ln w="38100" cap="rnd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510C15-E61B-9545-D63C-8340AE850093}"/>
              </a:ext>
            </a:extLst>
          </p:cNvPr>
          <p:cNvSpPr txBox="1"/>
          <p:nvPr/>
        </p:nvSpPr>
        <p:spPr>
          <a:xfrm>
            <a:off x="557479" y="5792351"/>
            <a:ext cx="1107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and so on…</a:t>
            </a:r>
            <a:endParaRPr lang="LID4096" sz="2400" b="1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8921B5-E15F-786B-9EEB-D89EBE81812D}"/>
              </a:ext>
            </a:extLst>
          </p:cNvPr>
          <p:cNvSpPr txBox="1"/>
          <p:nvPr/>
        </p:nvSpPr>
        <p:spPr>
          <a:xfrm>
            <a:off x="4961467" y="6568988"/>
            <a:ext cx="897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Oseledets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&amp; </a:t>
            </a:r>
            <a:r>
              <a:rPr lang="en-GB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Trytyshnikov</a:t>
            </a:r>
            <a:r>
              <a:rPr lang="en-GB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Breaking the Curse of Dimensionality, Or How to Use SVD in Many Dimensions (2009)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4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  <p:bldP spid="46" grpId="0"/>
      <p:bldP spid="47" grpId="0"/>
      <p:bldP spid="48" grpId="0"/>
      <p:bldP spid="49" grpId="0" animBg="1"/>
      <p:bldP spid="50" grpId="0" animBg="1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AD3F-8292-FB5F-5588-AE861460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factorization: translational embeddings (TransE)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9ECE5-83E7-D92D-C10B-A236EF9C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EC804-7A01-A5CE-6993-E94D15941555}"/>
              </a:ext>
            </a:extLst>
          </p:cNvPr>
          <p:cNvSpPr txBox="1"/>
          <p:nvPr/>
        </p:nvSpPr>
        <p:spPr>
          <a:xfrm>
            <a:off x="242891" y="1104375"/>
            <a:ext cx="1058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Next to factorization, translational models are very famous.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classic one is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TransE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(with lots of variations existing!)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59837-D42A-6E1C-DFDA-A5C98DDF6C6F}"/>
              </a:ext>
            </a:extLst>
          </p:cNvPr>
          <p:cNvSpPr txBox="1"/>
          <p:nvPr/>
        </p:nvSpPr>
        <p:spPr>
          <a:xfrm>
            <a:off x="235041" y="2256153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 idea: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entities are points, and relations are translations between these points.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95054-A1A7-7ABE-F5AF-76D598C2A27E}"/>
              </a:ext>
            </a:extLst>
          </p:cNvPr>
          <p:cNvSpPr txBox="1"/>
          <p:nvPr/>
        </p:nvSpPr>
        <p:spPr>
          <a:xfrm>
            <a:off x="235041" y="2967335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Example: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BDDF31-40C4-E0A3-B68C-42F858D1C5B0}"/>
              </a:ext>
            </a:extLst>
          </p:cNvPr>
          <p:cNvSpPr/>
          <p:nvPr/>
        </p:nvSpPr>
        <p:spPr>
          <a:xfrm>
            <a:off x="112430" y="2163390"/>
            <a:ext cx="11575366" cy="63907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3" name="Gerade Verbindung mit Pfeil 143">
            <a:extLst>
              <a:ext uri="{FF2B5EF4-FFF2-40B4-BE49-F238E27FC236}">
                <a16:creationId xmlns:a16="http://schemas.microsoft.com/office/drawing/2014/main" id="{D79B6147-F609-D16A-EAC3-50E9C8F94233}"/>
              </a:ext>
            </a:extLst>
          </p:cNvPr>
          <p:cNvCxnSpPr/>
          <p:nvPr/>
        </p:nvCxnSpPr>
        <p:spPr bwMode="auto">
          <a:xfrm>
            <a:off x="473312" y="6002740"/>
            <a:ext cx="4543873" cy="0"/>
          </a:xfrm>
          <a:prstGeom prst="straightConnector1">
            <a:avLst/>
          </a:prstGeom>
          <a:solidFill>
            <a:schemeClr val="tx2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Gerade Verbindung mit Pfeil 144">
            <a:extLst>
              <a:ext uri="{FF2B5EF4-FFF2-40B4-BE49-F238E27FC236}">
                <a16:creationId xmlns:a16="http://schemas.microsoft.com/office/drawing/2014/main" id="{8758CB49-E3D0-6BF2-DF4B-0079D506EA21}"/>
              </a:ext>
            </a:extLst>
          </p:cNvPr>
          <p:cNvCxnSpPr/>
          <p:nvPr/>
        </p:nvCxnSpPr>
        <p:spPr bwMode="auto">
          <a:xfrm flipV="1">
            <a:off x="829113" y="3936536"/>
            <a:ext cx="0" cy="2268230"/>
          </a:xfrm>
          <a:prstGeom prst="straightConnector1">
            <a:avLst/>
          </a:prstGeom>
          <a:solidFill>
            <a:schemeClr val="tx2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3">
            <a:extLst>
              <a:ext uri="{FF2B5EF4-FFF2-40B4-BE49-F238E27FC236}">
                <a16:creationId xmlns:a16="http://schemas.microsoft.com/office/drawing/2014/main" id="{31DCE26B-DE3A-239E-33AA-9BA85CFAFDD1}"/>
              </a:ext>
            </a:extLst>
          </p:cNvPr>
          <p:cNvSpPr/>
          <p:nvPr/>
        </p:nvSpPr>
        <p:spPr>
          <a:xfrm flipH="1">
            <a:off x="1028267" y="4745600"/>
            <a:ext cx="224844" cy="22484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46DF537A-4D66-0622-A081-7E5B7C37CF01}"/>
              </a:ext>
            </a:extLst>
          </p:cNvPr>
          <p:cNvSpPr/>
          <p:nvPr/>
        </p:nvSpPr>
        <p:spPr>
          <a:xfrm flipH="1">
            <a:off x="1306985" y="4385005"/>
            <a:ext cx="224844" cy="22484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F641903B-F1C1-1934-06AC-5CFEE31F09AE}"/>
              </a:ext>
            </a:extLst>
          </p:cNvPr>
          <p:cNvSpPr/>
          <p:nvPr/>
        </p:nvSpPr>
        <p:spPr>
          <a:xfrm flipH="1">
            <a:off x="2075092" y="5342257"/>
            <a:ext cx="224844" cy="224844"/>
          </a:xfrm>
          <a:prstGeom prst="ellipse">
            <a:avLst/>
          </a:prstGeom>
          <a:solidFill>
            <a:srgbClr val="788791"/>
          </a:solidFill>
          <a:ln w="12700">
            <a:solidFill>
              <a:srgbClr val="788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9B80BA22-509B-8D49-FFC7-06E7FEDD2E27}"/>
              </a:ext>
            </a:extLst>
          </p:cNvPr>
          <p:cNvSpPr/>
          <p:nvPr/>
        </p:nvSpPr>
        <p:spPr>
          <a:xfrm flipH="1">
            <a:off x="1569030" y="4693805"/>
            <a:ext cx="224844" cy="22484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38">
                <a:extLst>
                  <a:ext uri="{FF2B5EF4-FFF2-40B4-BE49-F238E27FC236}">
                    <a16:creationId xmlns:a16="http://schemas.microsoft.com/office/drawing/2014/main" id="{2C043829-D35B-FCD5-A801-EBAD1E4F2F90}"/>
                  </a:ext>
                </a:extLst>
              </p:cNvPr>
              <p:cNvSpPr txBox="1"/>
              <p:nvPr/>
            </p:nvSpPr>
            <p:spPr>
              <a:xfrm>
                <a:off x="4519912" y="5999322"/>
                <a:ext cx="896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1" name="Textfeld 38">
                <a:extLst>
                  <a:ext uri="{FF2B5EF4-FFF2-40B4-BE49-F238E27FC236}">
                    <a16:creationId xmlns:a16="http://schemas.microsoft.com/office/drawing/2014/main" id="{2C043829-D35B-FCD5-A801-EBAD1E4F2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912" y="5999322"/>
                <a:ext cx="896565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742832-CDF6-7BF9-67B3-911132A1495E}"/>
              </a:ext>
            </a:extLst>
          </p:cNvPr>
          <p:cNvCxnSpPr>
            <a:cxnSpLocks/>
            <a:stCxn id="20" idx="3"/>
            <a:endCxn id="18" idx="7"/>
          </p:cNvCxnSpPr>
          <p:nvPr/>
        </p:nvCxnSpPr>
        <p:spPr>
          <a:xfrm>
            <a:off x="1760946" y="4885721"/>
            <a:ext cx="347074" cy="489464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1">
            <a:extLst>
              <a:ext uri="{FF2B5EF4-FFF2-40B4-BE49-F238E27FC236}">
                <a16:creationId xmlns:a16="http://schemas.microsoft.com/office/drawing/2014/main" id="{CC0F7DBF-97CC-41B3-D771-108EF18E7556}"/>
              </a:ext>
            </a:extLst>
          </p:cNvPr>
          <p:cNvSpPr txBox="1"/>
          <p:nvPr/>
        </p:nvSpPr>
        <p:spPr>
          <a:xfrm>
            <a:off x="1853686" y="4858022"/>
            <a:ext cx="104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hasProfession</a:t>
            </a:r>
            <a:endParaRPr lang="en-GB" sz="1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38">
                <a:extLst>
                  <a:ext uri="{FF2B5EF4-FFF2-40B4-BE49-F238E27FC236}">
                    <a16:creationId xmlns:a16="http://schemas.microsoft.com/office/drawing/2014/main" id="{B77BD723-8DC5-0D6B-4CF7-0C08C0D0D39A}"/>
                  </a:ext>
                </a:extLst>
              </p:cNvPr>
              <p:cNvSpPr txBox="1"/>
              <p:nvPr/>
            </p:nvSpPr>
            <p:spPr>
              <a:xfrm>
                <a:off x="112430" y="3704233"/>
                <a:ext cx="896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6" name="Textfeld 38">
                <a:extLst>
                  <a:ext uri="{FF2B5EF4-FFF2-40B4-BE49-F238E27FC236}">
                    <a16:creationId xmlns:a16="http://schemas.microsoft.com/office/drawing/2014/main" id="{B77BD723-8DC5-0D6B-4CF7-0C08C0D0D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0" y="3704233"/>
                <a:ext cx="896565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3">
            <a:extLst>
              <a:ext uri="{FF2B5EF4-FFF2-40B4-BE49-F238E27FC236}">
                <a16:creationId xmlns:a16="http://schemas.microsoft.com/office/drawing/2014/main" id="{8ABCD3A8-40B8-A6DD-69B4-B052AF0984A2}"/>
              </a:ext>
            </a:extLst>
          </p:cNvPr>
          <p:cNvSpPr/>
          <p:nvPr/>
        </p:nvSpPr>
        <p:spPr>
          <a:xfrm flipH="1">
            <a:off x="4608520" y="4042834"/>
            <a:ext cx="224844" cy="224844"/>
          </a:xfrm>
          <a:prstGeom prst="ellipse">
            <a:avLst/>
          </a:prstGeom>
          <a:solidFill>
            <a:srgbClr val="788791"/>
          </a:solidFill>
          <a:ln w="12700">
            <a:solidFill>
              <a:srgbClr val="7887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extBox 61">
            <a:extLst>
              <a:ext uri="{FF2B5EF4-FFF2-40B4-BE49-F238E27FC236}">
                <a16:creationId xmlns:a16="http://schemas.microsoft.com/office/drawing/2014/main" id="{A0CF4511-72AD-4665-F8F4-46AC137269F1}"/>
              </a:ext>
            </a:extLst>
          </p:cNvPr>
          <p:cNvSpPr txBox="1"/>
          <p:nvPr/>
        </p:nvSpPr>
        <p:spPr>
          <a:xfrm>
            <a:off x="1696270" y="4506138"/>
            <a:ext cx="104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Dominik</a:t>
            </a:r>
            <a:endParaRPr lang="en-GB" sz="1200" i="1" dirty="0"/>
          </a:p>
        </p:txBody>
      </p:sp>
      <p:sp>
        <p:nvSpPr>
          <p:cNvPr id="34" name="TextBox 61">
            <a:extLst>
              <a:ext uri="{FF2B5EF4-FFF2-40B4-BE49-F238E27FC236}">
                <a16:creationId xmlns:a16="http://schemas.microsoft.com/office/drawing/2014/main" id="{10B3567A-B25D-8378-E44B-9677EDE58B5E}"/>
              </a:ext>
            </a:extLst>
          </p:cNvPr>
          <p:cNvSpPr txBox="1"/>
          <p:nvPr/>
        </p:nvSpPr>
        <p:spPr>
          <a:xfrm>
            <a:off x="2242223" y="5408135"/>
            <a:ext cx="104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Lecturer</a:t>
            </a:r>
            <a:endParaRPr lang="en-GB" sz="1200" i="1" dirty="0"/>
          </a:p>
        </p:txBody>
      </p:sp>
      <p:sp>
        <p:nvSpPr>
          <p:cNvPr id="35" name="TextBox 61">
            <a:extLst>
              <a:ext uri="{FF2B5EF4-FFF2-40B4-BE49-F238E27FC236}">
                <a16:creationId xmlns:a16="http://schemas.microsoft.com/office/drawing/2014/main" id="{B3FCC600-027D-E3D4-08D8-60C895D02A2D}"/>
              </a:ext>
            </a:extLst>
          </p:cNvPr>
          <p:cNvSpPr txBox="1"/>
          <p:nvPr/>
        </p:nvSpPr>
        <p:spPr>
          <a:xfrm>
            <a:off x="4311067" y="4236092"/>
            <a:ext cx="104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Consultant</a:t>
            </a:r>
            <a:endParaRPr lang="en-GB" sz="1200" i="1" dirty="0"/>
          </a:p>
        </p:txBody>
      </p:sp>
      <p:sp>
        <p:nvSpPr>
          <p:cNvPr id="36" name="Oval 3">
            <a:extLst>
              <a:ext uri="{FF2B5EF4-FFF2-40B4-BE49-F238E27FC236}">
                <a16:creationId xmlns:a16="http://schemas.microsoft.com/office/drawing/2014/main" id="{7DF980AC-5B36-1D28-0C75-FDA36DA177F8}"/>
              </a:ext>
            </a:extLst>
          </p:cNvPr>
          <p:cNvSpPr/>
          <p:nvPr/>
        </p:nvSpPr>
        <p:spPr>
          <a:xfrm flipH="1">
            <a:off x="4024785" y="3923329"/>
            <a:ext cx="224844" cy="22484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Oval 3">
            <a:extLst>
              <a:ext uri="{FF2B5EF4-FFF2-40B4-BE49-F238E27FC236}">
                <a16:creationId xmlns:a16="http://schemas.microsoft.com/office/drawing/2014/main" id="{FDFF6E8F-74E3-5F95-8AD1-29616A334467}"/>
              </a:ext>
            </a:extLst>
          </p:cNvPr>
          <p:cNvSpPr/>
          <p:nvPr/>
        </p:nvSpPr>
        <p:spPr>
          <a:xfrm flipH="1">
            <a:off x="3650135" y="4918649"/>
            <a:ext cx="224844" cy="22484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">
            <a:extLst>
              <a:ext uri="{FF2B5EF4-FFF2-40B4-BE49-F238E27FC236}">
                <a16:creationId xmlns:a16="http://schemas.microsoft.com/office/drawing/2014/main" id="{5542857B-DF29-E17F-7DC6-E3304F2C8C0D}"/>
              </a:ext>
            </a:extLst>
          </p:cNvPr>
          <p:cNvSpPr/>
          <p:nvPr/>
        </p:nvSpPr>
        <p:spPr>
          <a:xfrm flipH="1">
            <a:off x="4653435" y="5576541"/>
            <a:ext cx="224844" cy="22484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BF1652-BA0D-A83C-D35D-38F34FB332DD}"/>
                  </a:ext>
                </a:extLst>
              </p:cNvPr>
              <p:cNvSpPr txBox="1"/>
              <p:nvPr/>
            </p:nvSpPr>
            <p:spPr>
              <a:xfrm>
                <a:off x="5790633" y="3310007"/>
                <a:ext cx="5365952" cy="886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Our score function then is: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𝑠𝑝𝑜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𝐿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∈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ℕ</m:t>
                    </m:r>
                  </m:oMath>
                </a14:m>
                <a:endParaRPr lang="LID4096" sz="22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BF1652-BA0D-A83C-D35D-38F34FB33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633" y="3310007"/>
                <a:ext cx="5365952" cy="886909"/>
              </a:xfrm>
              <a:prstGeom prst="rect">
                <a:avLst/>
              </a:prstGeom>
              <a:blipFill>
                <a:blip r:embed="rId4"/>
                <a:stretch>
                  <a:fillRect l="-1477" t="-4828" b="-965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7F81BC-D43D-689F-B016-F7C06158AA94}"/>
                  </a:ext>
                </a:extLst>
              </p:cNvPr>
              <p:cNvSpPr txBox="1"/>
              <p:nvPr/>
            </p:nvSpPr>
            <p:spPr>
              <a:xfrm>
                <a:off x="5790633" y="4421506"/>
                <a:ext cx="62357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where a low value means that the triplet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𝑝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𝑜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has a high likelihood to be true.</a:t>
                </a:r>
                <a:endParaRPr lang="LID4096" sz="22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7F81BC-D43D-689F-B016-F7C06158A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633" y="4421506"/>
                <a:ext cx="6235700" cy="769441"/>
              </a:xfrm>
              <a:prstGeom prst="rect">
                <a:avLst/>
              </a:prstGeom>
              <a:blipFill>
                <a:blip r:embed="rId5"/>
                <a:stretch>
                  <a:fillRect l="-1271" t="-4724" b="-1496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C02D60-B488-CF96-558F-2BA6E580E7E8}"/>
                  </a:ext>
                </a:extLst>
              </p:cNvPr>
              <p:cNvSpPr txBox="1"/>
              <p:nvPr/>
            </p:nvSpPr>
            <p:spPr>
              <a:xfrm>
                <a:off x="5790633" y="5342257"/>
                <a:ext cx="62357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usually find the embeddings using a </a:t>
                </a:r>
                <a:r>
                  <a:rPr lang="en-US" sz="22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margin loss</a:t>
                </a:r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i.e., we demand that true triplets have far lower score than negative samples, with a gap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𝛾</m:t>
                    </m:r>
                  </m:oMath>
                </a14:m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separating them (similar idea as for SVMs!).</a:t>
                </a:r>
                <a:endParaRPr lang="LID4096" sz="22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C02D60-B488-CF96-558F-2BA6E580E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633" y="5342257"/>
                <a:ext cx="6235700" cy="1446550"/>
              </a:xfrm>
              <a:prstGeom prst="rect">
                <a:avLst/>
              </a:prstGeom>
              <a:blipFill>
                <a:blip r:embed="rId6"/>
                <a:stretch>
                  <a:fillRect l="-1271" t="-2521" r="-98" b="-75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2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6" grpId="0" animBg="1"/>
      <p:bldP spid="18" grpId="0" animBg="1"/>
      <p:bldP spid="20" grpId="0" animBg="1"/>
      <p:bldP spid="21" grpId="0"/>
      <p:bldP spid="24" grpId="0"/>
      <p:bldP spid="26" grpId="0"/>
      <p:bldP spid="29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/>
      <p:bldP spid="40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7F92-3A06-CE11-A982-FD4C8392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C4C1-EF1F-1005-CED3-A0DADB03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 problem!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19397-6DA4-8C71-9E79-891C60262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2294E-0273-0C0D-572A-624567D08C07}"/>
              </a:ext>
            </a:extLst>
          </p:cNvPr>
          <p:cNvSpPr txBox="1"/>
          <p:nvPr/>
        </p:nvSpPr>
        <p:spPr>
          <a:xfrm>
            <a:off x="242891" y="1104375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With our factorization approach, we have so far ignored one problem…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8B164-3DE9-870E-EE77-79AD886FB854}"/>
              </a:ext>
            </a:extLst>
          </p:cNvPr>
          <p:cNvSpPr txBox="1"/>
          <p:nvPr/>
        </p:nvSpPr>
        <p:spPr>
          <a:xfrm>
            <a:off x="1309599" y="3253907"/>
            <a:ext cx="1157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What if, after factorization,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a new user joins for whom no embedding exists?</a:t>
            </a:r>
            <a:endParaRPr lang="LID4096" sz="2400" dirty="0">
              <a:solidFill>
                <a:schemeClr val="tx1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455BE-A941-6EE1-BBD7-6C894C27DCDC}"/>
              </a:ext>
            </a:extLst>
          </p:cNvPr>
          <p:cNvSpPr txBox="1"/>
          <p:nvPr/>
        </p:nvSpPr>
        <p:spPr>
          <a:xfrm>
            <a:off x="677834" y="2790002"/>
            <a:ext cx="515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8000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54E4B1-9882-962B-60B8-66E82214EDD1}"/>
              </a:ext>
            </a:extLst>
          </p:cNvPr>
          <p:cNvSpPr/>
          <p:nvPr/>
        </p:nvSpPr>
        <p:spPr>
          <a:xfrm>
            <a:off x="308317" y="2894997"/>
            <a:ext cx="11575366" cy="109651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B8FF2-A0E8-A9EE-800A-D85CB1D5CE57}"/>
              </a:ext>
            </a:extLst>
          </p:cNvPr>
          <p:cNvSpPr txBox="1"/>
          <p:nvPr/>
        </p:nvSpPr>
        <p:spPr>
          <a:xfrm>
            <a:off x="242891" y="5510953"/>
            <a:ext cx="1299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Clearly one can just refactor the new matrix that includes the user…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we need to refactor often in production, as our model does not generalize to unseen “nodes”…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Is there another way?</a:t>
            </a:r>
          </a:p>
        </p:txBody>
      </p:sp>
    </p:spTree>
    <p:extLst>
      <p:ext uri="{BB962C8B-B14F-4D97-AF65-F5344CB8AC3E}">
        <p14:creationId xmlns:p14="http://schemas.microsoft.com/office/powerpoint/2010/main" val="3602727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4257-C2CE-900E-222D-1B3E2F65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models: entering graph neural networks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177D7-7E69-0765-A730-DC90D5F6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4EE6C-DF36-4E7B-8782-9BB27DDB6484}"/>
              </a:ext>
            </a:extLst>
          </p:cNvPr>
          <p:cNvSpPr txBox="1"/>
          <p:nvPr/>
        </p:nvSpPr>
        <p:spPr>
          <a:xfrm>
            <a:off x="242891" y="1205975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 neural networks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are a type of model that can deal with this!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522E12-09E6-1857-F307-1A6505880B95}"/>
                  </a:ext>
                </a:extLst>
              </p:cNvPr>
              <p:cNvSpPr txBox="1"/>
              <p:nvPr/>
            </p:nvSpPr>
            <p:spPr>
              <a:xfrm>
                <a:off x="242890" y="1739375"/>
                <a:ext cx="118919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will focus on the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“graph”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part and treat neural networks in more detail later. </a:t>
                </a:r>
              </a:p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So for now, a neural network is simply a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non-linear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with continuous parametrization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𝜽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522E12-09E6-1857-F307-1A6505880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739375"/>
                <a:ext cx="11891960" cy="1200329"/>
              </a:xfrm>
              <a:prstGeom prst="rect">
                <a:avLst/>
              </a:prstGeom>
              <a:blipFill>
                <a:blip r:embed="rId2"/>
                <a:stretch>
                  <a:fillRect l="-820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CB371-6D9B-23B4-C00E-7EFE906AAAAB}"/>
                  </a:ext>
                </a:extLst>
              </p:cNvPr>
              <p:cNvSpPr txBox="1"/>
              <p:nvPr/>
            </p:nvSpPr>
            <p:spPr>
              <a:xfrm>
                <a:off x="242890" y="3198167"/>
                <a:ext cx="1152365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 graph neural network (GNN)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designed to respect the symmetries of graph structures: a GNN is invariant to the order of nodes of the graph (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permutation invariance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CCB371-6D9B-23B4-C00E-7EFE906AA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3198167"/>
                <a:ext cx="11523659" cy="830997"/>
              </a:xfrm>
              <a:prstGeom prst="rect">
                <a:avLst/>
              </a:prstGeom>
              <a:blipFill>
                <a:blip r:embed="rId3"/>
                <a:stretch>
                  <a:fillRect l="-847" t="-5882" r="-317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278B76B-20F5-0C62-4E20-5FE4D9706C26}"/>
              </a:ext>
            </a:extLst>
          </p:cNvPr>
          <p:cNvSpPr/>
          <p:nvPr/>
        </p:nvSpPr>
        <p:spPr>
          <a:xfrm>
            <a:off x="3263900" y="4895850"/>
            <a:ext cx="381000" cy="381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C58459-B414-D1D9-8E3E-3098BC1A96C3}"/>
              </a:ext>
            </a:extLst>
          </p:cNvPr>
          <p:cNvSpPr/>
          <p:nvPr/>
        </p:nvSpPr>
        <p:spPr>
          <a:xfrm>
            <a:off x="3263900" y="5581650"/>
            <a:ext cx="381000" cy="381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0191CD-E798-C5FC-8B89-EF1AD5814565}"/>
              </a:ext>
            </a:extLst>
          </p:cNvPr>
          <p:cNvSpPr/>
          <p:nvPr/>
        </p:nvSpPr>
        <p:spPr>
          <a:xfrm>
            <a:off x="4064000" y="489585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84742B-216C-4353-0D00-F2A062A7AF0C}"/>
              </a:ext>
            </a:extLst>
          </p:cNvPr>
          <p:cNvSpPr/>
          <p:nvPr/>
        </p:nvSpPr>
        <p:spPr>
          <a:xfrm>
            <a:off x="4064000" y="558165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AC4B1B-4A44-4854-288E-64828B2DBC2B}"/>
              </a:ext>
            </a:extLst>
          </p:cNvPr>
          <p:cNvCxnSpPr>
            <a:stCxn id="11" idx="0"/>
            <a:endCxn id="10" idx="4"/>
          </p:cNvCxnSpPr>
          <p:nvPr/>
        </p:nvCxnSpPr>
        <p:spPr>
          <a:xfrm flipV="1">
            <a:off x="3454400" y="5276850"/>
            <a:ext cx="0" cy="3048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F7D424-F3E9-53B0-17B9-479586E383EE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3644900" y="5772150"/>
            <a:ext cx="4191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74210B-3226-74FE-1309-860E623978F5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3644900" y="5086350"/>
            <a:ext cx="4191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73736F-3F64-9057-C943-6CAEE2EE574E}"/>
              </a:ext>
            </a:extLst>
          </p:cNvPr>
          <p:cNvCxnSpPr>
            <a:cxnSpLocks/>
            <a:stCxn id="13" idx="0"/>
            <a:endCxn id="12" idx="4"/>
          </p:cNvCxnSpPr>
          <p:nvPr/>
        </p:nvCxnSpPr>
        <p:spPr>
          <a:xfrm flipV="1">
            <a:off x="4254500" y="5276850"/>
            <a:ext cx="0" cy="3048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33E96ED-9C41-4380-A1AB-396ECB05C31D}"/>
              </a:ext>
            </a:extLst>
          </p:cNvPr>
          <p:cNvSpPr/>
          <p:nvPr/>
        </p:nvSpPr>
        <p:spPr>
          <a:xfrm>
            <a:off x="8172450" y="4895850"/>
            <a:ext cx="381000" cy="381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07FDFA-32E0-D4D1-A9E7-42A30DC152CF}"/>
              </a:ext>
            </a:extLst>
          </p:cNvPr>
          <p:cNvSpPr/>
          <p:nvPr/>
        </p:nvSpPr>
        <p:spPr>
          <a:xfrm>
            <a:off x="8172450" y="5581650"/>
            <a:ext cx="381000" cy="381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96D59B-B9A1-B652-E25E-B6849938ADCE}"/>
              </a:ext>
            </a:extLst>
          </p:cNvPr>
          <p:cNvSpPr/>
          <p:nvPr/>
        </p:nvSpPr>
        <p:spPr>
          <a:xfrm>
            <a:off x="8972550" y="489585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982A581-2BEA-538E-B8C1-E3E283CA1DC0}"/>
              </a:ext>
            </a:extLst>
          </p:cNvPr>
          <p:cNvSpPr/>
          <p:nvPr/>
        </p:nvSpPr>
        <p:spPr>
          <a:xfrm>
            <a:off x="8972550" y="5581650"/>
            <a:ext cx="381000" cy="381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FF622C-3528-31D5-69E4-747E98AA1323}"/>
              </a:ext>
            </a:extLst>
          </p:cNvPr>
          <p:cNvCxnSpPr>
            <a:stCxn id="26" idx="0"/>
            <a:endCxn id="25" idx="4"/>
          </p:cNvCxnSpPr>
          <p:nvPr/>
        </p:nvCxnSpPr>
        <p:spPr>
          <a:xfrm flipV="1">
            <a:off x="8362950" y="5276850"/>
            <a:ext cx="0" cy="3048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F076B7-21EB-C764-71B3-36E51694E245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8553450" y="5086350"/>
            <a:ext cx="419100" cy="6858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7F51F46-D2B3-D2F9-E01E-156E002F830C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8553450" y="5086350"/>
            <a:ext cx="419100" cy="6858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F8392A-45C7-7419-A63A-B0D5608B5253}"/>
              </a:ext>
            </a:extLst>
          </p:cNvPr>
          <p:cNvCxnSpPr>
            <a:cxnSpLocks/>
            <a:stCxn id="28" idx="0"/>
            <a:endCxn id="27" idx="4"/>
          </p:cNvCxnSpPr>
          <p:nvPr/>
        </p:nvCxnSpPr>
        <p:spPr>
          <a:xfrm flipV="1">
            <a:off x="9163050" y="5276850"/>
            <a:ext cx="0" cy="3048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59BBBE-BCDD-23F0-9B5C-1389ADD28D38}"/>
                  </a:ext>
                </a:extLst>
              </p:cNvPr>
              <p:cNvSpPr txBox="1"/>
              <p:nvPr/>
            </p:nvSpPr>
            <p:spPr>
              <a:xfrm>
                <a:off x="2105026" y="4844474"/>
                <a:ext cx="581025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𝐺</m:t>
                      </m:r>
                    </m:oMath>
                  </m:oMathPara>
                </a14:m>
                <a:endParaRPr lang="LID4096" sz="7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59BBBE-BCDD-23F0-9B5C-1389ADD28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026" y="4844474"/>
                <a:ext cx="581025" cy="1169551"/>
              </a:xfrm>
              <a:prstGeom prst="rect">
                <a:avLst/>
              </a:prstGeom>
              <a:blipFill>
                <a:blip r:embed="rId4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310121-FAA3-AB33-73A9-F1B296835AD8}"/>
                  </a:ext>
                </a:extLst>
              </p:cNvPr>
              <p:cNvSpPr txBox="1"/>
              <p:nvPr/>
            </p:nvSpPr>
            <p:spPr>
              <a:xfrm>
                <a:off x="2700338" y="4601111"/>
                <a:ext cx="581025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(</m:t>
                      </m:r>
                    </m:oMath>
                  </m:oMathPara>
                </a14:m>
                <a:endParaRPr lang="LID4096" sz="9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310121-FAA3-AB33-73A9-F1B296835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338" y="4601111"/>
                <a:ext cx="581025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77F70D-F55F-5C54-A12E-23C74CF05D16}"/>
                  </a:ext>
                </a:extLst>
              </p:cNvPr>
              <p:cNvSpPr txBox="1"/>
              <p:nvPr/>
            </p:nvSpPr>
            <p:spPr>
              <a:xfrm>
                <a:off x="4344988" y="4601111"/>
                <a:ext cx="581025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)</m:t>
                      </m:r>
                    </m:oMath>
                  </m:oMathPara>
                </a14:m>
                <a:endParaRPr lang="LID4096" sz="9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77F70D-F55F-5C54-A12E-23C74CF05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988" y="4601111"/>
                <a:ext cx="581025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739676A-101D-362E-6793-9CDD8C9A3E9A}"/>
                  </a:ext>
                </a:extLst>
              </p:cNvPr>
              <p:cNvSpPr txBox="1"/>
              <p:nvPr/>
            </p:nvSpPr>
            <p:spPr>
              <a:xfrm>
                <a:off x="6996113" y="4844474"/>
                <a:ext cx="581025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𝐺</m:t>
                      </m:r>
                    </m:oMath>
                  </m:oMathPara>
                </a14:m>
                <a:endParaRPr lang="LID4096" sz="7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739676A-101D-362E-6793-9CDD8C9A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113" y="4844474"/>
                <a:ext cx="581025" cy="1169551"/>
              </a:xfrm>
              <a:prstGeom prst="rect">
                <a:avLst/>
              </a:prstGeom>
              <a:blipFill>
                <a:blip r:embed="rId7"/>
                <a:stretch>
                  <a:fillRect r="-63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7BB4A8-21D8-6C24-AF68-DDE0D5DA61A1}"/>
                  </a:ext>
                </a:extLst>
              </p:cNvPr>
              <p:cNvSpPr txBox="1"/>
              <p:nvPr/>
            </p:nvSpPr>
            <p:spPr>
              <a:xfrm>
                <a:off x="7591425" y="4601111"/>
                <a:ext cx="581025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(</m:t>
                      </m:r>
                    </m:oMath>
                  </m:oMathPara>
                </a14:m>
                <a:endParaRPr lang="LID4096" sz="9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67BB4A8-21D8-6C24-AF68-DDE0D5DA6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425" y="4601111"/>
                <a:ext cx="581025" cy="14773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C652BD-244E-267B-AA00-99568AF8B51B}"/>
                  </a:ext>
                </a:extLst>
              </p:cNvPr>
              <p:cNvSpPr txBox="1"/>
              <p:nvPr/>
            </p:nvSpPr>
            <p:spPr>
              <a:xfrm>
                <a:off x="9236075" y="4601111"/>
                <a:ext cx="581025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)</m:t>
                      </m:r>
                    </m:oMath>
                  </m:oMathPara>
                </a14:m>
                <a:endParaRPr lang="LID4096" sz="9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C652BD-244E-267B-AA00-99568AF8B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075" y="4601111"/>
                <a:ext cx="581025" cy="14773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64AD7C-B4F0-8AA8-813B-0BE02FCA2942}"/>
                  </a:ext>
                </a:extLst>
              </p:cNvPr>
              <p:cNvSpPr txBox="1"/>
              <p:nvPr/>
            </p:nvSpPr>
            <p:spPr>
              <a:xfrm>
                <a:off x="5614988" y="4844473"/>
                <a:ext cx="581025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=</m:t>
                      </m:r>
                    </m:oMath>
                  </m:oMathPara>
                </a14:m>
                <a:endParaRPr lang="LID4096" sz="7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64AD7C-B4F0-8AA8-813B-0BE02FCA2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988" y="4844473"/>
                <a:ext cx="581025" cy="1169551"/>
              </a:xfrm>
              <a:prstGeom prst="rect">
                <a:avLst/>
              </a:prstGeom>
              <a:blipFill>
                <a:blip r:embed="rId10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27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C723-7A53-7B7C-8AEC-C50262286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DBC7-47C6-4DF1-1B23-C9566D40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steps of graph neural networks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0AE2B-588D-95E8-A0F0-7F6F2AE4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B712C-F891-E66D-4339-A1EFFDE71992}"/>
              </a:ext>
            </a:extLst>
          </p:cNvPr>
          <p:cNvSpPr txBox="1"/>
          <p:nvPr/>
        </p:nvSpPr>
        <p:spPr>
          <a:xfrm>
            <a:off x="242891" y="1205975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is this achieved?</a:t>
            </a:r>
            <a:endParaRPr lang="en-US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D43839-52CB-2BDD-F351-B77A789F3B81}"/>
              </a:ext>
            </a:extLst>
          </p:cNvPr>
          <p:cNvSpPr txBox="1"/>
          <p:nvPr/>
        </p:nvSpPr>
        <p:spPr>
          <a:xfrm>
            <a:off x="235041" y="2139180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GNN performs three steps to update the node features: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CBCF79-0759-D84C-9349-6ED7B9E5F05E}"/>
              </a:ext>
            </a:extLst>
          </p:cNvPr>
          <p:cNvCxnSpPr>
            <a:cxnSpLocks/>
            <a:stCxn id="30" idx="0"/>
            <a:endCxn id="29" idx="4"/>
          </p:cNvCxnSpPr>
          <p:nvPr/>
        </p:nvCxnSpPr>
        <p:spPr>
          <a:xfrm flipH="1" flipV="1">
            <a:off x="1538134" y="3793630"/>
            <a:ext cx="3" cy="1349873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A79CB-AAAF-C3B1-EB2D-178AF135090A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1810502" y="5423054"/>
            <a:ext cx="220829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15E9B3-061B-32E3-C256-DB3C5192B3D0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1810502" y="3514079"/>
            <a:ext cx="2208296" cy="3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A08F9F-DB3F-6AA8-907E-00C6475A8177}"/>
              </a:ext>
            </a:extLst>
          </p:cNvPr>
          <p:cNvCxnSpPr>
            <a:cxnSpLocks/>
            <a:stCxn id="32" idx="0"/>
            <a:endCxn id="31" idx="4"/>
          </p:cNvCxnSpPr>
          <p:nvPr/>
        </p:nvCxnSpPr>
        <p:spPr>
          <a:xfrm flipV="1">
            <a:off x="4291166" y="3793633"/>
            <a:ext cx="0" cy="134987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48989C-CD6D-C62C-58D3-9616D0393CAE}"/>
                  </a:ext>
                </a:extLst>
              </p:cNvPr>
              <p:cNvSpPr txBox="1"/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First, every node has a feature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48989C-CD6D-C62C-58D3-9616D039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blipFill>
                <a:blip r:embed="rId2"/>
                <a:stretch>
                  <a:fillRect l="-922" b="-182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4C95ED36-0758-4392-51AB-D63EAAB76F4D}"/>
              </a:ext>
            </a:extLst>
          </p:cNvPr>
          <p:cNvSpPr/>
          <p:nvPr/>
        </p:nvSpPr>
        <p:spPr>
          <a:xfrm>
            <a:off x="1265762" y="3234528"/>
            <a:ext cx="544740" cy="5591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71B466-86BB-4455-67EE-A8058D3712BD}"/>
              </a:ext>
            </a:extLst>
          </p:cNvPr>
          <p:cNvSpPr/>
          <p:nvPr/>
        </p:nvSpPr>
        <p:spPr>
          <a:xfrm>
            <a:off x="1265765" y="5143503"/>
            <a:ext cx="544736" cy="5591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8A408C-9130-E718-14F7-EAA918122C4B}"/>
              </a:ext>
            </a:extLst>
          </p:cNvPr>
          <p:cNvSpPr/>
          <p:nvPr/>
        </p:nvSpPr>
        <p:spPr>
          <a:xfrm>
            <a:off x="4018798" y="3234531"/>
            <a:ext cx="544736" cy="5591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B64F9F-E032-BD88-D987-0F6E088CF72B}"/>
              </a:ext>
            </a:extLst>
          </p:cNvPr>
          <p:cNvSpPr/>
          <p:nvPr/>
        </p:nvSpPr>
        <p:spPr>
          <a:xfrm>
            <a:off x="4018798" y="5143503"/>
            <a:ext cx="544736" cy="5591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B4B460-A971-00F9-8593-0029EC53E198}"/>
                  </a:ext>
                </a:extLst>
              </p:cNvPr>
              <p:cNvSpPr txBox="1"/>
              <p:nvPr/>
            </p:nvSpPr>
            <p:spPr>
              <a:xfrm>
                <a:off x="1252705" y="3296919"/>
                <a:ext cx="596253" cy="463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B4B460-A971-00F9-8593-0029EC53E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05" y="3296919"/>
                <a:ext cx="596253" cy="463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66D25D-1C86-98C4-BF12-1B64551C40EF}"/>
                  </a:ext>
                </a:extLst>
              </p:cNvPr>
              <p:cNvSpPr txBox="1"/>
              <p:nvPr/>
            </p:nvSpPr>
            <p:spPr>
              <a:xfrm>
                <a:off x="1257001" y="5185423"/>
                <a:ext cx="591957" cy="456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66D25D-1C86-98C4-BF12-1B64551C4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001" y="5185423"/>
                <a:ext cx="591957" cy="4564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9EB4CE-AB6F-AD6E-5481-7D8D442B5AD9}"/>
                  </a:ext>
                </a:extLst>
              </p:cNvPr>
              <p:cNvSpPr txBox="1"/>
              <p:nvPr/>
            </p:nvSpPr>
            <p:spPr>
              <a:xfrm>
                <a:off x="3993039" y="5192221"/>
                <a:ext cx="59625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9EB4CE-AB6F-AD6E-5481-7D8D442B5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39" y="5192221"/>
                <a:ext cx="59625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B36769-0586-61FE-6685-DF0341F65E86}"/>
                  </a:ext>
                </a:extLst>
              </p:cNvPr>
              <p:cNvSpPr txBox="1"/>
              <p:nvPr/>
            </p:nvSpPr>
            <p:spPr>
              <a:xfrm>
                <a:off x="4018798" y="3297142"/>
                <a:ext cx="591444" cy="46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B36769-0586-61FE-6685-DF0341F65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798" y="3297142"/>
                <a:ext cx="591444" cy="4635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686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06D89-DA9A-EE5E-5441-14359D708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D4FD-A09C-8E20-BC74-D002964C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steps of graph neural networks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081B8-F2AB-7A58-ABE1-8A633368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F8842-2BCE-3E6C-C58D-15646DE9A91C}"/>
              </a:ext>
            </a:extLst>
          </p:cNvPr>
          <p:cNvSpPr txBox="1"/>
          <p:nvPr/>
        </p:nvSpPr>
        <p:spPr>
          <a:xfrm>
            <a:off x="242891" y="1205975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is this achieved?</a:t>
            </a:r>
            <a:endParaRPr lang="en-US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82CEB-B337-D4F4-889E-BD01601C477E}"/>
              </a:ext>
            </a:extLst>
          </p:cNvPr>
          <p:cNvSpPr txBox="1"/>
          <p:nvPr/>
        </p:nvSpPr>
        <p:spPr>
          <a:xfrm>
            <a:off x="235041" y="2139180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GNN performs three steps to update the node features: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CD9D6D-B93D-6E5F-1235-63C5E6EB290E}"/>
                  </a:ext>
                </a:extLst>
              </p:cNvPr>
              <p:cNvSpPr txBox="1"/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First, every node has a feature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CD9D6D-B93D-6E5F-1235-63C5E6EB2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blipFill>
                <a:blip r:embed="rId2"/>
                <a:stretch>
                  <a:fillRect l="-922" b="-182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7C2FEF14-60CF-F92A-00C3-E7567D005971}"/>
              </a:ext>
            </a:extLst>
          </p:cNvPr>
          <p:cNvSpPr txBox="1"/>
          <p:nvPr/>
        </p:nvSpPr>
        <p:spPr>
          <a:xfrm>
            <a:off x="73557" y="6205191"/>
            <a:ext cx="105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“Messages” m are being passed between nodes.</a:t>
            </a:r>
          </a:p>
          <a:p>
            <a: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Meaning node 1 learns about the features of its </a:t>
            </a:r>
            <a:r>
              <a:rPr lang="en-US" sz="14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neighbours</a:t>
            </a:r>
            <a: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304E25-997E-5FF5-078C-A00CD2E6F20B}"/>
              </a:ext>
            </a:extLst>
          </p:cNvPr>
          <p:cNvCxnSpPr>
            <a:cxnSpLocks/>
            <a:stCxn id="52" idx="0"/>
            <a:endCxn id="51" idx="4"/>
          </p:cNvCxnSpPr>
          <p:nvPr/>
        </p:nvCxnSpPr>
        <p:spPr>
          <a:xfrm flipH="1" flipV="1">
            <a:off x="1538134" y="3793630"/>
            <a:ext cx="3" cy="1349873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29D42B5-448C-1B24-C4A8-98DCB5F3C627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>
            <a:off x="1810502" y="5423054"/>
            <a:ext cx="220829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E421B6-CCD2-D344-2747-49B20109713E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>
            <a:off x="1810502" y="3514079"/>
            <a:ext cx="2208296" cy="3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D39B28E-A9AE-C361-8D63-4C531C0BA3EE}"/>
              </a:ext>
            </a:extLst>
          </p:cNvPr>
          <p:cNvCxnSpPr>
            <a:cxnSpLocks/>
            <a:stCxn id="54" idx="0"/>
            <a:endCxn id="53" idx="4"/>
          </p:cNvCxnSpPr>
          <p:nvPr/>
        </p:nvCxnSpPr>
        <p:spPr>
          <a:xfrm flipV="1">
            <a:off x="4291166" y="3793633"/>
            <a:ext cx="0" cy="134987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B11BFD6-85F2-16AB-F6D4-5AA182CD728A}"/>
                  </a:ext>
                </a:extLst>
              </p:cNvPr>
              <p:cNvSpPr txBox="1"/>
              <p:nvPr/>
            </p:nvSpPr>
            <p:spPr>
              <a:xfrm>
                <a:off x="1459137" y="4135228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B11BFD6-85F2-16AB-F6D4-5AA182CD7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37" y="4135228"/>
                <a:ext cx="702727" cy="438262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6E254B-0C67-E29A-279D-ADC3D4528270}"/>
                  </a:ext>
                </a:extLst>
              </p:cNvPr>
              <p:cNvSpPr txBox="1"/>
              <p:nvPr/>
            </p:nvSpPr>
            <p:spPr>
              <a:xfrm>
                <a:off x="2645202" y="345893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6E254B-0C67-E29A-279D-ADC3D4528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02" y="3458939"/>
                <a:ext cx="702727" cy="43826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B6D306-0B31-9A44-D5E9-F022454B5B93}"/>
                  </a:ext>
                </a:extLst>
              </p:cNvPr>
              <p:cNvSpPr txBox="1"/>
              <p:nvPr/>
            </p:nvSpPr>
            <p:spPr>
              <a:xfrm>
                <a:off x="3667434" y="4249435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B6D306-0B31-9A44-D5E9-F022454B5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434" y="4249435"/>
                <a:ext cx="702727" cy="438262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D76BB6-8529-6D46-C4AB-49BE81C84953}"/>
                  </a:ext>
                </a:extLst>
              </p:cNvPr>
              <p:cNvSpPr txBox="1"/>
              <p:nvPr/>
            </p:nvSpPr>
            <p:spPr>
              <a:xfrm>
                <a:off x="954200" y="411609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D76BB6-8529-6D46-C4AB-49BE81C84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0" y="4116099"/>
                <a:ext cx="702727" cy="43826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43C7ECE-9AA4-AE73-B4A6-6D9BE261ADCE}"/>
                  </a:ext>
                </a:extLst>
              </p:cNvPr>
              <p:cNvSpPr txBox="1"/>
              <p:nvPr/>
            </p:nvSpPr>
            <p:spPr>
              <a:xfrm>
                <a:off x="2645201" y="304824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03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43C7ECE-9AA4-AE73-B4A6-6D9BE261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01" y="3048249"/>
                <a:ext cx="702727" cy="43826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98D0A7F-75EB-767E-C81D-B9BE6BA789B8}"/>
                  </a:ext>
                </a:extLst>
              </p:cNvPr>
              <p:cNvSpPr txBox="1"/>
              <p:nvPr/>
            </p:nvSpPr>
            <p:spPr>
              <a:xfrm>
                <a:off x="4227104" y="4257156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98D0A7F-75EB-767E-C81D-B9BE6BA78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04" y="4257156"/>
                <a:ext cx="702727" cy="438262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56DF9D-A58F-4087-3BFA-96A3E96B9237}"/>
                  </a:ext>
                </a:extLst>
              </p:cNvPr>
              <p:cNvSpPr txBox="1"/>
              <p:nvPr/>
            </p:nvSpPr>
            <p:spPr>
              <a:xfrm>
                <a:off x="2621806" y="537663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A56DF9D-A58F-4087-3BFA-96A3E96B9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806" y="5376639"/>
                <a:ext cx="702727" cy="438262"/>
              </a:xfrm>
              <a:prstGeom prst="rect">
                <a:avLst/>
              </a:prstGeom>
              <a:blipFill>
                <a:blip r:embed="rId9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F6ED42-9626-5C6D-2305-983D5DE5E539}"/>
                  </a:ext>
                </a:extLst>
              </p:cNvPr>
              <p:cNvSpPr txBox="1"/>
              <p:nvPr/>
            </p:nvSpPr>
            <p:spPr>
              <a:xfrm>
                <a:off x="2621805" y="496594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4F6ED42-9626-5C6D-2305-983D5DE5E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805" y="4965949"/>
                <a:ext cx="702727" cy="438262"/>
              </a:xfrm>
              <a:prstGeom prst="rect">
                <a:avLst/>
              </a:prstGeom>
              <a:blipFill>
                <a:blip r:embed="rId10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EF2567E-E9BE-6361-FFA6-85FDE8B775EB}"/>
              </a:ext>
            </a:extLst>
          </p:cNvPr>
          <p:cNvCxnSpPr>
            <a:cxnSpLocks/>
          </p:cNvCxnSpPr>
          <p:nvPr/>
        </p:nvCxnSpPr>
        <p:spPr>
          <a:xfrm flipH="1">
            <a:off x="1923785" y="5246769"/>
            <a:ext cx="619438" cy="343"/>
          </a:xfrm>
          <a:prstGeom prst="straightConnector1">
            <a:avLst/>
          </a:prstGeom>
          <a:ln w="38100" cap="rnd" cmpd="sng">
            <a:solidFill>
              <a:srgbClr val="C00000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B298C7-FB44-3F22-EFDA-D67EC56BE58E}"/>
              </a:ext>
            </a:extLst>
          </p:cNvPr>
          <p:cNvCxnSpPr>
            <a:cxnSpLocks/>
          </p:cNvCxnSpPr>
          <p:nvPr/>
        </p:nvCxnSpPr>
        <p:spPr>
          <a:xfrm flipH="1">
            <a:off x="3270670" y="5246769"/>
            <a:ext cx="619438" cy="343"/>
          </a:xfrm>
          <a:prstGeom prst="straightConnector1">
            <a:avLst/>
          </a:prstGeom>
          <a:ln w="38100" cap="rnd" cmpd="sng">
            <a:solidFill>
              <a:srgbClr val="C00000"/>
            </a:solidFill>
            <a:prstDash val="sysDot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1F1AE7-05C7-581E-E1F9-DA0F03B4D56D}"/>
              </a:ext>
            </a:extLst>
          </p:cNvPr>
          <p:cNvCxnSpPr>
            <a:cxnSpLocks/>
          </p:cNvCxnSpPr>
          <p:nvPr/>
        </p:nvCxnSpPr>
        <p:spPr>
          <a:xfrm>
            <a:off x="1656927" y="4607162"/>
            <a:ext cx="0" cy="401324"/>
          </a:xfrm>
          <a:prstGeom prst="straightConnector1">
            <a:avLst/>
          </a:prstGeom>
          <a:ln w="38100" cap="rnd" cmpd="sng">
            <a:solidFill>
              <a:srgbClr val="C00000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3D6AB194-F330-CA88-8E37-6B29849BBDA6}"/>
              </a:ext>
            </a:extLst>
          </p:cNvPr>
          <p:cNvSpPr/>
          <p:nvPr/>
        </p:nvSpPr>
        <p:spPr>
          <a:xfrm>
            <a:off x="1265762" y="3234528"/>
            <a:ext cx="544740" cy="5591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155468A-A6AF-FFF0-DC8B-5B6F314D37D7}"/>
              </a:ext>
            </a:extLst>
          </p:cNvPr>
          <p:cNvSpPr/>
          <p:nvPr/>
        </p:nvSpPr>
        <p:spPr>
          <a:xfrm>
            <a:off x="1265765" y="5143503"/>
            <a:ext cx="544736" cy="5591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D8BB92A-20FE-F85C-D5AC-FED71A6598CC}"/>
              </a:ext>
            </a:extLst>
          </p:cNvPr>
          <p:cNvSpPr/>
          <p:nvPr/>
        </p:nvSpPr>
        <p:spPr>
          <a:xfrm>
            <a:off x="4018798" y="3234531"/>
            <a:ext cx="544736" cy="5591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EA68B5-9235-8C86-B93D-5E81DA21F3EC}"/>
              </a:ext>
            </a:extLst>
          </p:cNvPr>
          <p:cNvSpPr/>
          <p:nvPr/>
        </p:nvSpPr>
        <p:spPr>
          <a:xfrm>
            <a:off x="4018798" y="5143503"/>
            <a:ext cx="544736" cy="5591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5C31ACA-CEDF-E577-AF04-EDCB66C7BD1E}"/>
                  </a:ext>
                </a:extLst>
              </p:cNvPr>
              <p:cNvSpPr txBox="1"/>
              <p:nvPr/>
            </p:nvSpPr>
            <p:spPr>
              <a:xfrm>
                <a:off x="1252705" y="3296919"/>
                <a:ext cx="596253" cy="463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5C31ACA-CEDF-E577-AF04-EDCB66C7B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05" y="3296919"/>
                <a:ext cx="596253" cy="463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67A62-C691-C2C4-BD7C-B2471BABC07A}"/>
                  </a:ext>
                </a:extLst>
              </p:cNvPr>
              <p:cNvSpPr txBox="1"/>
              <p:nvPr/>
            </p:nvSpPr>
            <p:spPr>
              <a:xfrm>
                <a:off x="1257001" y="5185423"/>
                <a:ext cx="591957" cy="456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667A62-C691-C2C4-BD7C-B2471BABC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001" y="5185423"/>
                <a:ext cx="591957" cy="4564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73C6031-9E89-18A0-C0C3-0A78B30986EE}"/>
                  </a:ext>
                </a:extLst>
              </p:cNvPr>
              <p:cNvSpPr txBox="1"/>
              <p:nvPr/>
            </p:nvSpPr>
            <p:spPr>
              <a:xfrm>
                <a:off x="3993039" y="5192221"/>
                <a:ext cx="59625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73C6031-9E89-18A0-C0C3-0A78B3098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39" y="5192221"/>
                <a:ext cx="59625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D59F65D-2ABD-E177-F110-F390420133FF}"/>
                  </a:ext>
                </a:extLst>
              </p:cNvPr>
              <p:cNvSpPr txBox="1"/>
              <p:nvPr/>
            </p:nvSpPr>
            <p:spPr>
              <a:xfrm>
                <a:off x="4018798" y="3297142"/>
                <a:ext cx="591444" cy="46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D59F65D-2ABD-E177-F110-F3904201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798" y="3297142"/>
                <a:ext cx="591444" cy="4635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8378AF2-C412-32EB-61F0-D299C824207D}"/>
              </a:ext>
            </a:extLst>
          </p:cNvPr>
          <p:cNvCxnSpPr>
            <a:cxnSpLocks/>
          </p:cNvCxnSpPr>
          <p:nvPr/>
        </p:nvCxnSpPr>
        <p:spPr>
          <a:xfrm>
            <a:off x="1656927" y="3830769"/>
            <a:ext cx="0" cy="332800"/>
          </a:xfrm>
          <a:prstGeom prst="straightConnector1">
            <a:avLst/>
          </a:prstGeom>
          <a:ln w="38100" cap="rnd" cmpd="sng">
            <a:solidFill>
              <a:srgbClr val="C00000"/>
            </a:solidFill>
            <a:prstDash val="sysDot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CE29355-8211-AA8C-FD79-18DABB4FB9F5}"/>
              </a:ext>
            </a:extLst>
          </p:cNvPr>
          <p:cNvSpPr txBox="1"/>
          <p:nvPr/>
        </p:nvSpPr>
        <p:spPr>
          <a:xfrm>
            <a:off x="5867515" y="2983668"/>
            <a:ext cx="511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1. Message passing along edges: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F9CEFE0-9779-C3A0-8308-2591A8E76DA3}"/>
                  </a:ext>
                </a:extLst>
              </p:cNvPr>
              <p:cNvSpPr txBox="1"/>
              <p:nvPr/>
            </p:nvSpPr>
            <p:spPr>
              <a:xfrm>
                <a:off x="6666710" y="3426632"/>
                <a:ext cx="385711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MSG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F9CEFE0-9779-C3A0-8308-2591A8E76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10" y="3426632"/>
                <a:ext cx="3857110" cy="6450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D4257C49-A7A8-6BEB-567A-2538658581B2}"/>
              </a:ext>
            </a:extLst>
          </p:cNvPr>
          <p:cNvSpPr/>
          <p:nvPr/>
        </p:nvSpPr>
        <p:spPr>
          <a:xfrm>
            <a:off x="5644480" y="2912881"/>
            <a:ext cx="5787683" cy="36694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156894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95E6E-4C39-A826-8CC9-BDEE55532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367B-9E00-CF33-1331-58F4A270D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steps of graph neural networks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C0BE2-1B9A-E7A8-8183-697D1C27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66A5B-4D68-4508-5EBC-A9E79F1CFD7C}"/>
              </a:ext>
            </a:extLst>
          </p:cNvPr>
          <p:cNvSpPr txBox="1"/>
          <p:nvPr/>
        </p:nvSpPr>
        <p:spPr>
          <a:xfrm>
            <a:off x="242891" y="1205975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is this achieved?</a:t>
            </a:r>
            <a:endParaRPr lang="en-US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95C89-7695-601D-40C4-9AE0961F2E9B}"/>
              </a:ext>
            </a:extLst>
          </p:cNvPr>
          <p:cNvSpPr txBox="1"/>
          <p:nvPr/>
        </p:nvSpPr>
        <p:spPr>
          <a:xfrm>
            <a:off x="235041" y="2139180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GNN performs three steps to update the node features: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DAE258-BB16-344C-B30D-DAAE44E3E163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1538134" y="3793630"/>
            <a:ext cx="3" cy="1349873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28F2C6-2FF1-8541-64C3-5D7771254C5F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810502" y="5423054"/>
            <a:ext cx="220829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6173CA-F74C-0BD5-1364-3F674368641A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810502" y="3514079"/>
            <a:ext cx="2208296" cy="3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A37BE8-FE76-143D-755D-CD3F1ECC08F7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4291166" y="3793633"/>
            <a:ext cx="0" cy="134987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5E451D-EA6B-FFE7-E9CB-4B96FFC2B052}"/>
                  </a:ext>
                </a:extLst>
              </p:cNvPr>
              <p:cNvSpPr txBox="1"/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First, every node has a feature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5E451D-EA6B-FFE7-E9CB-4B96FFC2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blipFill>
                <a:blip r:embed="rId2"/>
                <a:stretch>
                  <a:fillRect l="-922" b="-182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1A87C9-3D22-CFE2-6451-6F92B1B4F544}"/>
                  </a:ext>
                </a:extLst>
              </p:cNvPr>
              <p:cNvSpPr txBox="1"/>
              <p:nvPr/>
            </p:nvSpPr>
            <p:spPr>
              <a:xfrm>
                <a:off x="1459137" y="4135228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1A87C9-3D22-CFE2-6451-6F92B1B4F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37" y="4135228"/>
                <a:ext cx="702727" cy="438262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F7F4E-B695-EE38-4EAD-0418C566310F}"/>
                  </a:ext>
                </a:extLst>
              </p:cNvPr>
              <p:cNvSpPr txBox="1"/>
              <p:nvPr/>
            </p:nvSpPr>
            <p:spPr>
              <a:xfrm>
                <a:off x="2645202" y="345893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E1F7F4E-B695-EE38-4EAD-0418C566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02" y="3458939"/>
                <a:ext cx="702727" cy="43826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B836F35-0983-B552-7626-2B6143CAF205}"/>
                  </a:ext>
                </a:extLst>
              </p:cNvPr>
              <p:cNvSpPr txBox="1"/>
              <p:nvPr/>
            </p:nvSpPr>
            <p:spPr>
              <a:xfrm>
                <a:off x="3667434" y="4249435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B836F35-0983-B552-7626-2B6143CA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434" y="4249435"/>
                <a:ext cx="702727" cy="438262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7AD2D4-0386-D61D-4055-A683D0653226}"/>
                  </a:ext>
                </a:extLst>
              </p:cNvPr>
              <p:cNvSpPr txBox="1"/>
              <p:nvPr/>
            </p:nvSpPr>
            <p:spPr>
              <a:xfrm>
                <a:off x="954200" y="411609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01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7AD2D4-0386-D61D-4055-A683D0653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0" y="4116099"/>
                <a:ext cx="702727" cy="43826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13B1EE-8FAA-FDD3-44A2-98B767C60D49}"/>
                  </a:ext>
                </a:extLst>
              </p:cNvPr>
              <p:cNvSpPr txBox="1"/>
              <p:nvPr/>
            </p:nvSpPr>
            <p:spPr>
              <a:xfrm>
                <a:off x="2645201" y="304824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03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13B1EE-8FAA-FDD3-44A2-98B767C60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201" y="3048249"/>
                <a:ext cx="702727" cy="43826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F9BEB4-B1CB-7ADE-449F-0CB257A78695}"/>
                  </a:ext>
                </a:extLst>
              </p:cNvPr>
              <p:cNvSpPr txBox="1"/>
              <p:nvPr/>
            </p:nvSpPr>
            <p:spPr>
              <a:xfrm>
                <a:off x="4227104" y="4257156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F9BEB4-B1CB-7ADE-449F-0CB257A78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04" y="4257156"/>
                <a:ext cx="702727" cy="438262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1E8822-AB54-B48A-712A-D749049DBC66}"/>
                  </a:ext>
                </a:extLst>
              </p:cNvPr>
              <p:cNvSpPr txBox="1"/>
              <p:nvPr/>
            </p:nvSpPr>
            <p:spPr>
              <a:xfrm>
                <a:off x="2621806" y="537663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51E8822-AB54-B48A-712A-D749049DB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806" y="5376639"/>
                <a:ext cx="702727" cy="438262"/>
              </a:xfrm>
              <a:prstGeom prst="rect">
                <a:avLst/>
              </a:prstGeom>
              <a:blipFill>
                <a:blip r:embed="rId9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B1E02D-7256-26F9-86C5-61B58941DB50}"/>
                  </a:ext>
                </a:extLst>
              </p:cNvPr>
              <p:cNvSpPr txBox="1"/>
              <p:nvPr/>
            </p:nvSpPr>
            <p:spPr>
              <a:xfrm>
                <a:off x="2621805" y="496594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B1E02D-7256-26F9-86C5-61B58941D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805" y="4965949"/>
                <a:ext cx="702727" cy="438262"/>
              </a:xfrm>
              <a:prstGeom prst="rect">
                <a:avLst/>
              </a:prstGeom>
              <a:blipFill>
                <a:blip r:embed="rId10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1EEE7EC-B327-B9DE-3410-6E87997351A1}"/>
              </a:ext>
            </a:extLst>
          </p:cNvPr>
          <p:cNvCxnSpPr>
            <a:cxnSpLocks/>
          </p:cNvCxnSpPr>
          <p:nvPr/>
        </p:nvCxnSpPr>
        <p:spPr>
          <a:xfrm flipH="1" flipV="1">
            <a:off x="2143760" y="5085080"/>
            <a:ext cx="399463" cy="161689"/>
          </a:xfrm>
          <a:prstGeom prst="straightConnector1">
            <a:avLst/>
          </a:prstGeom>
          <a:ln w="38100" cap="rnd" cmpd="sng">
            <a:solidFill>
              <a:srgbClr val="C00000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0D0B91-925B-69F4-1FC7-DF7B0F9FCECC}"/>
              </a:ext>
            </a:extLst>
          </p:cNvPr>
          <p:cNvCxnSpPr>
            <a:cxnSpLocks/>
          </p:cNvCxnSpPr>
          <p:nvPr/>
        </p:nvCxnSpPr>
        <p:spPr>
          <a:xfrm>
            <a:off x="1656927" y="4607162"/>
            <a:ext cx="208212" cy="251658"/>
          </a:xfrm>
          <a:prstGeom prst="straightConnector1">
            <a:avLst/>
          </a:prstGeom>
          <a:ln w="38100" cap="rnd" cmpd="sng">
            <a:solidFill>
              <a:srgbClr val="C00000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0D25D2-F551-DCB6-597F-A569C9788EFA}"/>
              </a:ext>
            </a:extLst>
          </p:cNvPr>
          <p:cNvCxnSpPr>
            <a:cxnSpLocks/>
          </p:cNvCxnSpPr>
          <p:nvPr/>
        </p:nvCxnSpPr>
        <p:spPr>
          <a:xfrm flipH="1">
            <a:off x="3270670" y="5246769"/>
            <a:ext cx="619438" cy="343"/>
          </a:xfrm>
          <a:prstGeom prst="straightConnector1">
            <a:avLst/>
          </a:prstGeom>
          <a:ln w="38100" cap="rnd" cmpd="sng">
            <a:solidFill>
              <a:schemeClr val="bg1">
                <a:lumMod val="85000"/>
              </a:schemeClr>
            </a:solidFill>
            <a:prstDash val="sysDot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3D5CC5E-D5AE-0196-6D7B-D17070E492EE}"/>
              </a:ext>
            </a:extLst>
          </p:cNvPr>
          <p:cNvCxnSpPr>
            <a:cxnSpLocks/>
          </p:cNvCxnSpPr>
          <p:nvPr/>
        </p:nvCxnSpPr>
        <p:spPr>
          <a:xfrm>
            <a:off x="1656927" y="3830769"/>
            <a:ext cx="0" cy="332800"/>
          </a:xfrm>
          <a:prstGeom prst="straightConnector1">
            <a:avLst/>
          </a:prstGeom>
          <a:ln w="38100" cap="rnd" cmpd="sng">
            <a:solidFill>
              <a:schemeClr val="bg1">
                <a:lumMod val="85000"/>
              </a:schemeClr>
            </a:solidFill>
            <a:prstDash val="sysDot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E86349D-C434-2C14-2D78-7B5F490682B5}"/>
              </a:ext>
            </a:extLst>
          </p:cNvPr>
          <p:cNvSpPr txBox="1"/>
          <p:nvPr/>
        </p:nvSpPr>
        <p:spPr>
          <a:xfrm>
            <a:off x="119277" y="6450501"/>
            <a:ext cx="1058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Take the messages of all </a:t>
            </a:r>
            <a:r>
              <a:rPr lang="en-US" sz="14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neighbours</a:t>
            </a:r>
            <a: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and “aggregate” them into one vector!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7C7120-EF78-CFD1-F97B-7582B0082AAB}"/>
                  </a:ext>
                </a:extLst>
              </p:cNvPr>
              <p:cNvSpPr txBox="1"/>
              <p:nvPr/>
            </p:nvSpPr>
            <p:spPr>
              <a:xfrm>
                <a:off x="1716218" y="467267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7C7120-EF78-CFD1-F97B-7582B0082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218" y="4672679"/>
                <a:ext cx="702727" cy="438262"/>
              </a:xfrm>
              <a:prstGeom prst="rect">
                <a:avLst/>
              </a:prstGeom>
              <a:blipFill>
                <a:blip r:embed="rId11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1C2160-9B33-3DA0-4DA3-BCD9066628AC}"/>
                  </a:ext>
                </a:extLst>
              </p:cNvPr>
              <p:cNvSpPr txBox="1"/>
              <p:nvPr/>
            </p:nvSpPr>
            <p:spPr>
              <a:xfrm>
                <a:off x="3575017" y="3648216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1C2160-9B33-3DA0-4DA3-BCD90666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017" y="3648216"/>
                <a:ext cx="702727" cy="438262"/>
              </a:xfrm>
              <a:prstGeom prst="rect">
                <a:avLst/>
              </a:prstGeom>
              <a:blipFill>
                <a:blip r:embed="rId12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B3784216-44AA-AB6B-EDA6-53F792E96E14}"/>
              </a:ext>
            </a:extLst>
          </p:cNvPr>
          <p:cNvSpPr/>
          <p:nvPr/>
        </p:nvSpPr>
        <p:spPr>
          <a:xfrm>
            <a:off x="1265762" y="3234528"/>
            <a:ext cx="544740" cy="5591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1D141A-BEA3-1163-2E5C-2CF9E094DA32}"/>
                  </a:ext>
                </a:extLst>
              </p:cNvPr>
              <p:cNvSpPr txBox="1"/>
              <p:nvPr/>
            </p:nvSpPr>
            <p:spPr>
              <a:xfrm>
                <a:off x="1252705" y="3296919"/>
                <a:ext cx="596253" cy="463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1D141A-BEA3-1163-2E5C-2CF9E094D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05" y="3296919"/>
                <a:ext cx="596253" cy="4639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DB9818-E05B-3C7E-D6AF-07972FC82387}"/>
                  </a:ext>
                </a:extLst>
              </p:cNvPr>
              <p:cNvSpPr txBox="1"/>
              <p:nvPr/>
            </p:nvSpPr>
            <p:spPr>
              <a:xfrm>
                <a:off x="848104" y="2972775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DB9818-E05B-3C7E-D6AF-07972FC8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04" y="2972775"/>
                <a:ext cx="702727" cy="438262"/>
              </a:xfrm>
              <a:prstGeom prst="rect">
                <a:avLst/>
              </a:prstGeom>
              <a:blipFill>
                <a:blip r:embed="rId1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7D63D200-BBE4-E1B8-5325-35CCA0A04DEC}"/>
              </a:ext>
            </a:extLst>
          </p:cNvPr>
          <p:cNvSpPr/>
          <p:nvPr/>
        </p:nvSpPr>
        <p:spPr>
          <a:xfrm>
            <a:off x="4018798" y="3234531"/>
            <a:ext cx="544736" cy="5591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A377D3-36E4-EA3B-D049-951131E176BD}"/>
                  </a:ext>
                </a:extLst>
              </p:cNvPr>
              <p:cNvSpPr txBox="1"/>
              <p:nvPr/>
            </p:nvSpPr>
            <p:spPr>
              <a:xfrm>
                <a:off x="4018798" y="3297142"/>
                <a:ext cx="591444" cy="46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A377D3-36E4-EA3B-D049-951131E17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798" y="3297142"/>
                <a:ext cx="591444" cy="4635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4B6A1DBF-7C7D-F3D1-77F9-269128297526}"/>
              </a:ext>
            </a:extLst>
          </p:cNvPr>
          <p:cNvSpPr/>
          <p:nvPr/>
        </p:nvSpPr>
        <p:spPr>
          <a:xfrm>
            <a:off x="4018798" y="5143503"/>
            <a:ext cx="544736" cy="5591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F1E9D8-31C3-83E6-CFB6-E4A18D213190}"/>
                  </a:ext>
                </a:extLst>
              </p:cNvPr>
              <p:cNvSpPr txBox="1"/>
              <p:nvPr/>
            </p:nvSpPr>
            <p:spPr>
              <a:xfrm>
                <a:off x="3993039" y="5192221"/>
                <a:ext cx="59625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F1E9D8-31C3-83E6-CFB6-E4A18D213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39" y="5192221"/>
                <a:ext cx="596253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8FE8B85-2BBF-12D6-45B6-834BDA493193}"/>
                  </a:ext>
                </a:extLst>
              </p:cNvPr>
              <p:cNvSpPr txBox="1"/>
              <p:nvPr/>
            </p:nvSpPr>
            <p:spPr>
              <a:xfrm>
                <a:off x="4250808" y="5513912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8FE8B85-2BBF-12D6-45B6-834BDA493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08" y="5513912"/>
                <a:ext cx="702727" cy="438262"/>
              </a:xfrm>
              <a:prstGeom prst="rect">
                <a:avLst/>
              </a:prstGeom>
              <a:blipFill>
                <a:blip r:embed="rId1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7A62D804-2F89-9CC1-7472-48210031A589}"/>
              </a:ext>
            </a:extLst>
          </p:cNvPr>
          <p:cNvSpPr/>
          <p:nvPr/>
        </p:nvSpPr>
        <p:spPr>
          <a:xfrm>
            <a:off x="1265765" y="5143503"/>
            <a:ext cx="544736" cy="5591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1B3679-7CF3-E105-D05D-AF250BAC3D2C}"/>
                  </a:ext>
                </a:extLst>
              </p:cNvPr>
              <p:cNvSpPr txBox="1"/>
              <p:nvPr/>
            </p:nvSpPr>
            <p:spPr>
              <a:xfrm>
                <a:off x="1257001" y="5185423"/>
                <a:ext cx="591957" cy="456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1B3679-7CF3-E105-D05D-AF250BAC3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001" y="5185423"/>
                <a:ext cx="591957" cy="4564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AEB98B78-1BD7-261F-8E45-C494613084A3}"/>
              </a:ext>
            </a:extLst>
          </p:cNvPr>
          <p:cNvSpPr txBox="1"/>
          <p:nvPr/>
        </p:nvSpPr>
        <p:spPr>
          <a:xfrm>
            <a:off x="5867515" y="2983668"/>
            <a:ext cx="511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1. Message passing along edges: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D8D4B6-B9BC-743E-0A43-A183204D799D}"/>
                  </a:ext>
                </a:extLst>
              </p:cNvPr>
              <p:cNvSpPr txBox="1"/>
              <p:nvPr/>
            </p:nvSpPr>
            <p:spPr>
              <a:xfrm>
                <a:off x="6666710" y="3426632"/>
                <a:ext cx="385711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MSG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D8D4B6-B9BC-743E-0A43-A183204D7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10" y="3426632"/>
                <a:ext cx="3857110" cy="64504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97237C14-260B-3F2B-FE7F-59E7BD4D5FB3}"/>
              </a:ext>
            </a:extLst>
          </p:cNvPr>
          <p:cNvSpPr txBox="1"/>
          <p:nvPr/>
        </p:nvSpPr>
        <p:spPr>
          <a:xfrm>
            <a:off x="5867515" y="4165794"/>
            <a:ext cx="511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2.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Aggregation: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F01221-9AA3-5E80-0B28-19146F8E2E15}"/>
                  </a:ext>
                </a:extLst>
              </p:cNvPr>
              <p:cNvSpPr txBox="1"/>
              <p:nvPr/>
            </p:nvSpPr>
            <p:spPr>
              <a:xfrm>
                <a:off x="6686917" y="4705714"/>
                <a:ext cx="4283098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AGG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|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∈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𝒩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F01221-9AA3-5E80-0B28-19146F8E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7" y="4705714"/>
                <a:ext cx="4283098" cy="64504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B25866-94EF-93AA-69C0-2CCDE2CE9F0A}"/>
                  </a:ext>
                </a:extLst>
              </p:cNvPr>
              <p:cNvSpPr txBox="1"/>
              <p:nvPr/>
            </p:nvSpPr>
            <p:spPr>
              <a:xfrm>
                <a:off x="9523060" y="4372299"/>
                <a:ext cx="2001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neighbours</a:t>
                </a:r>
                <a:r>
                  <a:rPr lang="en-US" sz="1400" i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of node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</m:oMath>
                </a14:m>
                <a:endParaRPr lang="LID4096" sz="1400" i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B25866-94EF-93AA-69C0-2CCDE2CE9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060" y="4372299"/>
                <a:ext cx="2001520" cy="307777"/>
              </a:xfrm>
              <a:prstGeom prst="rect">
                <a:avLst/>
              </a:prstGeom>
              <a:blipFill>
                <a:blip r:embed="rId21"/>
                <a:stretch>
                  <a:fillRect l="-912" t="-3922" b="-196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D47022-2687-0089-C999-F799BFEF8B60}"/>
              </a:ext>
            </a:extLst>
          </p:cNvPr>
          <p:cNvCxnSpPr/>
          <p:nvPr/>
        </p:nvCxnSpPr>
        <p:spPr>
          <a:xfrm flipH="1">
            <a:off x="9934540" y="4663177"/>
            <a:ext cx="198120" cy="219131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C1569D3-A77A-F49D-3432-E9F4A92A19A7}"/>
              </a:ext>
            </a:extLst>
          </p:cNvPr>
          <p:cNvSpPr/>
          <p:nvPr/>
        </p:nvSpPr>
        <p:spPr>
          <a:xfrm>
            <a:off x="5644480" y="2912881"/>
            <a:ext cx="5787683" cy="36694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03619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F0F0-95BF-8034-3E05-28705E77C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C6DB-C2C2-B4E2-E004-B15AC96F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steps of graph neural networks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7A78A-DDF9-3431-15C0-C94DB5528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A5F51-1EAE-039D-8C36-912A3A7351DE}"/>
              </a:ext>
            </a:extLst>
          </p:cNvPr>
          <p:cNvSpPr txBox="1"/>
          <p:nvPr/>
        </p:nvSpPr>
        <p:spPr>
          <a:xfrm>
            <a:off x="242891" y="1205975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is this achieved?</a:t>
            </a:r>
            <a:endParaRPr lang="en-US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5578E8-98BD-D131-9595-85C67DDDF511}"/>
              </a:ext>
            </a:extLst>
          </p:cNvPr>
          <p:cNvSpPr/>
          <p:nvPr/>
        </p:nvSpPr>
        <p:spPr>
          <a:xfrm>
            <a:off x="5644480" y="2912881"/>
            <a:ext cx="5787683" cy="36694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D90DB-4047-EADE-584B-92B19C488DF1}"/>
              </a:ext>
            </a:extLst>
          </p:cNvPr>
          <p:cNvSpPr txBox="1"/>
          <p:nvPr/>
        </p:nvSpPr>
        <p:spPr>
          <a:xfrm>
            <a:off x="235041" y="2139180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GNN performs three steps to update the node features: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E7564A-3EF9-881D-CE24-CE74DAF621EA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H="1" flipV="1">
            <a:off x="1538134" y="3793630"/>
            <a:ext cx="3" cy="1349873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35B0E9-86FB-44B1-B86A-63AF13F33B9A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810502" y="5423054"/>
            <a:ext cx="220829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3550F7-07AA-2FB8-ECEA-970996AE310C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810502" y="3514079"/>
            <a:ext cx="2208296" cy="3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972B40-0E00-E760-0FBA-A200D169EAA9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4291166" y="3793633"/>
            <a:ext cx="0" cy="134987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E67889-3709-C3F9-1630-7908C2B5C8CB}"/>
                  </a:ext>
                </a:extLst>
              </p:cNvPr>
              <p:cNvSpPr txBox="1"/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First, every node has a feature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E67889-3709-C3F9-1630-7908C2B5C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blipFill>
                <a:blip r:embed="rId2"/>
                <a:stretch>
                  <a:fillRect l="-922" b="-182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4CDAF16-91EC-5A6D-DBCF-B31149B632DA}"/>
              </a:ext>
            </a:extLst>
          </p:cNvPr>
          <p:cNvSpPr txBox="1"/>
          <p:nvPr/>
        </p:nvSpPr>
        <p:spPr>
          <a:xfrm>
            <a:off x="5867515" y="2983668"/>
            <a:ext cx="511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1. Message passing along edges: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1010C8-BE9C-BC66-7092-E077CF8BDEEB}"/>
                  </a:ext>
                </a:extLst>
              </p:cNvPr>
              <p:cNvSpPr txBox="1"/>
              <p:nvPr/>
            </p:nvSpPr>
            <p:spPr>
              <a:xfrm>
                <a:off x="6666710" y="3426632"/>
                <a:ext cx="385711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MSG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1010C8-BE9C-BC66-7092-E077CF8BD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10" y="3426632"/>
                <a:ext cx="3857110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3E5CDD7-CB12-3229-4976-8937CB1764AA}"/>
              </a:ext>
            </a:extLst>
          </p:cNvPr>
          <p:cNvSpPr txBox="1"/>
          <p:nvPr/>
        </p:nvSpPr>
        <p:spPr>
          <a:xfrm>
            <a:off x="119906" y="6216684"/>
            <a:ext cx="1058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Assign each node a new feature using the aggregated message.</a:t>
            </a:r>
            <a:b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Each node feature now contains information about its 1-hop </a:t>
            </a:r>
            <a:r>
              <a:rPr lang="en-US" sz="14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neighbourhood</a:t>
            </a:r>
            <a:r>
              <a:rPr lang="en-US" sz="14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8926E-8098-9872-64DD-7A4BA83405EA}"/>
              </a:ext>
            </a:extLst>
          </p:cNvPr>
          <p:cNvSpPr txBox="1"/>
          <p:nvPr/>
        </p:nvSpPr>
        <p:spPr>
          <a:xfrm>
            <a:off x="5867515" y="4165794"/>
            <a:ext cx="511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2.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Aggregation: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5B9C2F-9591-E6ED-4E12-918A54FBA231}"/>
                  </a:ext>
                </a:extLst>
              </p:cNvPr>
              <p:cNvSpPr txBox="1"/>
              <p:nvPr/>
            </p:nvSpPr>
            <p:spPr>
              <a:xfrm>
                <a:off x="6686917" y="4705714"/>
                <a:ext cx="4283098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AGG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|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∈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𝒩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5B9C2F-9591-E6ED-4E12-918A54FBA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7" y="4705714"/>
                <a:ext cx="4283098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4D3958-A6CD-5591-15D2-8E07CB53FD44}"/>
                  </a:ext>
                </a:extLst>
              </p:cNvPr>
              <p:cNvSpPr txBox="1"/>
              <p:nvPr/>
            </p:nvSpPr>
            <p:spPr>
              <a:xfrm>
                <a:off x="9523060" y="4372299"/>
                <a:ext cx="2001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neighbours</a:t>
                </a:r>
                <a:r>
                  <a:rPr lang="en-US" sz="1400" i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of node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</m:oMath>
                </a14:m>
                <a:endParaRPr lang="LID4096" sz="1400" i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4D3958-A6CD-5591-15D2-8E07CB53F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060" y="4372299"/>
                <a:ext cx="2001520" cy="307777"/>
              </a:xfrm>
              <a:prstGeom prst="rect">
                <a:avLst/>
              </a:prstGeom>
              <a:blipFill>
                <a:blip r:embed="rId5"/>
                <a:stretch>
                  <a:fillRect l="-912" t="-3922" b="-196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FE2155-7050-AEF3-BDFF-EA3324A8BB21}"/>
              </a:ext>
            </a:extLst>
          </p:cNvPr>
          <p:cNvCxnSpPr/>
          <p:nvPr/>
        </p:nvCxnSpPr>
        <p:spPr>
          <a:xfrm flipH="1">
            <a:off x="9934540" y="4663177"/>
            <a:ext cx="198120" cy="219131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112D6C-CAFF-08B6-F8CB-7F7A3004E1F0}"/>
                  </a:ext>
                </a:extLst>
              </p:cNvPr>
              <p:cNvSpPr txBox="1"/>
              <p:nvPr/>
            </p:nvSpPr>
            <p:spPr>
              <a:xfrm>
                <a:off x="3575017" y="3648216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112D6C-CAFF-08B6-F8CB-7F7A3004E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017" y="3648216"/>
                <a:ext cx="702727" cy="43826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EFAFE0C2-7307-BBFF-52B5-35A17AF8CD7A}"/>
              </a:ext>
            </a:extLst>
          </p:cNvPr>
          <p:cNvSpPr/>
          <p:nvPr/>
        </p:nvSpPr>
        <p:spPr>
          <a:xfrm>
            <a:off x="1265762" y="3234528"/>
            <a:ext cx="544740" cy="5591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3A24E2-B29A-9994-7DAC-F42E7CEF0BB4}"/>
                  </a:ext>
                </a:extLst>
              </p:cNvPr>
              <p:cNvSpPr txBox="1"/>
              <p:nvPr/>
            </p:nvSpPr>
            <p:spPr>
              <a:xfrm>
                <a:off x="1252705" y="3296919"/>
                <a:ext cx="596253" cy="463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3A24E2-B29A-9994-7DAC-F42E7CEF0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05" y="3296919"/>
                <a:ext cx="596253" cy="463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FFDF10-B0C4-6808-557E-90B1F0461A46}"/>
                  </a:ext>
                </a:extLst>
              </p:cNvPr>
              <p:cNvSpPr txBox="1"/>
              <p:nvPr/>
            </p:nvSpPr>
            <p:spPr>
              <a:xfrm>
                <a:off x="848104" y="2972775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FFDF10-B0C4-6808-557E-90B1F046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04" y="2972775"/>
                <a:ext cx="702727" cy="438262"/>
              </a:xfrm>
              <a:prstGeom prst="rect">
                <a:avLst/>
              </a:prstGeom>
              <a:blipFill>
                <a:blip r:embed="rId8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63C736C-145E-2A61-B4E4-E9EDD7B813E7}"/>
              </a:ext>
            </a:extLst>
          </p:cNvPr>
          <p:cNvSpPr/>
          <p:nvPr/>
        </p:nvSpPr>
        <p:spPr>
          <a:xfrm>
            <a:off x="4018798" y="3234531"/>
            <a:ext cx="544736" cy="5591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197046-9D30-DFE6-B626-600940144247}"/>
                  </a:ext>
                </a:extLst>
              </p:cNvPr>
              <p:cNvSpPr txBox="1"/>
              <p:nvPr/>
            </p:nvSpPr>
            <p:spPr>
              <a:xfrm>
                <a:off x="4018798" y="3297142"/>
                <a:ext cx="591444" cy="4635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197046-9D30-DFE6-B626-600940144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798" y="3297142"/>
                <a:ext cx="591444" cy="4635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613CAC7D-1E2A-90FC-B5FD-A18298789C6E}"/>
              </a:ext>
            </a:extLst>
          </p:cNvPr>
          <p:cNvSpPr/>
          <p:nvPr/>
        </p:nvSpPr>
        <p:spPr>
          <a:xfrm>
            <a:off x="4018798" y="5143503"/>
            <a:ext cx="544736" cy="5591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35545F-343C-9DD5-8431-AD8F6367D676}"/>
                  </a:ext>
                </a:extLst>
              </p:cNvPr>
              <p:cNvSpPr txBox="1"/>
              <p:nvPr/>
            </p:nvSpPr>
            <p:spPr>
              <a:xfrm>
                <a:off x="3993039" y="5192221"/>
                <a:ext cx="59625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35545F-343C-9DD5-8431-AD8F6367D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39" y="5192221"/>
                <a:ext cx="59625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F45276-CEB3-EF49-7B0B-8010280D076C}"/>
                  </a:ext>
                </a:extLst>
              </p:cNvPr>
              <p:cNvSpPr txBox="1"/>
              <p:nvPr/>
            </p:nvSpPr>
            <p:spPr>
              <a:xfrm>
                <a:off x="4250808" y="5513912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F45276-CEB3-EF49-7B0B-8010280D0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808" y="5513912"/>
                <a:ext cx="702727" cy="438262"/>
              </a:xfrm>
              <a:prstGeom prst="rect">
                <a:avLst/>
              </a:prstGeom>
              <a:blipFill>
                <a:blip r:embed="rId11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C050C692-CBEF-4E30-3462-8DC2B625C01F}"/>
              </a:ext>
            </a:extLst>
          </p:cNvPr>
          <p:cNvSpPr/>
          <p:nvPr/>
        </p:nvSpPr>
        <p:spPr>
          <a:xfrm>
            <a:off x="1265765" y="5143503"/>
            <a:ext cx="544736" cy="5591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BE67D6-3C1A-9A86-8F54-8C74A8B4713E}"/>
                  </a:ext>
                </a:extLst>
              </p:cNvPr>
              <p:cNvSpPr txBox="1"/>
              <p:nvPr/>
            </p:nvSpPr>
            <p:spPr>
              <a:xfrm>
                <a:off x="1257001" y="5185423"/>
                <a:ext cx="591957" cy="456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LID4096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BE67D6-3C1A-9A86-8F54-8C74A8B47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001" y="5185423"/>
                <a:ext cx="591957" cy="4564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B78CDE4-9517-1650-F928-81C86625F377}"/>
              </a:ext>
            </a:extLst>
          </p:cNvPr>
          <p:cNvSpPr txBox="1"/>
          <p:nvPr/>
        </p:nvSpPr>
        <p:spPr>
          <a:xfrm>
            <a:off x="5867515" y="5488747"/>
            <a:ext cx="511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3.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Update node features: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1D84A0-6261-B8E3-6B09-744449C68591}"/>
                  </a:ext>
                </a:extLst>
              </p:cNvPr>
              <p:cNvSpPr txBox="1"/>
              <p:nvPr/>
            </p:nvSpPr>
            <p:spPr>
              <a:xfrm>
                <a:off x="7149065" y="5883672"/>
                <a:ext cx="4283098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+1)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UPD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1D84A0-6261-B8E3-6B09-744449C68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065" y="5883672"/>
                <a:ext cx="4283098" cy="6450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23A6FF-C98D-6DEC-3C11-73435F01D3B3}"/>
              </a:ext>
            </a:extLst>
          </p:cNvPr>
          <p:cNvCxnSpPr>
            <a:cxnSpLocks/>
          </p:cNvCxnSpPr>
          <p:nvPr/>
        </p:nvCxnSpPr>
        <p:spPr>
          <a:xfrm flipH="1">
            <a:off x="1737360" y="5049520"/>
            <a:ext cx="223520" cy="233680"/>
          </a:xfrm>
          <a:prstGeom prst="straightConnector1">
            <a:avLst/>
          </a:prstGeom>
          <a:ln w="38100" cap="rnd" cmpd="sng">
            <a:solidFill>
              <a:srgbClr val="C00000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189A16-CF24-B4CF-8EEF-C87F2AEB7991}"/>
                  </a:ext>
                </a:extLst>
              </p:cNvPr>
              <p:cNvSpPr txBox="1"/>
              <p:nvPr/>
            </p:nvSpPr>
            <p:spPr>
              <a:xfrm>
                <a:off x="1716218" y="4672679"/>
                <a:ext cx="702727" cy="438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LID4096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189A16-CF24-B4CF-8EEF-C87F2AEB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218" y="4672679"/>
                <a:ext cx="702727" cy="438262"/>
              </a:xfrm>
              <a:prstGeom prst="rect">
                <a:avLst/>
              </a:prstGeom>
              <a:blipFill>
                <a:blip r:embed="rId14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965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E994-DB22-8A6B-38E3-A32F1EC67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765E-3B68-60CD-EAA2-95DC25B3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steps of graph neural networks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233224-134B-1333-BB4B-6E6322FB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C8298-6484-9BF6-860E-6C79073E398A}"/>
              </a:ext>
            </a:extLst>
          </p:cNvPr>
          <p:cNvSpPr txBox="1"/>
          <p:nvPr/>
        </p:nvSpPr>
        <p:spPr>
          <a:xfrm>
            <a:off x="242891" y="1205975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is this achieved?</a:t>
            </a:r>
            <a:endParaRPr lang="en-US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10C09F-4CFA-7C1F-52AB-0C3611C6489C}"/>
              </a:ext>
            </a:extLst>
          </p:cNvPr>
          <p:cNvSpPr/>
          <p:nvPr/>
        </p:nvSpPr>
        <p:spPr>
          <a:xfrm>
            <a:off x="5644480" y="2912881"/>
            <a:ext cx="5787683" cy="36694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B2CA0-ED08-8136-B05A-755F1F93D33C}"/>
              </a:ext>
            </a:extLst>
          </p:cNvPr>
          <p:cNvSpPr txBox="1"/>
          <p:nvPr/>
        </p:nvSpPr>
        <p:spPr>
          <a:xfrm>
            <a:off x="235041" y="2139180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 GNN performs three steps to update the node features: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516D66-7EC9-4C7B-1A90-C92F2A24D3E8}"/>
                  </a:ext>
                </a:extLst>
              </p:cNvPr>
              <p:cNvSpPr txBox="1"/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First, every node has a feature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516D66-7EC9-4C7B-1A90-C92F2A24D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672577"/>
                <a:ext cx="10585360" cy="562462"/>
              </a:xfrm>
              <a:prstGeom prst="rect">
                <a:avLst/>
              </a:prstGeom>
              <a:blipFill>
                <a:blip r:embed="rId2"/>
                <a:stretch>
                  <a:fillRect l="-922" b="-1828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396DD52-C8C3-DD15-1800-741640255C77}"/>
              </a:ext>
            </a:extLst>
          </p:cNvPr>
          <p:cNvSpPr txBox="1"/>
          <p:nvPr/>
        </p:nvSpPr>
        <p:spPr>
          <a:xfrm>
            <a:off x="5867515" y="2983668"/>
            <a:ext cx="511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1. Message passing along edges: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13E762-8628-ACD4-441C-0A1EEB0C6680}"/>
                  </a:ext>
                </a:extLst>
              </p:cNvPr>
              <p:cNvSpPr txBox="1"/>
              <p:nvPr/>
            </p:nvSpPr>
            <p:spPr>
              <a:xfrm>
                <a:off x="6666710" y="3426632"/>
                <a:ext cx="3857110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MSG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13E762-8628-ACD4-441C-0A1EEB0C6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710" y="3426632"/>
                <a:ext cx="3857110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AFEA9D-5DA7-9AD5-433D-35713698107E}"/>
              </a:ext>
            </a:extLst>
          </p:cNvPr>
          <p:cNvSpPr txBox="1"/>
          <p:nvPr/>
        </p:nvSpPr>
        <p:spPr>
          <a:xfrm>
            <a:off x="5867515" y="4165794"/>
            <a:ext cx="511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2.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Aggregation: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D99E95-CAD6-E94D-C98A-DD8F3580E16A}"/>
                  </a:ext>
                </a:extLst>
              </p:cNvPr>
              <p:cNvSpPr txBox="1"/>
              <p:nvPr/>
            </p:nvSpPr>
            <p:spPr>
              <a:xfrm>
                <a:off x="6686917" y="4705714"/>
                <a:ext cx="4283098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AGG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| 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∈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𝒩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D99E95-CAD6-E94D-C98A-DD8F3580E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917" y="4705714"/>
                <a:ext cx="4283098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FF32AB-5263-607F-C581-3B1E30898635}"/>
                  </a:ext>
                </a:extLst>
              </p:cNvPr>
              <p:cNvSpPr txBox="1"/>
              <p:nvPr/>
            </p:nvSpPr>
            <p:spPr>
              <a:xfrm>
                <a:off x="9523060" y="4372299"/>
                <a:ext cx="20015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neighbours</a:t>
                </a:r>
                <a:r>
                  <a:rPr lang="en-US" sz="1400" i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of node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</m:oMath>
                </a14:m>
                <a:endParaRPr lang="LID4096" sz="1400" i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FF32AB-5263-607F-C581-3B1E3089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060" y="4372299"/>
                <a:ext cx="2001520" cy="307777"/>
              </a:xfrm>
              <a:prstGeom prst="rect">
                <a:avLst/>
              </a:prstGeom>
              <a:blipFill>
                <a:blip r:embed="rId5"/>
                <a:stretch>
                  <a:fillRect l="-912" t="-3922" b="-196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8232CC-BA02-4B66-9FF4-65C06DAE1C02}"/>
              </a:ext>
            </a:extLst>
          </p:cNvPr>
          <p:cNvCxnSpPr/>
          <p:nvPr/>
        </p:nvCxnSpPr>
        <p:spPr>
          <a:xfrm flipH="1">
            <a:off x="9934540" y="4663177"/>
            <a:ext cx="198120" cy="219131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0937638-9261-3D43-0B67-70371800EF78}"/>
              </a:ext>
            </a:extLst>
          </p:cNvPr>
          <p:cNvSpPr txBox="1"/>
          <p:nvPr/>
        </p:nvSpPr>
        <p:spPr>
          <a:xfrm>
            <a:off x="5867515" y="5488747"/>
            <a:ext cx="5115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3.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Update node features: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7103CC-8635-AE30-B506-C7863314AAF5}"/>
                  </a:ext>
                </a:extLst>
              </p:cNvPr>
              <p:cNvSpPr txBox="1"/>
              <p:nvPr/>
            </p:nvSpPr>
            <p:spPr>
              <a:xfrm>
                <a:off x="7149065" y="5883672"/>
                <a:ext cx="4283098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+1)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UPD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𝑙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endParaRPr lang="LID4096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7103CC-8635-AE30-B506-C7863314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065" y="5883672"/>
                <a:ext cx="4283098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6328A08-BBAA-9E5A-6668-60088482BDC8}"/>
              </a:ext>
            </a:extLst>
          </p:cNvPr>
          <p:cNvSpPr txBox="1"/>
          <p:nvPr/>
        </p:nvSpPr>
        <p:spPr>
          <a:xfrm>
            <a:off x="212404" y="3526536"/>
            <a:ext cx="1058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MSG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UPD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are usually neural networks.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77DA9C-63BE-A5ED-27F8-EA6B6DDFCF60}"/>
                  </a:ext>
                </a:extLst>
              </p:cNvPr>
              <p:cNvSpPr txBox="1"/>
              <p:nvPr/>
            </p:nvSpPr>
            <p:spPr>
              <a:xfrm>
                <a:off x="195912" y="4161863"/>
                <a:ext cx="53170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AGG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different: it has to be permutation invariant, 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AGG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𝑥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AGG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𝑦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77DA9C-63BE-A5ED-27F8-EA6B6DDF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12" y="4161863"/>
                <a:ext cx="5317022" cy="830997"/>
              </a:xfrm>
              <a:prstGeom prst="rect">
                <a:avLst/>
              </a:prstGeom>
              <a:blipFill>
                <a:blip r:embed="rId7"/>
                <a:stretch>
                  <a:fillRect l="-1720" t="-5882" r="-2408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7BF50B0-4745-AA9D-635E-67D6D4BE837E}"/>
              </a:ext>
            </a:extLst>
          </p:cNvPr>
          <p:cNvSpPr txBox="1"/>
          <p:nvPr/>
        </p:nvSpPr>
        <p:spPr>
          <a:xfrm>
            <a:off x="1340993" y="5127104"/>
            <a:ext cx="31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E.g., a simple sum or average satisfies this!</a:t>
            </a:r>
            <a:endParaRPr lang="en-US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40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94213-4C0F-84B8-5B80-E2B967DD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7032A984-B2D7-18A8-65C7-720F7DA333CD}"/>
              </a:ext>
            </a:extLst>
          </p:cNvPr>
          <p:cNvSpPr/>
          <p:nvPr/>
        </p:nvSpPr>
        <p:spPr>
          <a:xfrm>
            <a:off x="242889" y="1923480"/>
            <a:ext cx="11314444" cy="87331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364D02-30B1-7FA2-5A79-94AE66939575}"/>
              </a:ext>
            </a:extLst>
          </p:cNvPr>
          <p:cNvSpPr/>
          <p:nvPr/>
        </p:nvSpPr>
        <p:spPr>
          <a:xfrm>
            <a:off x="3944302" y="4636661"/>
            <a:ext cx="1212215" cy="12278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BEB6B-0D06-75F2-7E8B-442F9349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graph neural network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8C29E-C6DA-AB81-51CC-5FC10283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59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D475F2-34E7-5197-7A44-240738306FD9}"/>
                  </a:ext>
                </a:extLst>
              </p:cNvPr>
              <p:cNvSpPr txBox="1"/>
              <p:nvPr/>
            </p:nvSpPr>
            <p:spPr>
              <a:xfrm>
                <a:off x="242890" y="1205975"/>
                <a:ext cx="1179671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Doing these steps once is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“1 layer”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of a graph neural network.</a:t>
                </a:r>
              </a:p>
              <a:p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usually repeat this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times. After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iterations, the features of nodes contain information about other nodes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that are at most k-hops (links) away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from them!</a:t>
                </a:r>
              </a:p>
              <a:p>
                <a:endParaRPr lang="en-US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Thus, through these iterations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“enrich” the node features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using local aggregation!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D475F2-34E7-5197-7A44-240738306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205975"/>
                <a:ext cx="11796710" cy="2308324"/>
              </a:xfrm>
              <a:prstGeom prst="rect">
                <a:avLst/>
              </a:prstGeom>
              <a:blipFill>
                <a:blip r:embed="rId2"/>
                <a:stretch>
                  <a:fillRect l="-827" t="-2116" b="-529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709641FE-7742-1D3F-399B-35229E96C379}"/>
              </a:ext>
            </a:extLst>
          </p:cNvPr>
          <p:cNvSpPr/>
          <p:nvPr/>
        </p:nvSpPr>
        <p:spPr>
          <a:xfrm>
            <a:off x="6421279" y="4326723"/>
            <a:ext cx="1824195" cy="1847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1C1F525-D5A6-9354-AABF-C0C95AA351AE}"/>
              </a:ext>
            </a:extLst>
          </p:cNvPr>
          <p:cNvSpPr/>
          <p:nvPr/>
        </p:nvSpPr>
        <p:spPr>
          <a:xfrm>
            <a:off x="6736556" y="4636661"/>
            <a:ext cx="1212215" cy="12278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92B678-CED0-37DB-E0E8-662DDA2C45C9}"/>
              </a:ext>
            </a:extLst>
          </p:cNvPr>
          <p:cNvSpPr/>
          <p:nvPr/>
        </p:nvSpPr>
        <p:spPr>
          <a:xfrm>
            <a:off x="6824028" y="498134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220565-1639-1CDC-382C-E796E1A6CFA5}"/>
              </a:ext>
            </a:extLst>
          </p:cNvPr>
          <p:cNvSpPr/>
          <p:nvPr/>
        </p:nvSpPr>
        <p:spPr>
          <a:xfrm>
            <a:off x="7693262" y="452541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9AB0F2-A8D3-CF6F-CC90-B48CE0699261}"/>
              </a:ext>
            </a:extLst>
          </p:cNvPr>
          <p:cNvSpPr/>
          <p:nvPr/>
        </p:nvSpPr>
        <p:spPr>
          <a:xfrm>
            <a:off x="7972662" y="5054938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861624B-8535-C62F-13F8-130B8FB67C9E}"/>
              </a:ext>
            </a:extLst>
          </p:cNvPr>
          <p:cNvSpPr/>
          <p:nvPr/>
        </p:nvSpPr>
        <p:spPr>
          <a:xfrm>
            <a:off x="6467316" y="491911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520AABD-98D4-BD7F-50EA-06CAE79EC621}"/>
              </a:ext>
            </a:extLst>
          </p:cNvPr>
          <p:cNvSpPr/>
          <p:nvPr/>
        </p:nvSpPr>
        <p:spPr>
          <a:xfrm>
            <a:off x="8156891" y="4651901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F26661-3894-EB84-2E3C-42CADD768B02}"/>
              </a:ext>
            </a:extLst>
          </p:cNvPr>
          <p:cNvCxnSpPr>
            <a:cxnSpLocks/>
            <a:stCxn id="54" idx="2"/>
            <a:endCxn id="57" idx="6"/>
          </p:cNvCxnSpPr>
          <p:nvPr/>
        </p:nvCxnSpPr>
        <p:spPr>
          <a:xfrm flipH="1" flipV="1">
            <a:off x="6736556" y="5053739"/>
            <a:ext cx="87472" cy="6223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D8559E9-7397-19EB-D59D-37C8D77EDAE8}"/>
              </a:ext>
            </a:extLst>
          </p:cNvPr>
          <p:cNvCxnSpPr>
            <a:cxnSpLocks/>
            <a:stCxn id="58" idx="3"/>
            <a:endCxn id="56" idx="0"/>
          </p:cNvCxnSpPr>
          <p:nvPr/>
        </p:nvCxnSpPr>
        <p:spPr>
          <a:xfrm flipH="1">
            <a:off x="8107282" y="4881712"/>
            <a:ext cx="89038" cy="173226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F1B23FE-3709-F6B7-3E07-9D44F0F05EEC}"/>
              </a:ext>
            </a:extLst>
          </p:cNvPr>
          <p:cNvCxnSpPr>
            <a:cxnSpLocks/>
            <a:stCxn id="58" idx="1"/>
            <a:endCxn id="55" idx="6"/>
          </p:cNvCxnSpPr>
          <p:nvPr/>
        </p:nvCxnSpPr>
        <p:spPr>
          <a:xfrm flipH="1" flipV="1">
            <a:off x="7962502" y="4660039"/>
            <a:ext cx="233818" cy="3129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0DB62DD-D79B-E30B-DBBC-870521B69B7F}"/>
              </a:ext>
            </a:extLst>
          </p:cNvPr>
          <p:cNvSpPr/>
          <p:nvPr/>
        </p:nvSpPr>
        <p:spPr>
          <a:xfrm>
            <a:off x="8904076" y="4046339"/>
            <a:ext cx="2421317" cy="23956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BFBB95D-C6A7-1F97-A6C8-0BA35E1DFD92}"/>
              </a:ext>
            </a:extLst>
          </p:cNvPr>
          <p:cNvSpPr/>
          <p:nvPr/>
        </p:nvSpPr>
        <p:spPr>
          <a:xfrm>
            <a:off x="9193351" y="4326723"/>
            <a:ext cx="1824195" cy="18477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2D4C4A-17A7-9CD5-2FE2-EC367E9BFA23}"/>
              </a:ext>
            </a:extLst>
          </p:cNvPr>
          <p:cNvSpPr/>
          <p:nvPr/>
        </p:nvSpPr>
        <p:spPr>
          <a:xfrm>
            <a:off x="9508628" y="4636661"/>
            <a:ext cx="1212215" cy="12278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F3F7953-2122-B8D7-1CB0-14DF8E69F0CC}"/>
              </a:ext>
            </a:extLst>
          </p:cNvPr>
          <p:cNvSpPr/>
          <p:nvPr/>
        </p:nvSpPr>
        <p:spPr>
          <a:xfrm>
            <a:off x="10465334" y="452541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D0B0A89-95AE-0CB5-6EB8-6D4D2BB89C81}"/>
              </a:ext>
            </a:extLst>
          </p:cNvPr>
          <p:cNvSpPr/>
          <p:nvPr/>
        </p:nvSpPr>
        <p:spPr>
          <a:xfrm>
            <a:off x="10744734" y="5054938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35F2F8-BD9E-C1DA-1840-4F323506CB71}"/>
              </a:ext>
            </a:extLst>
          </p:cNvPr>
          <p:cNvSpPr/>
          <p:nvPr/>
        </p:nvSpPr>
        <p:spPr>
          <a:xfrm>
            <a:off x="9239388" y="491911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48B066A-2440-A58F-1CB6-61F33C7C5229}"/>
              </a:ext>
            </a:extLst>
          </p:cNvPr>
          <p:cNvSpPr/>
          <p:nvPr/>
        </p:nvSpPr>
        <p:spPr>
          <a:xfrm>
            <a:off x="10928963" y="4651901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06383D-DB6C-CB0D-45F2-24A0ED41AF55}"/>
              </a:ext>
            </a:extLst>
          </p:cNvPr>
          <p:cNvCxnSpPr>
            <a:cxnSpLocks/>
            <a:stCxn id="71" idx="2"/>
            <a:endCxn id="74" idx="6"/>
          </p:cNvCxnSpPr>
          <p:nvPr/>
        </p:nvCxnSpPr>
        <p:spPr>
          <a:xfrm flipH="1" flipV="1">
            <a:off x="9508628" y="5053739"/>
            <a:ext cx="87472" cy="6223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54C2C9B-B84A-03EE-028F-7328A9A4BBE3}"/>
              </a:ext>
            </a:extLst>
          </p:cNvPr>
          <p:cNvCxnSpPr>
            <a:cxnSpLocks/>
            <a:stCxn id="75" idx="3"/>
            <a:endCxn id="73" idx="0"/>
          </p:cNvCxnSpPr>
          <p:nvPr/>
        </p:nvCxnSpPr>
        <p:spPr>
          <a:xfrm flipH="1">
            <a:off x="10879354" y="4881712"/>
            <a:ext cx="89038" cy="173226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CCBD483-7345-359C-C5A5-F4B41EE6BD35}"/>
              </a:ext>
            </a:extLst>
          </p:cNvPr>
          <p:cNvCxnSpPr>
            <a:cxnSpLocks/>
            <a:stCxn id="75" idx="1"/>
            <a:endCxn id="72" idx="6"/>
          </p:cNvCxnSpPr>
          <p:nvPr/>
        </p:nvCxnSpPr>
        <p:spPr>
          <a:xfrm flipH="1" flipV="1">
            <a:off x="10734574" y="4660039"/>
            <a:ext cx="233818" cy="3129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2B00707-D329-1B37-B0CF-031BA344E7F8}"/>
              </a:ext>
            </a:extLst>
          </p:cNvPr>
          <p:cNvSpPr txBox="1"/>
          <p:nvPr/>
        </p:nvSpPr>
        <p:spPr>
          <a:xfrm>
            <a:off x="3613018" y="3872763"/>
            <a:ext cx="1072012" cy="36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1-hop</a:t>
            </a:r>
            <a:endParaRPr lang="LID4096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EE7601-CBD4-BFC2-E063-0AF451C28240}"/>
              </a:ext>
            </a:extLst>
          </p:cNvPr>
          <p:cNvSpPr txBox="1"/>
          <p:nvPr/>
        </p:nvSpPr>
        <p:spPr>
          <a:xfrm>
            <a:off x="6288022" y="3872763"/>
            <a:ext cx="1072012" cy="36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2-hop</a:t>
            </a:r>
            <a:endParaRPr lang="LID4096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58C9BE-116C-5FDF-628C-5089F7DCA2DA}"/>
              </a:ext>
            </a:extLst>
          </p:cNvPr>
          <p:cNvSpPr txBox="1"/>
          <p:nvPr/>
        </p:nvSpPr>
        <p:spPr>
          <a:xfrm>
            <a:off x="8749287" y="3872763"/>
            <a:ext cx="1072012" cy="36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3-hop</a:t>
            </a:r>
            <a:endParaRPr lang="LID4096" b="1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4B826AB-CB95-60F2-6D3E-FD0C3358FA2C}"/>
              </a:ext>
            </a:extLst>
          </p:cNvPr>
          <p:cNvSpPr/>
          <p:nvPr/>
        </p:nvSpPr>
        <p:spPr>
          <a:xfrm>
            <a:off x="4288627" y="4981349"/>
            <a:ext cx="525720" cy="5325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2BE0B6-2E60-38A8-BC1F-61FE69BE0488}"/>
              </a:ext>
            </a:extLst>
          </p:cNvPr>
          <p:cNvSpPr/>
          <p:nvPr/>
        </p:nvSpPr>
        <p:spPr>
          <a:xfrm>
            <a:off x="4415790" y="5115969"/>
            <a:ext cx="269240" cy="26924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A05234-339F-004A-63F2-1B59EF53D5C8}"/>
              </a:ext>
            </a:extLst>
          </p:cNvPr>
          <p:cNvSpPr/>
          <p:nvPr/>
        </p:nvSpPr>
        <p:spPr>
          <a:xfrm>
            <a:off x="4810045" y="5007910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735986-E12F-780A-DE44-934C7FB971AF}"/>
              </a:ext>
            </a:extLst>
          </p:cNvPr>
          <p:cNvSpPr/>
          <p:nvPr/>
        </p:nvSpPr>
        <p:spPr>
          <a:xfrm>
            <a:off x="4031774" y="498134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A43808-1297-B5C3-6D28-6E48DC8CAA3D}"/>
              </a:ext>
            </a:extLst>
          </p:cNvPr>
          <p:cNvSpPr/>
          <p:nvPr/>
        </p:nvSpPr>
        <p:spPr>
          <a:xfrm>
            <a:off x="4901008" y="452541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D71BB3-013E-FD39-43C1-163974F00B00}"/>
              </a:ext>
            </a:extLst>
          </p:cNvPr>
          <p:cNvSpPr/>
          <p:nvPr/>
        </p:nvSpPr>
        <p:spPr>
          <a:xfrm>
            <a:off x="5180408" y="5054938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C05BEA-7D1D-06E6-4C15-B918F9C1EF08}"/>
              </a:ext>
            </a:extLst>
          </p:cNvPr>
          <p:cNvSpPr/>
          <p:nvPr/>
        </p:nvSpPr>
        <p:spPr>
          <a:xfrm>
            <a:off x="3675062" y="491911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98CC36-9AC1-4B84-6ED3-B7124BD9EE95}"/>
              </a:ext>
            </a:extLst>
          </p:cNvPr>
          <p:cNvSpPr/>
          <p:nvPr/>
        </p:nvSpPr>
        <p:spPr>
          <a:xfrm>
            <a:off x="5364637" y="4651901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BBEA4C6-15EC-750D-B648-2F640EFCAB00}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4685030" y="5237721"/>
            <a:ext cx="164444" cy="128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9B4E5F-22F7-F8D4-5DC6-A033B8B14FB9}"/>
              </a:ext>
            </a:extLst>
          </p:cNvPr>
          <p:cNvCxnSpPr>
            <a:cxnSpLocks/>
            <a:stCxn id="9" idx="2"/>
            <a:endCxn id="11" idx="5"/>
          </p:cNvCxnSpPr>
          <p:nvPr/>
        </p:nvCxnSpPr>
        <p:spPr>
          <a:xfrm flipH="1" flipV="1">
            <a:off x="4261585" y="5211160"/>
            <a:ext cx="154205" cy="3942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BFB473-CF28-C021-977A-5DEDC293925B}"/>
              </a:ext>
            </a:extLst>
          </p:cNvPr>
          <p:cNvCxnSpPr>
            <a:cxnSpLocks/>
            <a:stCxn id="11" idx="2"/>
            <a:endCxn id="14" idx="6"/>
          </p:cNvCxnSpPr>
          <p:nvPr/>
        </p:nvCxnSpPr>
        <p:spPr>
          <a:xfrm flipH="1" flipV="1">
            <a:off x="3944302" y="5053739"/>
            <a:ext cx="87472" cy="6223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DF26CE-4127-A98D-B983-5BAFA11DC12D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 flipV="1">
            <a:off x="5079285" y="5142530"/>
            <a:ext cx="101123" cy="4702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47B86-35AF-003E-965C-F4A7ADBFAEFA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 flipH="1">
            <a:off x="5315028" y="4881712"/>
            <a:ext cx="89038" cy="173226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B81F2F-A24D-8190-1609-B5A0EB48518E}"/>
              </a:ext>
            </a:extLst>
          </p:cNvPr>
          <p:cNvCxnSpPr>
            <a:cxnSpLocks/>
            <a:stCxn id="12" idx="4"/>
            <a:endCxn id="10" idx="0"/>
          </p:cNvCxnSpPr>
          <p:nvPr/>
        </p:nvCxnSpPr>
        <p:spPr>
          <a:xfrm flipH="1">
            <a:off x="4944665" y="4794659"/>
            <a:ext cx="90963" cy="2132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B096FB-E778-685F-2F41-12EEA6C124F2}"/>
              </a:ext>
            </a:extLst>
          </p:cNvPr>
          <p:cNvCxnSpPr>
            <a:cxnSpLocks/>
            <a:stCxn id="15" idx="1"/>
            <a:endCxn id="12" idx="6"/>
          </p:cNvCxnSpPr>
          <p:nvPr/>
        </p:nvCxnSpPr>
        <p:spPr>
          <a:xfrm flipH="1" flipV="1">
            <a:off x="5170248" y="4660039"/>
            <a:ext cx="233818" cy="3129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9F6A9B63-BB4F-D7F9-921E-C66A042F196F}"/>
              </a:ext>
            </a:extLst>
          </p:cNvPr>
          <p:cNvSpPr/>
          <p:nvPr/>
        </p:nvSpPr>
        <p:spPr>
          <a:xfrm>
            <a:off x="7077918" y="4984337"/>
            <a:ext cx="525720" cy="5325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938589-6D40-3E2A-969A-82454F80567D}"/>
              </a:ext>
            </a:extLst>
          </p:cNvPr>
          <p:cNvSpPr/>
          <p:nvPr/>
        </p:nvSpPr>
        <p:spPr>
          <a:xfrm>
            <a:off x="7208044" y="5115969"/>
            <a:ext cx="269240" cy="26924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2FBE97B-B648-89D6-3F46-B6EEA196BA31}"/>
              </a:ext>
            </a:extLst>
          </p:cNvPr>
          <p:cNvSpPr/>
          <p:nvPr/>
        </p:nvSpPr>
        <p:spPr>
          <a:xfrm>
            <a:off x="7602299" y="5007910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2B37B2C-670D-8DF6-3BB8-81EFE5796323}"/>
              </a:ext>
            </a:extLst>
          </p:cNvPr>
          <p:cNvCxnSpPr>
            <a:stCxn id="52" idx="6"/>
            <a:endCxn id="53" idx="3"/>
          </p:cNvCxnSpPr>
          <p:nvPr/>
        </p:nvCxnSpPr>
        <p:spPr>
          <a:xfrm flipV="1">
            <a:off x="7477284" y="5237721"/>
            <a:ext cx="164444" cy="128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62EE64-F802-861B-9CCE-B948B648564F}"/>
              </a:ext>
            </a:extLst>
          </p:cNvPr>
          <p:cNvCxnSpPr>
            <a:cxnSpLocks/>
            <a:stCxn id="52" idx="2"/>
            <a:endCxn id="54" idx="5"/>
          </p:cNvCxnSpPr>
          <p:nvPr/>
        </p:nvCxnSpPr>
        <p:spPr>
          <a:xfrm flipH="1" flipV="1">
            <a:off x="7053839" y="5211160"/>
            <a:ext cx="154205" cy="3942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60FA1E6-C41C-69C6-B007-6CAC427C0ABC}"/>
              </a:ext>
            </a:extLst>
          </p:cNvPr>
          <p:cNvCxnSpPr>
            <a:cxnSpLocks/>
            <a:stCxn id="56" idx="2"/>
            <a:endCxn id="53" idx="6"/>
          </p:cNvCxnSpPr>
          <p:nvPr/>
        </p:nvCxnSpPr>
        <p:spPr>
          <a:xfrm flipH="1" flipV="1">
            <a:off x="7871539" y="5142530"/>
            <a:ext cx="101123" cy="4702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036B8B-A01B-3B2E-FB71-E9494DD32663}"/>
              </a:ext>
            </a:extLst>
          </p:cNvPr>
          <p:cNvCxnSpPr>
            <a:cxnSpLocks/>
            <a:stCxn id="55" idx="4"/>
            <a:endCxn id="53" idx="0"/>
          </p:cNvCxnSpPr>
          <p:nvPr/>
        </p:nvCxnSpPr>
        <p:spPr>
          <a:xfrm flipH="1">
            <a:off x="7736919" y="4794659"/>
            <a:ext cx="90963" cy="2132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74C4914-F8F9-16F5-76BA-223EC71BC4C5}"/>
              </a:ext>
            </a:extLst>
          </p:cNvPr>
          <p:cNvSpPr/>
          <p:nvPr/>
        </p:nvSpPr>
        <p:spPr>
          <a:xfrm>
            <a:off x="9855410" y="4984336"/>
            <a:ext cx="525720" cy="5325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F9F26F-7487-4C87-AD3B-3098A2B2B712}"/>
              </a:ext>
            </a:extLst>
          </p:cNvPr>
          <p:cNvSpPr/>
          <p:nvPr/>
        </p:nvSpPr>
        <p:spPr>
          <a:xfrm>
            <a:off x="9980116" y="5115969"/>
            <a:ext cx="269240" cy="26924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A8B8CCF-C4F9-9C4F-9A0B-C0D9D2138D5A}"/>
              </a:ext>
            </a:extLst>
          </p:cNvPr>
          <p:cNvSpPr/>
          <p:nvPr/>
        </p:nvSpPr>
        <p:spPr>
          <a:xfrm>
            <a:off x="10374371" y="5007910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311CD7F-A964-BD7E-EDD5-F4CCE9AB4935}"/>
              </a:ext>
            </a:extLst>
          </p:cNvPr>
          <p:cNvSpPr/>
          <p:nvPr/>
        </p:nvSpPr>
        <p:spPr>
          <a:xfrm>
            <a:off x="9596100" y="498134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CA33FF-C0B9-83B8-BF71-F678F491E34E}"/>
              </a:ext>
            </a:extLst>
          </p:cNvPr>
          <p:cNvCxnSpPr>
            <a:stCxn id="69" idx="6"/>
            <a:endCxn id="70" idx="3"/>
          </p:cNvCxnSpPr>
          <p:nvPr/>
        </p:nvCxnSpPr>
        <p:spPr>
          <a:xfrm flipV="1">
            <a:off x="10249356" y="5237721"/>
            <a:ext cx="164444" cy="128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F3ED0FF-2153-2C86-FA15-AC95D0571134}"/>
              </a:ext>
            </a:extLst>
          </p:cNvPr>
          <p:cNvCxnSpPr>
            <a:cxnSpLocks/>
            <a:stCxn id="69" idx="2"/>
            <a:endCxn id="71" idx="5"/>
          </p:cNvCxnSpPr>
          <p:nvPr/>
        </p:nvCxnSpPr>
        <p:spPr>
          <a:xfrm flipH="1" flipV="1">
            <a:off x="9825911" y="5211160"/>
            <a:ext cx="154205" cy="3942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CBE6521-7038-F85D-639C-483E097C47F6}"/>
              </a:ext>
            </a:extLst>
          </p:cNvPr>
          <p:cNvCxnSpPr>
            <a:cxnSpLocks/>
            <a:stCxn id="73" idx="2"/>
            <a:endCxn id="70" idx="6"/>
          </p:cNvCxnSpPr>
          <p:nvPr/>
        </p:nvCxnSpPr>
        <p:spPr>
          <a:xfrm flipH="1" flipV="1">
            <a:off x="10643611" y="5142530"/>
            <a:ext cx="101123" cy="4702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82CA5A6-B5A5-F9A4-FC53-A42C9AEF6F2D}"/>
              </a:ext>
            </a:extLst>
          </p:cNvPr>
          <p:cNvCxnSpPr>
            <a:cxnSpLocks/>
            <a:stCxn id="72" idx="4"/>
            <a:endCxn id="70" idx="0"/>
          </p:cNvCxnSpPr>
          <p:nvPr/>
        </p:nvCxnSpPr>
        <p:spPr>
          <a:xfrm flipH="1">
            <a:off x="10508991" y="4794659"/>
            <a:ext cx="90963" cy="2132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FA3CD30-9517-9B5B-521A-737995ACB3AD}"/>
              </a:ext>
            </a:extLst>
          </p:cNvPr>
          <p:cNvSpPr txBox="1"/>
          <p:nvPr/>
        </p:nvSpPr>
        <p:spPr>
          <a:xfrm>
            <a:off x="938014" y="3863229"/>
            <a:ext cx="1072012" cy="36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0-hop</a:t>
            </a:r>
            <a:endParaRPr lang="LID4096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F58187-4444-1C25-772E-46DFB303DDDC}"/>
              </a:ext>
            </a:extLst>
          </p:cNvPr>
          <p:cNvSpPr/>
          <p:nvPr/>
        </p:nvSpPr>
        <p:spPr>
          <a:xfrm>
            <a:off x="1778200" y="5142530"/>
            <a:ext cx="269240" cy="26924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BA0F40-084B-C490-2345-89CA16472E6A}"/>
              </a:ext>
            </a:extLst>
          </p:cNvPr>
          <p:cNvSpPr/>
          <p:nvPr/>
        </p:nvSpPr>
        <p:spPr>
          <a:xfrm>
            <a:off x="2172455" y="5034471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AD865C-7FA3-4681-A856-EE9E41913697}"/>
              </a:ext>
            </a:extLst>
          </p:cNvPr>
          <p:cNvSpPr/>
          <p:nvPr/>
        </p:nvSpPr>
        <p:spPr>
          <a:xfrm>
            <a:off x="1394184" y="5007910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B4DB18-E2A1-1B21-CB6F-0080CDCEFB19}"/>
              </a:ext>
            </a:extLst>
          </p:cNvPr>
          <p:cNvSpPr/>
          <p:nvPr/>
        </p:nvSpPr>
        <p:spPr>
          <a:xfrm>
            <a:off x="2263418" y="4551980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FFBE6C-931F-0D75-5DA6-02EF7E86C053}"/>
              </a:ext>
            </a:extLst>
          </p:cNvPr>
          <p:cNvSpPr/>
          <p:nvPr/>
        </p:nvSpPr>
        <p:spPr>
          <a:xfrm>
            <a:off x="2542818" y="5081499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A59288-2BD0-FD53-630B-87892305D7C4}"/>
              </a:ext>
            </a:extLst>
          </p:cNvPr>
          <p:cNvSpPr/>
          <p:nvPr/>
        </p:nvSpPr>
        <p:spPr>
          <a:xfrm>
            <a:off x="1037472" y="4945680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AABA8A-3EDA-54F3-E7D6-3DE1723EA5E4}"/>
              </a:ext>
            </a:extLst>
          </p:cNvPr>
          <p:cNvSpPr/>
          <p:nvPr/>
        </p:nvSpPr>
        <p:spPr>
          <a:xfrm>
            <a:off x="2727047" y="4678462"/>
            <a:ext cx="269240" cy="2692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AB5D10-CCE1-0DDE-A2FB-AE6AEDE0F772}"/>
              </a:ext>
            </a:extLst>
          </p:cNvPr>
          <p:cNvCxnSpPr>
            <a:stCxn id="8" idx="6"/>
            <a:endCxn id="17" idx="3"/>
          </p:cNvCxnSpPr>
          <p:nvPr/>
        </p:nvCxnSpPr>
        <p:spPr>
          <a:xfrm flipV="1">
            <a:off x="2047440" y="5264282"/>
            <a:ext cx="164444" cy="128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24A8D7-9CC2-177D-76E0-3E54A6A1AEE9}"/>
              </a:ext>
            </a:extLst>
          </p:cNvPr>
          <p:cNvCxnSpPr>
            <a:cxnSpLocks/>
            <a:stCxn id="8" idx="2"/>
            <a:endCxn id="18" idx="5"/>
          </p:cNvCxnSpPr>
          <p:nvPr/>
        </p:nvCxnSpPr>
        <p:spPr>
          <a:xfrm flipH="1" flipV="1">
            <a:off x="1623995" y="5237721"/>
            <a:ext cx="154205" cy="3942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773445-421F-71A1-B71C-26003CA9B18C}"/>
              </a:ext>
            </a:extLst>
          </p:cNvPr>
          <p:cNvCxnSpPr>
            <a:cxnSpLocks/>
            <a:stCxn id="18" idx="2"/>
            <a:endCxn id="21" idx="6"/>
          </p:cNvCxnSpPr>
          <p:nvPr/>
        </p:nvCxnSpPr>
        <p:spPr>
          <a:xfrm flipH="1" flipV="1">
            <a:off x="1306712" y="5080300"/>
            <a:ext cx="87472" cy="6223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9E8D365-23C5-41A6-7E8B-55C8B3F1ECD4}"/>
              </a:ext>
            </a:extLst>
          </p:cNvPr>
          <p:cNvCxnSpPr>
            <a:cxnSpLocks/>
            <a:stCxn id="20" idx="2"/>
            <a:endCxn id="17" idx="6"/>
          </p:cNvCxnSpPr>
          <p:nvPr/>
        </p:nvCxnSpPr>
        <p:spPr>
          <a:xfrm flipH="1" flipV="1">
            <a:off x="2441695" y="5169091"/>
            <a:ext cx="101123" cy="4702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C6C367-D4A7-8068-D6AF-6D622A2EB69A}"/>
              </a:ext>
            </a:extLst>
          </p:cNvPr>
          <p:cNvCxnSpPr>
            <a:cxnSpLocks/>
            <a:stCxn id="22" idx="3"/>
            <a:endCxn id="20" idx="0"/>
          </p:cNvCxnSpPr>
          <p:nvPr/>
        </p:nvCxnSpPr>
        <p:spPr>
          <a:xfrm flipH="1">
            <a:off x="2677438" y="4908273"/>
            <a:ext cx="89038" cy="173226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7B5918-29B8-5DF4-65B2-D1B4E3912435}"/>
              </a:ext>
            </a:extLst>
          </p:cNvPr>
          <p:cNvCxnSpPr>
            <a:cxnSpLocks/>
            <a:stCxn id="19" idx="4"/>
            <a:endCxn id="17" idx="0"/>
          </p:cNvCxnSpPr>
          <p:nvPr/>
        </p:nvCxnSpPr>
        <p:spPr>
          <a:xfrm flipH="1">
            <a:off x="2307075" y="4821220"/>
            <a:ext cx="90963" cy="2132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CF47A3-C9B7-0583-F421-DB1F55FB1A5C}"/>
              </a:ext>
            </a:extLst>
          </p:cNvPr>
          <p:cNvCxnSpPr>
            <a:cxnSpLocks/>
            <a:stCxn id="22" idx="1"/>
            <a:endCxn id="19" idx="6"/>
          </p:cNvCxnSpPr>
          <p:nvPr/>
        </p:nvCxnSpPr>
        <p:spPr>
          <a:xfrm flipH="1" flipV="1">
            <a:off x="2532658" y="4686600"/>
            <a:ext cx="233818" cy="3129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7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6" grpId="0" animBg="1"/>
      <p:bldP spid="67" grpId="0" animBg="1"/>
      <p:bldP spid="68" grpId="0" animBg="1"/>
      <p:bldP spid="72" grpId="0" animBg="1"/>
      <p:bldP spid="73" grpId="0" animBg="1"/>
      <p:bldP spid="74" grpId="0" animBg="1"/>
      <p:bldP spid="75" grpId="0" animBg="1"/>
      <p:bldP spid="83" grpId="0"/>
      <p:bldP spid="84" grpId="0"/>
      <p:bldP spid="85" grpId="0"/>
      <p:bldP spid="89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90" grpId="0" animBg="1"/>
      <p:bldP spid="52" grpId="0" animBg="1"/>
      <p:bldP spid="53" grpId="0" animBg="1"/>
      <p:bldP spid="91" grpId="0" animBg="1"/>
      <p:bldP spid="69" grpId="0" animBg="1"/>
      <p:bldP spid="70" grpId="0" animBg="1"/>
      <p:bldP spid="71" grpId="0" animBg="1"/>
      <p:bldP spid="6" grpId="0"/>
      <p:bldP spid="8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D3A5-63E7-A57A-AEC6-39791F63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2D54-082D-3AD7-3EB5-15A45173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recommending based on history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BF18B-1CD1-4C4C-96F7-9D62A583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9222CF-E026-F485-BF2E-D3A6433133F2}"/>
              </a:ext>
            </a:extLst>
          </p:cNvPr>
          <p:cNvSpPr txBox="1"/>
          <p:nvPr/>
        </p:nvSpPr>
        <p:spPr>
          <a:xfrm>
            <a:off x="2292937" y="1656995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Design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F0A1B8-60D8-8617-1A38-DCA82AB1CC54}"/>
              </a:ext>
            </a:extLst>
          </p:cNvPr>
          <p:cNvSpPr txBox="1"/>
          <p:nvPr/>
        </p:nvSpPr>
        <p:spPr>
          <a:xfrm>
            <a:off x="8646807" y="1497097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Components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AC509F-B635-9407-ABFE-3E37B0ABAD41}"/>
              </a:ext>
            </a:extLst>
          </p:cNvPr>
          <p:cNvSpPr txBox="1"/>
          <p:nvPr/>
        </p:nvSpPr>
        <p:spPr>
          <a:xfrm>
            <a:off x="4938952" y="3807281"/>
            <a:ext cx="192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Composed of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B01361-0965-5F54-6574-F904D739D84E}"/>
              </a:ext>
            </a:extLst>
          </p:cNvPr>
          <p:cNvSpPr txBox="1"/>
          <p:nvPr/>
        </p:nvSpPr>
        <p:spPr>
          <a:xfrm>
            <a:off x="0" y="4494938"/>
            <a:ext cx="1100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Task: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based on previous designs, propose components for a partially completed design.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9C6EAA-02DE-1D0F-E8A4-CF4009A6E5D8}"/>
              </a:ext>
            </a:extLst>
          </p:cNvPr>
          <p:cNvCxnSpPr>
            <a:stCxn id="48" idx="6"/>
            <a:endCxn id="42" idx="2"/>
          </p:cNvCxnSpPr>
          <p:nvPr/>
        </p:nvCxnSpPr>
        <p:spPr>
          <a:xfrm flipV="1">
            <a:off x="4277832" y="1609650"/>
            <a:ext cx="3494567" cy="245871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F9B597-6D74-CD0F-0291-55A9C6F637D8}"/>
              </a:ext>
            </a:extLst>
          </p:cNvPr>
          <p:cNvCxnSpPr>
            <a:cxnSpLocks/>
            <a:stCxn id="48" idx="6"/>
            <a:endCxn id="44" idx="2"/>
          </p:cNvCxnSpPr>
          <p:nvPr/>
        </p:nvCxnSpPr>
        <p:spPr>
          <a:xfrm>
            <a:off x="4277832" y="1855521"/>
            <a:ext cx="3494567" cy="865787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96A2A1-2D4D-38C6-5A62-032C494A3B8B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4277832" y="2143668"/>
            <a:ext cx="3615070" cy="248371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959093-243C-0325-4BF2-FC6FAC2413E0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4277832" y="2392039"/>
            <a:ext cx="3423684" cy="311969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A23597-A71E-9185-6977-1A315CCA97CD}"/>
              </a:ext>
            </a:extLst>
          </p:cNvPr>
          <p:cNvCxnSpPr>
            <a:cxnSpLocks/>
            <a:stCxn id="49" idx="6"/>
            <a:endCxn id="47" idx="2"/>
          </p:cNvCxnSpPr>
          <p:nvPr/>
        </p:nvCxnSpPr>
        <p:spPr>
          <a:xfrm>
            <a:off x="4277832" y="2392039"/>
            <a:ext cx="3494567" cy="148144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2031FA-E3A3-64E7-1AC7-B58546804309}"/>
              </a:ext>
            </a:extLst>
          </p:cNvPr>
          <p:cNvCxnSpPr>
            <a:cxnSpLocks/>
            <a:stCxn id="50" idx="6"/>
            <a:endCxn id="47" idx="2"/>
          </p:cNvCxnSpPr>
          <p:nvPr/>
        </p:nvCxnSpPr>
        <p:spPr>
          <a:xfrm>
            <a:off x="4277832" y="2967179"/>
            <a:ext cx="3494567" cy="90630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073453-7324-4AFD-56FE-905252CA6C04}"/>
              </a:ext>
            </a:extLst>
          </p:cNvPr>
          <p:cNvCxnSpPr>
            <a:cxnSpLocks/>
            <a:stCxn id="51" idx="6"/>
            <a:endCxn id="44" idx="2"/>
          </p:cNvCxnSpPr>
          <p:nvPr/>
        </p:nvCxnSpPr>
        <p:spPr>
          <a:xfrm flipV="1">
            <a:off x="4277832" y="2721308"/>
            <a:ext cx="3494567" cy="821011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2CCFA6-E3DE-D8E0-93A0-3FEE9F402085}"/>
              </a:ext>
            </a:extLst>
          </p:cNvPr>
          <p:cNvCxnSpPr>
            <a:cxnSpLocks/>
            <a:stCxn id="51" idx="6"/>
            <a:endCxn id="47" idx="2"/>
          </p:cNvCxnSpPr>
          <p:nvPr/>
        </p:nvCxnSpPr>
        <p:spPr>
          <a:xfrm>
            <a:off x="4277832" y="3542319"/>
            <a:ext cx="3494567" cy="331160"/>
          </a:xfrm>
          <a:prstGeom prst="line">
            <a:avLst/>
          </a:prstGeom>
          <a:ln w="38100" cap="rnd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747BC02-3868-029E-FD2F-E1FCA605807C}"/>
              </a:ext>
            </a:extLst>
          </p:cNvPr>
          <p:cNvSpPr/>
          <p:nvPr/>
        </p:nvSpPr>
        <p:spPr>
          <a:xfrm>
            <a:off x="7772399" y="1482059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00DE3F4-FC62-EDC2-A703-145B068D2ABB}"/>
              </a:ext>
            </a:extLst>
          </p:cNvPr>
          <p:cNvSpPr/>
          <p:nvPr/>
        </p:nvSpPr>
        <p:spPr>
          <a:xfrm>
            <a:off x="7772399" y="201857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1D8F616-617A-5D7C-4A34-C7BDB209326D}"/>
              </a:ext>
            </a:extLst>
          </p:cNvPr>
          <p:cNvSpPr/>
          <p:nvPr/>
        </p:nvSpPr>
        <p:spPr>
          <a:xfrm>
            <a:off x="7772399" y="259371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4F6646F-526B-8EAF-69D4-ACB6F1226164}"/>
              </a:ext>
            </a:extLst>
          </p:cNvPr>
          <p:cNvSpPr/>
          <p:nvPr/>
        </p:nvSpPr>
        <p:spPr>
          <a:xfrm>
            <a:off x="7772399" y="316885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AB87BC-856D-CEF4-A96F-D33B1B05AAD9}"/>
              </a:ext>
            </a:extLst>
          </p:cNvPr>
          <p:cNvSpPr/>
          <p:nvPr/>
        </p:nvSpPr>
        <p:spPr>
          <a:xfrm>
            <a:off x="7772399" y="37458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C3E636-DAA4-ECDC-93E3-189472DD5290}"/>
              </a:ext>
            </a:extLst>
          </p:cNvPr>
          <p:cNvSpPr/>
          <p:nvPr/>
        </p:nvSpPr>
        <p:spPr>
          <a:xfrm>
            <a:off x="4022650" y="1727930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9E55C0-924E-F7F4-0361-C932FF4B81F2}"/>
              </a:ext>
            </a:extLst>
          </p:cNvPr>
          <p:cNvSpPr/>
          <p:nvPr/>
        </p:nvSpPr>
        <p:spPr>
          <a:xfrm>
            <a:off x="4022650" y="226444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B4E10CA-0F35-8B8C-8067-093CE825BE35}"/>
              </a:ext>
            </a:extLst>
          </p:cNvPr>
          <p:cNvSpPr/>
          <p:nvPr/>
        </p:nvSpPr>
        <p:spPr>
          <a:xfrm>
            <a:off x="4022650" y="283958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81A0E1-CFD7-EEBC-54B3-D4C93AED04BA}"/>
              </a:ext>
            </a:extLst>
          </p:cNvPr>
          <p:cNvSpPr/>
          <p:nvPr/>
        </p:nvSpPr>
        <p:spPr>
          <a:xfrm>
            <a:off x="4022650" y="3414728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EDA6736-2D43-D610-343B-DDE45FDEC032}"/>
              </a:ext>
            </a:extLst>
          </p:cNvPr>
          <p:cNvSpPr/>
          <p:nvPr/>
        </p:nvSpPr>
        <p:spPr>
          <a:xfrm>
            <a:off x="4029738" y="2839588"/>
            <a:ext cx="255182" cy="255182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17DBDF9-385D-3E06-E0F7-7D6AAA5BDCD0}"/>
              </a:ext>
            </a:extLst>
          </p:cNvPr>
          <p:cNvCxnSpPr>
            <a:cxnSpLocks/>
            <a:stCxn id="53" idx="6"/>
            <a:endCxn id="45" idx="2"/>
          </p:cNvCxnSpPr>
          <p:nvPr/>
        </p:nvCxnSpPr>
        <p:spPr>
          <a:xfrm>
            <a:off x="4284920" y="2967179"/>
            <a:ext cx="3487479" cy="329269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9835223-E570-FB7F-CF8C-6DD3332B62D4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4349750" y="2721308"/>
            <a:ext cx="3422649" cy="245871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8BF5DB1-3A85-6D50-082C-C9008BCE6A0B}"/>
              </a:ext>
            </a:extLst>
          </p:cNvPr>
          <p:cNvCxnSpPr>
            <a:cxnSpLocks/>
            <a:stCxn id="53" idx="6"/>
            <a:endCxn id="43" idx="2"/>
          </p:cNvCxnSpPr>
          <p:nvPr/>
        </p:nvCxnSpPr>
        <p:spPr>
          <a:xfrm flipV="1">
            <a:off x="4284920" y="2146168"/>
            <a:ext cx="3487479" cy="821011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4D243C-7877-36AC-577D-DE7400092501}"/>
              </a:ext>
            </a:extLst>
          </p:cNvPr>
          <p:cNvCxnSpPr>
            <a:cxnSpLocks/>
            <a:stCxn id="53" idx="6"/>
            <a:endCxn id="42" idx="3"/>
          </p:cNvCxnSpPr>
          <p:nvPr/>
        </p:nvCxnSpPr>
        <p:spPr>
          <a:xfrm flipV="1">
            <a:off x="4284920" y="1699870"/>
            <a:ext cx="3524850" cy="1267309"/>
          </a:xfrm>
          <a:prstGeom prst="line">
            <a:avLst/>
          </a:prstGeom>
          <a:ln w="38100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CFFE369-2E06-2B87-EC88-70EBB5F776EF}"/>
              </a:ext>
            </a:extLst>
          </p:cNvPr>
          <p:cNvSpPr txBox="1"/>
          <p:nvPr/>
        </p:nvSpPr>
        <p:spPr>
          <a:xfrm>
            <a:off x="6047345" y="1787131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?</a:t>
            </a:r>
            <a:endParaRPr lang="LID4096" sz="28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3080" name="Picture 8" descr="Kingston 16GB DDR4 3200MHz CL22 Dual Rank - Arbeitsspeicher - Hauptbild">
            <a:extLst>
              <a:ext uri="{FF2B5EF4-FFF2-40B4-BE49-F238E27FC236}">
                <a16:creationId xmlns:a16="http://schemas.microsoft.com/office/drawing/2014/main" id="{B0EC37C6-2297-1348-E124-01BE7D8D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03" y="2189873"/>
            <a:ext cx="2194983" cy="12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RLT Gaming PC AMD Ryzen 5 9600X / 32GB DDR5 / 1TB M.2 SSD / AMD Radeon  RX9060 XT / W11 / RGB ab 1.299,90 € | Preisvergleich bei idealo.de">
            <a:extLst>
              <a:ext uri="{FF2B5EF4-FFF2-40B4-BE49-F238E27FC236}">
                <a16:creationId xmlns:a16="http://schemas.microsoft.com/office/drawing/2014/main" id="{4DA8FE16-4BA3-BE5E-F7CF-86270381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78" y="2163268"/>
            <a:ext cx="2111256" cy="175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9B4B2B-F59C-A9C8-8862-73B3ABDE0DE9}"/>
              </a:ext>
            </a:extLst>
          </p:cNvPr>
          <p:cNvSpPr txBox="1"/>
          <p:nvPr/>
        </p:nvSpPr>
        <p:spPr>
          <a:xfrm>
            <a:off x="4771232" y="6572782"/>
            <a:ext cx="9355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Hildebrandt et al.,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Configuration of industrial automation solutions using multi-relational recommender systems</a:t>
            </a:r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2018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28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DAFB5-B170-AB5C-DA91-08AF7D92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F168-7A3F-C339-A4ED-DCE1F06E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graph neural network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4968E-C657-12F7-EC1E-6F9FD984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46FA86-4F4A-4EC6-180C-512556869181}"/>
                  </a:ext>
                </a:extLst>
              </p:cNvPr>
              <p:cNvSpPr txBox="1"/>
              <p:nvPr/>
            </p:nvSpPr>
            <p:spPr>
              <a:xfrm>
                <a:off x="242890" y="1205975"/>
                <a:ext cx="11796710" cy="931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After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steps, one then uses a permutation invariant 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READOUT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function that takes the aggregated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as input and produces the final output.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46FA86-4F4A-4EC6-180C-512556869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0" y="1205975"/>
                <a:ext cx="11796710" cy="931794"/>
              </a:xfrm>
              <a:prstGeom prst="rect">
                <a:avLst/>
              </a:prstGeom>
              <a:blipFill>
                <a:blip r:embed="rId2"/>
                <a:stretch>
                  <a:fillRect l="-827" t="-5229" b="-1111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E4D7EFB-E4EF-EB63-E429-DB41DAC23629}"/>
              </a:ext>
            </a:extLst>
          </p:cNvPr>
          <p:cNvSpPr txBox="1"/>
          <p:nvPr/>
        </p:nvSpPr>
        <p:spPr>
          <a:xfrm>
            <a:off x="197645" y="2570453"/>
            <a:ext cx="11796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Note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that this way, the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whole GNN is permutation invariant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fact, operations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only performed between nodes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independent of the number of nodes.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092B72-CA0A-1F4D-99B5-B4B31EC03DCE}"/>
              </a:ext>
            </a:extLst>
          </p:cNvPr>
          <p:cNvSpPr/>
          <p:nvPr/>
        </p:nvSpPr>
        <p:spPr>
          <a:xfrm>
            <a:off x="438778" y="3734630"/>
            <a:ext cx="11314444" cy="1197228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F516F9-0435-B3B4-87D3-69953148E2A4}"/>
              </a:ext>
            </a:extLst>
          </p:cNvPr>
          <p:cNvSpPr txBox="1"/>
          <p:nvPr/>
        </p:nvSpPr>
        <p:spPr>
          <a:xfrm>
            <a:off x="908845" y="3917745"/>
            <a:ext cx="1037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Thus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we can apply a GNN to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any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graph with similar structure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(e.g., same number of initial node features, same number of edge types, etc.)!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9A186-67B8-FC8A-5E2B-2C4356F4A2DD}"/>
              </a:ext>
            </a:extLst>
          </p:cNvPr>
          <p:cNvSpPr txBox="1"/>
          <p:nvPr/>
        </p:nvSpPr>
        <p:spPr>
          <a:xfrm>
            <a:off x="-246855" y="5603743"/>
            <a:ext cx="10374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In the recommender system setting, that means we can handle new content without retraining / refactorizing everything…!</a:t>
            </a:r>
          </a:p>
        </p:txBody>
      </p:sp>
      <p:pic>
        <p:nvPicPr>
          <p:cNvPr id="2050" name="Picture 2" descr="Nice Meme GIFs | Tenor">
            <a:extLst>
              <a:ext uri="{FF2B5EF4-FFF2-40B4-BE49-F238E27FC236}">
                <a16:creationId xmlns:a16="http://schemas.microsoft.com/office/drawing/2014/main" id="{A57711CB-66D5-06F0-FE50-86C2FD2A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427" y="5265039"/>
            <a:ext cx="1711948" cy="13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31BCEF-5A63-772C-BFD1-18A3A14FB254}"/>
              </a:ext>
            </a:extLst>
          </p:cNvPr>
          <p:cNvSpPr/>
          <p:nvPr/>
        </p:nvSpPr>
        <p:spPr>
          <a:xfrm>
            <a:off x="145045" y="2581866"/>
            <a:ext cx="11849309" cy="138053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96D7-ACA0-4DFD-6FFD-5B035E70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Expressivity of graph neural networks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49F00-C06F-2066-827C-FCA60F14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AF325-6EDC-A616-843F-73E622A4F8F2}"/>
              </a:ext>
            </a:extLst>
          </p:cNvPr>
          <p:cNvSpPr txBox="1"/>
          <p:nvPr/>
        </p:nvSpPr>
        <p:spPr>
          <a:xfrm>
            <a:off x="242891" y="1205975"/>
            <a:ext cx="11796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What can we learn using graph neural networks?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a very simple result on that!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7FD218-292A-1DD2-7E58-4CDDB387106F}"/>
                  </a:ext>
                </a:extLst>
              </p:cNvPr>
              <p:cNvSpPr txBox="1"/>
              <p:nvPr/>
            </p:nvSpPr>
            <p:spPr>
              <a:xfrm>
                <a:off x="145046" y="2640479"/>
                <a:ext cx="121645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be a graph neural network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two non-isomorphic graphs.</a:t>
                </a:r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then the </a:t>
                </a:r>
                <a:r>
                  <a:rPr lang="en-US" sz="2400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Weisfeiler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-Lehman test also decides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are not isomorphic.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7FD218-292A-1DD2-7E58-4CDDB3871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6" y="2640479"/>
                <a:ext cx="12164531" cy="1200329"/>
              </a:xfrm>
              <a:prstGeom prst="rect">
                <a:avLst/>
              </a:prstGeom>
              <a:blipFill>
                <a:blip r:embed="rId2"/>
                <a:stretch>
                  <a:fillRect l="-802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F3EE5B-C0CD-1642-692A-315053A661F4}"/>
              </a:ext>
            </a:extLst>
          </p:cNvPr>
          <p:cNvSpPr txBox="1"/>
          <p:nvPr/>
        </p:nvSpPr>
        <p:spPr>
          <a:xfrm>
            <a:off x="197645" y="4251013"/>
            <a:ext cx="12111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In other terms: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GNNs are at most as good as the </a:t>
            </a:r>
            <a:r>
              <a:rPr lang="en-US" sz="240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Weisfeiler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-Lehman (WL) test at distinguishing graphs.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If the WL test cannot distinguish two graphs, then the GNN cannot distinguish them either, producing the same output for both!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A4FDB-C7A7-5539-7602-FE86FD76892B}"/>
              </a:ext>
            </a:extLst>
          </p:cNvPr>
          <p:cNvSpPr txBox="1"/>
          <p:nvPr/>
        </p:nvSpPr>
        <p:spPr>
          <a:xfrm>
            <a:off x="3544518" y="5861547"/>
            <a:ext cx="503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So, what is the </a:t>
            </a:r>
            <a:r>
              <a:rPr lang="en-US" sz="2400" dirty="0" err="1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Weisfeiler</a:t>
            </a:r>
            <a:r>
              <a:rPr lang="en-US" sz="24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-Lehman test?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8FB65-BB8C-DFE6-3A94-B498958B9BAA}"/>
              </a:ext>
            </a:extLst>
          </p:cNvPr>
          <p:cNvSpPr txBox="1"/>
          <p:nvPr/>
        </p:nvSpPr>
        <p:spPr>
          <a:xfrm>
            <a:off x="6253611" y="6572782"/>
            <a:ext cx="652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K. Xu, W. Hu, J. Leskovec, S. </a:t>
            </a:r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Jegelka</a:t>
            </a:r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How powerful are graph neural networks? ICLR 2019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3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8E075-39CC-EE3D-5B0F-DD3833808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76ACBA-5CF5-65CC-629B-8D14181DF1C8}"/>
              </a:ext>
            </a:extLst>
          </p:cNvPr>
          <p:cNvSpPr/>
          <p:nvPr/>
        </p:nvSpPr>
        <p:spPr>
          <a:xfrm>
            <a:off x="242891" y="2473267"/>
            <a:ext cx="11314444" cy="89223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4E39A-F685-64AB-23CE-2FDC052A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1-dimensional </a:t>
            </a:r>
            <a:r>
              <a:rPr lang="en-US" dirty="0" err="1"/>
              <a:t>Weisfeiler</a:t>
            </a:r>
            <a:r>
              <a:rPr lang="en-US" dirty="0"/>
              <a:t>-Lehman (WL) test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D87BF8-23BC-3658-E56C-1E369408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9E0C26-EDE7-02A7-F42C-4F4952B7AC42}"/>
                  </a:ext>
                </a:extLst>
              </p:cNvPr>
              <p:cNvSpPr txBox="1"/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You have 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you would like to know if they are the same. Of course, the nodes are labelled differently, so we have to find an isomorphic (1-to-1) mapping that assigns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its counterpart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9E0C26-EDE7-02A7-F42C-4F4952B7A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blipFill>
                <a:blip r:embed="rId2"/>
                <a:stretch>
                  <a:fillRect l="-833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A89213-F7A1-08C0-EBDC-CEDBFDADBCC7}"/>
              </a:ext>
            </a:extLst>
          </p:cNvPr>
          <p:cNvSpPr txBox="1"/>
          <p:nvPr/>
        </p:nvSpPr>
        <p:spPr>
          <a:xfrm>
            <a:off x="242891" y="2489898"/>
            <a:ext cx="1131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currently no algorithm that solves this!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the WL can be used to figure out, in many cases,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two graphs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isomorphic.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C721D-9E0D-5395-20E7-ED81B5833EEF}"/>
              </a:ext>
            </a:extLst>
          </p:cNvPr>
          <p:cNvSpPr txBox="1"/>
          <p:nvPr/>
        </p:nvSpPr>
        <p:spPr>
          <a:xfrm>
            <a:off x="242891" y="3441126"/>
            <a:ext cx="113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it works: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3420B-D51A-2DD1-38EF-0DDA03504707}"/>
              </a:ext>
            </a:extLst>
          </p:cNvPr>
          <p:cNvSpPr txBox="1"/>
          <p:nvPr/>
        </p:nvSpPr>
        <p:spPr>
          <a:xfrm>
            <a:off x="6140452" y="4114116"/>
            <a:ext cx="5833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Step 0: Initialize both graphs the same way</a:t>
            </a:r>
          </a:p>
          <a:p>
            <a:endParaRPr lang="en-US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Assign features to all nodes. Here, we use a compressed representation by just labelling nodes that have the same features (here, we use the label 1).</a:t>
            </a:r>
          </a:p>
          <a:p>
            <a:endParaRPr lang="en-US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 all nodes are identical, they start all with the same label.</a:t>
            </a:r>
            <a:endParaRPr lang="LID4096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018BB-185D-F572-1968-C16580577320}"/>
              </a:ext>
            </a:extLst>
          </p:cNvPr>
          <p:cNvSpPr txBox="1"/>
          <p:nvPr/>
        </p:nvSpPr>
        <p:spPr>
          <a:xfrm>
            <a:off x="6051550" y="65571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https://davidbieber.com/post/2019-05-10-weisfeiler-lehman-isomorphism-test/</a:t>
            </a:r>
          </a:p>
        </p:txBody>
      </p:sp>
      <p:pic>
        <p:nvPicPr>
          <p:cNvPr id="5122" name="Picture 2" descr="Initialization: $C\_{0,n} = 1$ for all nodes $n$">
            <a:extLst>
              <a:ext uri="{FF2B5EF4-FFF2-40B4-BE49-F238E27FC236}">
                <a16:creationId xmlns:a16="http://schemas.microsoft.com/office/drawing/2014/main" id="{3D00E7CC-D36A-DBC2-F12C-3E9BA192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" y="3792692"/>
            <a:ext cx="5449436" cy="30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ED2448-9AB7-4802-E7C1-613504418C11}"/>
              </a:ext>
            </a:extLst>
          </p:cNvPr>
          <p:cNvSpPr/>
          <p:nvPr/>
        </p:nvSpPr>
        <p:spPr>
          <a:xfrm>
            <a:off x="712791" y="4038600"/>
            <a:ext cx="354009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309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5" grpId="0"/>
      <p:bldP spid="6" grpId="0"/>
      <p:bldP spid="8" grpId="0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C034F-8B6A-32F9-8E4D-23A0CD18C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1973C0-C4F8-0A6D-76FC-D92ECFE14066}"/>
              </a:ext>
            </a:extLst>
          </p:cNvPr>
          <p:cNvSpPr/>
          <p:nvPr/>
        </p:nvSpPr>
        <p:spPr>
          <a:xfrm>
            <a:off x="242891" y="2473267"/>
            <a:ext cx="11314444" cy="89223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898E5-470E-52C8-752C-98A5BBCA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1-dimensional </a:t>
            </a:r>
            <a:r>
              <a:rPr lang="en-US" dirty="0" err="1"/>
              <a:t>Weisfeiler</a:t>
            </a:r>
            <a:r>
              <a:rPr lang="en-US" dirty="0"/>
              <a:t>-Lehman (WL) test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B70C2-9FBA-5BDA-9BED-0EAAECC6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977F9-138A-0017-0BB0-3FE7CD6F2059}"/>
              </a:ext>
            </a:extLst>
          </p:cNvPr>
          <p:cNvSpPr txBox="1"/>
          <p:nvPr/>
        </p:nvSpPr>
        <p:spPr>
          <a:xfrm>
            <a:off x="242891" y="2489898"/>
            <a:ext cx="1131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currently no algorithm that solves this!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the WL can be used to figure out, in many cases,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two graphs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isomorphic.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0632B-E524-5D14-9233-9BDC72D797D6}"/>
              </a:ext>
            </a:extLst>
          </p:cNvPr>
          <p:cNvSpPr txBox="1"/>
          <p:nvPr/>
        </p:nvSpPr>
        <p:spPr>
          <a:xfrm>
            <a:off x="242891" y="3441126"/>
            <a:ext cx="113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it works: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E98FE-7515-EB8F-B14F-5E688BAB784B}"/>
              </a:ext>
            </a:extLst>
          </p:cNvPr>
          <p:cNvSpPr txBox="1"/>
          <p:nvPr/>
        </p:nvSpPr>
        <p:spPr>
          <a:xfrm>
            <a:off x="6140452" y="4114116"/>
            <a:ext cx="552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Step 1: Message and aggregate</a:t>
            </a:r>
          </a:p>
          <a:p>
            <a:endParaRPr lang="en-US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For each node, look at </a:t>
            </a:r>
            <a:r>
              <a:rPr lang="en-US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neighbouring</a:t>
            </a:r>
            <a:r>
              <a:rPr lang="en-US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nodes and aggregate a multiset of their features.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B03EA-C891-003F-A764-A533025D5984}"/>
              </a:ext>
            </a:extLst>
          </p:cNvPr>
          <p:cNvSpPr txBox="1"/>
          <p:nvPr/>
        </p:nvSpPr>
        <p:spPr>
          <a:xfrm>
            <a:off x="6051550" y="65571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https://davidbieber.com/post/2019-05-10-weisfeiler-lehman-isomorphism-test/</a:t>
            </a:r>
          </a:p>
        </p:txBody>
      </p:sp>
      <p:pic>
        <p:nvPicPr>
          <p:cNvPr id="5124" name="Picture 4" descr="Iteration 1, Step 2: $L\_{1,n}$">
            <a:extLst>
              <a:ext uri="{FF2B5EF4-FFF2-40B4-BE49-F238E27FC236}">
                <a16:creationId xmlns:a16="http://schemas.microsoft.com/office/drawing/2014/main" id="{1B7F1F05-F69A-6F23-44E0-17B1CE518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" y="3792692"/>
            <a:ext cx="5449436" cy="30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019EF2-C3D6-03AD-30F2-1B4ABBAA4A48}"/>
                  </a:ext>
                </a:extLst>
              </p:cNvPr>
              <p:cNvSpPr txBox="1"/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You have 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you would like to know if they are the same. Of course, the nodes are labelled differently, so we have to find an isomorphic (1-to-1) mapping that assigns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its counterpart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019EF2-C3D6-03AD-30F2-1B4ABBAA4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blipFill>
                <a:blip r:embed="rId3"/>
                <a:stretch>
                  <a:fillRect l="-833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DC11BE1-EEF1-378A-F1C3-806CEFD94ED6}"/>
              </a:ext>
            </a:extLst>
          </p:cNvPr>
          <p:cNvSpPr/>
          <p:nvPr/>
        </p:nvSpPr>
        <p:spPr>
          <a:xfrm>
            <a:off x="712791" y="4038600"/>
            <a:ext cx="354009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4131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1994-1538-C7EF-CC6C-8EB04F2E6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A70606-7699-353E-4C5F-D780DC809D44}"/>
              </a:ext>
            </a:extLst>
          </p:cNvPr>
          <p:cNvSpPr/>
          <p:nvPr/>
        </p:nvSpPr>
        <p:spPr>
          <a:xfrm>
            <a:off x="242891" y="2473267"/>
            <a:ext cx="11314444" cy="89223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4E314-DBDC-9391-1C82-F706769F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1-dimensional </a:t>
            </a:r>
            <a:r>
              <a:rPr lang="en-US" dirty="0" err="1"/>
              <a:t>Weisfeiler</a:t>
            </a:r>
            <a:r>
              <a:rPr lang="en-US" dirty="0"/>
              <a:t>-Lehman (WL) test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17B58-AA04-E663-8528-F519145A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9C964-616B-C025-7BE5-0D625489ECF4}"/>
              </a:ext>
            </a:extLst>
          </p:cNvPr>
          <p:cNvSpPr txBox="1"/>
          <p:nvPr/>
        </p:nvSpPr>
        <p:spPr>
          <a:xfrm>
            <a:off x="242891" y="2489898"/>
            <a:ext cx="1131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currently no algorithm that solves this!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the WL can be used to figure out, in many cases,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two graphs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isomorphic.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C606C-319D-5AAC-9818-424B3BDD4BBF}"/>
              </a:ext>
            </a:extLst>
          </p:cNvPr>
          <p:cNvSpPr txBox="1"/>
          <p:nvPr/>
        </p:nvSpPr>
        <p:spPr>
          <a:xfrm>
            <a:off x="242891" y="3441126"/>
            <a:ext cx="113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it works: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659CDC-13BE-233C-60BE-C1FC27094102}"/>
                  </a:ext>
                </a:extLst>
              </p:cNvPr>
              <p:cNvSpPr txBox="1"/>
              <p:nvPr/>
            </p:nvSpPr>
            <p:spPr>
              <a:xfrm>
                <a:off x="6140452" y="4114116"/>
                <a:ext cx="552650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Step 2: Update</a:t>
                </a:r>
              </a:p>
              <a:p>
                <a:endPara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pPr/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Map all multisets to new labels. This has to be injective: different multisets are always mapped to different labels!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Here, we mapped: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→2,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1,1,1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→3</m:t>
                      </m:r>
                    </m:oMath>
                  </m:oMathPara>
                </a14:m>
                <a:endParaRPr lang="en-US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659CDC-13BE-233C-60BE-C1FC27094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52" y="4114116"/>
                <a:ext cx="5526505" cy="2031325"/>
              </a:xfrm>
              <a:prstGeom prst="rect">
                <a:avLst/>
              </a:prstGeom>
              <a:blipFill>
                <a:blip r:embed="rId2"/>
                <a:stretch>
                  <a:fillRect l="-882" t="-150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94AFAC5-C835-C1CE-ABEE-F8B1B271A899}"/>
              </a:ext>
            </a:extLst>
          </p:cNvPr>
          <p:cNvSpPr txBox="1"/>
          <p:nvPr/>
        </p:nvSpPr>
        <p:spPr>
          <a:xfrm>
            <a:off x="6051550" y="65571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https://davidbieber.com/post/2019-05-10-weisfeiler-lehman-isomorphism-test/</a:t>
            </a:r>
          </a:p>
        </p:txBody>
      </p:sp>
      <p:pic>
        <p:nvPicPr>
          <p:cNvPr id="5126" name="Picture 6" descr="Iteration 1, Step 3: $C\_{1,n}$">
            <a:extLst>
              <a:ext uri="{FF2B5EF4-FFF2-40B4-BE49-F238E27FC236}">
                <a16:creationId xmlns:a16="http://schemas.microsoft.com/office/drawing/2014/main" id="{EB8EF324-8954-0437-62A1-1CF85CF5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" y="3792692"/>
            <a:ext cx="5449436" cy="30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32B31-8C93-8493-119B-B1BAF29802B5}"/>
                  </a:ext>
                </a:extLst>
              </p:cNvPr>
              <p:cNvSpPr txBox="1"/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You have 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you would like to know if they are the same. Of course, the nodes are labelled differently, so we have to find an isomorphic (1-to-1) mapping that assigns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its counterpart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32B31-8C93-8493-119B-B1BAF2980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blipFill>
                <a:blip r:embed="rId4"/>
                <a:stretch>
                  <a:fillRect l="-833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6D417B4-8F48-3181-307E-B08655FAC205}"/>
              </a:ext>
            </a:extLst>
          </p:cNvPr>
          <p:cNvSpPr/>
          <p:nvPr/>
        </p:nvSpPr>
        <p:spPr>
          <a:xfrm>
            <a:off x="712791" y="4038600"/>
            <a:ext cx="354009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465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0CCAF-8483-870E-63BC-2FF2606E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6E10DC-660B-5F40-4202-93065BB8E158}"/>
              </a:ext>
            </a:extLst>
          </p:cNvPr>
          <p:cNvSpPr/>
          <p:nvPr/>
        </p:nvSpPr>
        <p:spPr>
          <a:xfrm>
            <a:off x="242891" y="2473267"/>
            <a:ext cx="11314444" cy="89223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47E00-4840-BCFA-72BF-860BC64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1-dimensional </a:t>
            </a:r>
            <a:r>
              <a:rPr lang="en-US" dirty="0" err="1"/>
              <a:t>Weisfeiler</a:t>
            </a:r>
            <a:r>
              <a:rPr lang="en-US" dirty="0"/>
              <a:t>-Lehman (WL) test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18C082-F277-678B-DA58-EC30B86B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9B8CC-FB10-BB56-4AF2-D464D1F353A5}"/>
              </a:ext>
            </a:extLst>
          </p:cNvPr>
          <p:cNvSpPr txBox="1"/>
          <p:nvPr/>
        </p:nvSpPr>
        <p:spPr>
          <a:xfrm>
            <a:off x="242891" y="2489898"/>
            <a:ext cx="1131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currently no algorithm that solves this!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the WL can be used to figure out, in many cases,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two graphs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isomorphic.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089F9-0CBC-3ED0-6D37-0E83C8406B4E}"/>
              </a:ext>
            </a:extLst>
          </p:cNvPr>
          <p:cNvSpPr txBox="1"/>
          <p:nvPr/>
        </p:nvSpPr>
        <p:spPr>
          <a:xfrm>
            <a:off x="242891" y="3441126"/>
            <a:ext cx="113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it works: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B2A3C-2517-5573-5F7B-9DE77A844373}"/>
              </a:ext>
            </a:extLst>
          </p:cNvPr>
          <p:cNvSpPr txBox="1"/>
          <p:nvPr/>
        </p:nvSpPr>
        <p:spPr>
          <a:xfrm>
            <a:off x="6051550" y="65571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https://davidbieber.com/post/2019-05-10-weisfeiler-lehman-isomorphism-test/</a:t>
            </a:r>
          </a:p>
        </p:txBody>
      </p:sp>
      <p:pic>
        <p:nvPicPr>
          <p:cNvPr id="5126" name="Picture 6" descr="Iteration 1, Step 3: $C\_{1,n}$">
            <a:extLst>
              <a:ext uri="{FF2B5EF4-FFF2-40B4-BE49-F238E27FC236}">
                <a16:creationId xmlns:a16="http://schemas.microsoft.com/office/drawing/2014/main" id="{A2FB62B9-DF15-1A15-44F4-C52EAD30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" y="3792692"/>
            <a:ext cx="5449436" cy="30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51344E-0156-F7F7-C854-10E0897B05C1}"/>
                  </a:ext>
                </a:extLst>
              </p:cNvPr>
              <p:cNvSpPr txBox="1"/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You have 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you would like to know if they are the same. Of course, the nodes are labelled differently, so we have to find an isomorphic (1-to-1) mapping that assigns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its counterpart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C32B31-8C93-8493-119B-B1BAF2980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blipFill>
                <a:blip r:embed="rId4"/>
                <a:stretch>
                  <a:fillRect l="-833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4817A99-25FE-2627-A10A-3880DA5B582B}"/>
              </a:ext>
            </a:extLst>
          </p:cNvPr>
          <p:cNvSpPr/>
          <p:nvPr/>
        </p:nvSpPr>
        <p:spPr>
          <a:xfrm>
            <a:off x="712791" y="4038600"/>
            <a:ext cx="354009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45DF4-194B-CE1C-ADE0-6F271E1B3159}"/>
              </a:ext>
            </a:extLst>
          </p:cNvPr>
          <p:cNvSpPr txBox="1"/>
          <p:nvPr/>
        </p:nvSpPr>
        <p:spPr>
          <a:xfrm>
            <a:off x="712791" y="5887145"/>
            <a:ext cx="944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2: 3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3: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85077-F829-8D00-BFA9-0F8EA3625B08}"/>
              </a:ext>
            </a:extLst>
          </p:cNvPr>
          <p:cNvSpPr txBox="1"/>
          <p:nvPr/>
        </p:nvSpPr>
        <p:spPr>
          <a:xfrm>
            <a:off x="2993404" y="5887145"/>
            <a:ext cx="944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2: 3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3: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74EA9F-BE20-2942-1AC7-8FA9F293C54E}"/>
                  </a:ext>
                </a:extLst>
              </p:cNvPr>
              <p:cNvSpPr txBox="1"/>
              <p:nvPr/>
            </p:nvSpPr>
            <p:spPr>
              <a:xfrm>
                <a:off x="6140452" y="4114116"/>
                <a:ext cx="600709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Repeat step 2 and 3</a:t>
                </a:r>
              </a:p>
              <a:p>
                <a:endPara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do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times or until the distribution of labels does not change between steps.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at any step, the multiset of all labels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different, we stop and the test decides that the two graphs are not isomorphic. </a:t>
                </a:r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Otherwise, the test is inconclusive</a:t>
                </a: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74EA9F-BE20-2942-1AC7-8FA9F293C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52" y="4114116"/>
                <a:ext cx="6007098" cy="2308324"/>
              </a:xfrm>
              <a:prstGeom prst="rect">
                <a:avLst/>
              </a:prstGeom>
              <a:blipFill>
                <a:blip r:embed="rId5"/>
                <a:stretch>
                  <a:fillRect l="-811" t="-1319" r="-203" b="-343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806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558B3-4345-9920-28F6-CEE6248F4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46D6ED4-216E-DD99-2CA6-1D1682654A50}"/>
              </a:ext>
            </a:extLst>
          </p:cNvPr>
          <p:cNvSpPr/>
          <p:nvPr/>
        </p:nvSpPr>
        <p:spPr>
          <a:xfrm>
            <a:off x="242891" y="2473267"/>
            <a:ext cx="11314444" cy="89223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5B08D-57D1-4584-07C1-360F4F78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1-dimensional </a:t>
            </a:r>
            <a:r>
              <a:rPr lang="en-US" dirty="0" err="1"/>
              <a:t>Weisfeiler</a:t>
            </a:r>
            <a:r>
              <a:rPr lang="en-US" dirty="0"/>
              <a:t>-Lehman (WL) test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69B43-CBC7-6792-68CE-BD6F41EB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F265E-EA2F-4C5F-C08C-37B0FC777C03}"/>
              </a:ext>
            </a:extLst>
          </p:cNvPr>
          <p:cNvSpPr txBox="1"/>
          <p:nvPr/>
        </p:nvSpPr>
        <p:spPr>
          <a:xfrm>
            <a:off x="242891" y="2489898"/>
            <a:ext cx="1131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currently no algorithm that solves this!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the WL can be used to figure out, in many cases,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two graphs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isomorphic.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DB3ED-CC49-D685-1E74-85588A830D7C}"/>
              </a:ext>
            </a:extLst>
          </p:cNvPr>
          <p:cNvSpPr txBox="1"/>
          <p:nvPr/>
        </p:nvSpPr>
        <p:spPr>
          <a:xfrm>
            <a:off x="242891" y="3441126"/>
            <a:ext cx="113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it works: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153AC7-7CDD-C789-AF03-D6FD47674634}"/>
                  </a:ext>
                </a:extLst>
              </p:cNvPr>
              <p:cNvSpPr txBox="1"/>
              <p:nvPr/>
            </p:nvSpPr>
            <p:spPr>
              <a:xfrm>
                <a:off x="6140452" y="4114116"/>
                <a:ext cx="600709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Repeat step 2 and 3</a:t>
                </a:r>
              </a:p>
              <a:p>
                <a:endPara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do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times or until the distribution of labels does not change between steps.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at any step, the multiset of all labels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different, we stop and the test decides that the two graphs are not isomorphic. </a:t>
                </a:r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Otherwise, the test is inconclusive</a:t>
                </a: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153AC7-7CDD-C789-AF03-D6FD47674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52" y="4114116"/>
                <a:ext cx="6007098" cy="2308324"/>
              </a:xfrm>
              <a:prstGeom prst="rect">
                <a:avLst/>
              </a:prstGeom>
              <a:blipFill>
                <a:blip r:embed="rId2"/>
                <a:stretch>
                  <a:fillRect l="-811" t="-1319" r="-203" b="-343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4115B30-1A41-49F6-4AC6-FFF58B991794}"/>
              </a:ext>
            </a:extLst>
          </p:cNvPr>
          <p:cNvSpPr txBox="1"/>
          <p:nvPr/>
        </p:nvSpPr>
        <p:spPr>
          <a:xfrm>
            <a:off x="6051550" y="65571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https://davidbieber.com/post/2019-05-10-weisfeiler-lehman-isomorphism-test/</a:t>
            </a:r>
          </a:p>
        </p:txBody>
      </p:sp>
      <p:pic>
        <p:nvPicPr>
          <p:cNvPr id="5128" name="Picture 8" descr="Iteration 2, Step 2: $L\_{2,n}$">
            <a:extLst>
              <a:ext uri="{FF2B5EF4-FFF2-40B4-BE49-F238E27FC236}">
                <a16:creationId xmlns:a16="http://schemas.microsoft.com/office/drawing/2014/main" id="{CF952AB1-B7B7-0298-89AB-6E029BE57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" y="3792692"/>
            <a:ext cx="5449436" cy="30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49DC7E-EB32-BFE9-6E57-2BCF6CA02EAA}"/>
                  </a:ext>
                </a:extLst>
              </p:cNvPr>
              <p:cNvSpPr txBox="1"/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You have 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you would like to know if they are the same. Of course, the nodes are labelled differently, so we have to find an isomorphic (1-to-1) mapping that assigns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its counterpart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49DC7E-EB32-BFE9-6E57-2BCF6CA02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blipFill>
                <a:blip r:embed="rId4"/>
                <a:stretch>
                  <a:fillRect l="-833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41D95D0-EB65-0E26-C73B-D90B7C40B9A8}"/>
              </a:ext>
            </a:extLst>
          </p:cNvPr>
          <p:cNvSpPr txBox="1"/>
          <p:nvPr/>
        </p:nvSpPr>
        <p:spPr>
          <a:xfrm>
            <a:off x="712791" y="5887145"/>
            <a:ext cx="944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2: 3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5C2BE-4D82-AD4C-7D9A-B6E74A688B92}"/>
              </a:ext>
            </a:extLst>
          </p:cNvPr>
          <p:cNvSpPr txBox="1"/>
          <p:nvPr/>
        </p:nvSpPr>
        <p:spPr>
          <a:xfrm>
            <a:off x="2993404" y="5887145"/>
            <a:ext cx="944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2: 3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3: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2DC414-1B42-7541-CE73-A726C9FF943B}"/>
              </a:ext>
            </a:extLst>
          </p:cNvPr>
          <p:cNvSpPr/>
          <p:nvPr/>
        </p:nvSpPr>
        <p:spPr>
          <a:xfrm>
            <a:off x="712791" y="4038600"/>
            <a:ext cx="354009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035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65EF-0B09-FAA7-85A3-5D4CB440E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0946AF-6954-20C4-640B-8CB8DD2BE381}"/>
              </a:ext>
            </a:extLst>
          </p:cNvPr>
          <p:cNvSpPr/>
          <p:nvPr/>
        </p:nvSpPr>
        <p:spPr>
          <a:xfrm>
            <a:off x="242891" y="2473267"/>
            <a:ext cx="11314444" cy="89223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42E0B-08FF-C4D5-BABD-82322AA6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1-dimensional </a:t>
            </a:r>
            <a:r>
              <a:rPr lang="en-US" dirty="0" err="1"/>
              <a:t>Weisfeiler</a:t>
            </a:r>
            <a:r>
              <a:rPr lang="en-US" dirty="0"/>
              <a:t>-Lehman (WL) test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7EDA1-CD93-344A-AC04-5AF25C2F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E73CE-E5FE-B7A8-4B9F-5CCF68F59A5E}"/>
              </a:ext>
            </a:extLst>
          </p:cNvPr>
          <p:cNvSpPr txBox="1"/>
          <p:nvPr/>
        </p:nvSpPr>
        <p:spPr>
          <a:xfrm>
            <a:off x="242891" y="2489898"/>
            <a:ext cx="1131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currently no algorithm that solves this!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the WL can be used to figure out, in many cases,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two graphs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isomorphic.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612DF-3475-1ED0-FEBD-A657AF6DCB2F}"/>
              </a:ext>
            </a:extLst>
          </p:cNvPr>
          <p:cNvSpPr txBox="1"/>
          <p:nvPr/>
        </p:nvSpPr>
        <p:spPr>
          <a:xfrm>
            <a:off x="242891" y="3441126"/>
            <a:ext cx="113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it works: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3AC3E7-1F04-C3D0-8D27-16C3B2C880BC}"/>
                  </a:ext>
                </a:extLst>
              </p:cNvPr>
              <p:cNvSpPr txBox="1"/>
              <p:nvPr/>
            </p:nvSpPr>
            <p:spPr>
              <a:xfrm>
                <a:off x="6140452" y="4114116"/>
                <a:ext cx="605154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Repeat step 2 and 3</a:t>
                </a:r>
              </a:p>
              <a:p>
                <a:endPara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do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times or until the distribution of labels does not change between steps.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at any step, the multiset of all labels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different, we stop and the test decides that the two graphs are not isomorphic. </a:t>
                </a:r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Otherwise, the test is inconclusive</a:t>
                </a: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3AC3E7-1F04-C3D0-8D27-16C3B2C8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52" y="4114116"/>
                <a:ext cx="6051548" cy="2308324"/>
              </a:xfrm>
              <a:prstGeom prst="rect">
                <a:avLst/>
              </a:prstGeom>
              <a:blipFill>
                <a:blip r:embed="rId2"/>
                <a:stretch>
                  <a:fillRect l="-806" t="-1319" b="-343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269BB8-42ED-7B54-1611-D70F4BC376C0}"/>
              </a:ext>
            </a:extLst>
          </p:cNvPr>
          <p:cNvSpPr txBox="1"/>
          <p:nvPr/>
        </p:nvSpPr>
        <p:spPr>
          <a:xfrm>
            <a:off x="6051550" y="65571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https://davidbieber.com/post/2019-05-10-weisfeiler-lehman-isomorphism-test/</a:t>
            </a:r>
          </a:p>
        </p:txBody>
      </p:sp>
      <p:pic>
        <p:nvPicPr>
          <p:cNvPr id="5128" name="Picture 8" descr="Iteration 2, Step 2: $L\_{2,n}$">
            <a:extLst>
              <a:ext uri="{FF2B5EF4-FFF2-40B4-BE49-F238E27FC236}">
                <a16:creationId xmlns:a16="http://schemas.microsoft.com/office/drawing/2014/main" id="{B9CF7224-5192-D870-3729-C6EF29393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" y="3792692"/>
            <a:ext cx="5449436" cy="30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teration 2, Step 3: $C\_{2,n}$">
            <a:extLst>
              <a:ext uri="{FF2B5EF4-FFF2-40B4-BE49-F238E27FC236}">
                <a16:creationId xmlns:a16="http://schemas.microsoft.com/office/drawing/2014/main" id="{B6FB6A35-F93A-716A-5693-F4C13B1B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" y="3792692"/>
            <a:ext cx="5449436" cy="30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8A3246-E0E2-C418-2542-EE8A1676CAEE}"/>
                  </a:ext>
                </a:extLst>
              </p:cNvPr>
              <p:cNvSpPr txBox="1"/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You have 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you would like to know if they are the same. Of course, the nodes are labelled differently, so we have to find an isomorphic (1-to-1) mapping that assigns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its counterpart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8A3246-E0E2-C418-2542-EE8A1676C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blipFill>
                <a:blip r:embed="rId5"/>
                <a:stretch>
                  <a:fillRect l="-833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BB9DCC5-243F-FA12-1506-C977C44C4A82}"/>
              </a:ext>
            </a:extLst>
          </p:cNvPr>
          <p:cNvSpPr txBox="1"/>
          <p:nvPr/>
        </p:nvSpPr>
        <p:spPr>
          <a:xfrm>
            <a:off x="712791" y="5887145"/>
            <a:ext cx="94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4: 2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5: 1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6: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6F515-2D7C-D9D7-F434-3B9C0008C15D}"/>
              </a:ext>
            </a:extLst>
          </p:cNvPr>
          <p:cNvSpPr txBox="1"/>
          <p:nvPr/>
        </p:nvSpPr>
        <p:spPr>
          <a:xfrm>
            <a:off x="2993404" y="5887145"/>
            <a:ext cx="94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4: 2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5: 1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6: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0F2CB-E114-F3ED-4E06-71FA7CD491F8}"/>
              </a:ext>
            </a:extLst>
          </p:cNvPr>
          <p:cNvSpPr/>
          <p:nvPr/>
        </p:nvSpPr>
        <p:spPr>
          <a:xfrm>
            <a:off x="712791" y="4038600"/>
            <a:ext cx="354009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56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65771-959B-4543-A815-24D91BFE6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31BF3-8F9B-A71A-8CBD-AFFC22554D14}"/>
              </a:ext>
            </a:extLst>
          </p:cNvPr>
          <p:cNvSpPr/>
          <p:nvPr/>
        </p:nvSpPr>
        <p:spPr>
          <a:xfrm>
            <a:off x="242891" y="2473267"/>
            <a:ext cx="11314444" cy="89223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5F20D-0771-F2C9-A147-489D00F5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1-dimensional </a:t>
            </a:r>
            <a:r>
              <a:rPr lang="en-US" dirty="0" err="1"/>
              <a:t>Weisfeiler</a:t>
            </a:r>
            <a:r>
              <a:rPr lang="en-US" dirty="0"/>
              <a:t>-Lehman (WL) test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8CD96F-05C9-2553-717D-EC43AD4C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AF3AB-33F8-4863-F8EF-177581D72680}"/>
              </a:ext>
            </a:extLst>
          </p:cNvPr>
          <p:cNvSpPr txBox="1"/>
          <p:nvPr/>
        </p:nvSpPr>
        <p:spPr>
          <a:xfrm>
            <a:off x="242891" y="2489898"/>
            <a:ext cx="1131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currently no algorithm that solves this!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the WL can be used to figure out, in many cases,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two graphs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isomorphic.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EFCA97-AB93-BDEB-5F1C-BBB9180DCF26}"/>
              </a:ext>
            </a:extLst>
          </p:cNvPr>
          <p:cNvSpPr txBox="1"/>
          <p:nvPr/>
        </p:nvSpPr>
        <p:spPr>
          <a:xfrm>
            <a:off x="242891" y="3441126"/>
            <a:ext cx="113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it works: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E682A-B46A-66A5-F22F-87A2CC835841}"/>
                  </a:ext>
                </a:extLst>
              </p:cNvPr>
              <p:cNvSpPr txBox="1"/>
              <p:nvPr/>
            </p:nvSpPr>
            <p:spPr>
              <a:xfrm>
                <a:off x="6140452" y="4114116"/>
                <a:ext cx="605154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Repeat step 2 and 3</a:t>
                </a:r>
              </a:p>
              <a:p>
                <a:endPara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do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times or until the distribution of labels does not change between steps.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at any step, the multiset of all labels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different, we stop and the test decides that the two graphs are not isomorphic. </a:t>
                </a:r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Otherwise, the test is inconclusive</a:t>
                </a: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0E682A-B46A-66A5-F22F-87A2CC83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52" y="4114116"/>
                <a:ext cx="6051548" cy="2308324"/>
              </a:xfrm>
              <a:prstGeom prst="rect">
                <a:avLst/>
              </a:prstGeom>
              <a:blipFill>
                <a:blip r:embed="rId2"/>
                <a:stretch>
                  <a:fillRect l="-806" t="-1319" b="-343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BDF0E22-18EA-F14E-F9A9-F9D5F7B0495A}"/>
              </a:ext>
            </a:extLst>
          </p:cNvPr>
          <p:cNvSpPr txBox="1"/>
          <p:nvPr/>
        </p:nvSpPr>
        <p:spPr>
          <a:xfrm>
            <a:off x="6051550" y="65571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https://davidbieber.com/post/2019-05-10-weisfeiler-lehman-isomorphism-test/</a:t>
            </a:r>
          </a:p>
        </p:txBody>
      </p:sp>
      <p:pic>
        <p:nvPicPr>
          <p:cNvPr id="5134" name="Picture 14" descr="Iteration 3, Step 2: $L\_{3,n}$">
            <a:extLst>
              <a:ext uri="{FF2B5EF4-FFF2-40B4-BE49-F238E27FC236}">
                <a16:creationId xmlns:a16="http://schemas.microsoft.com/office/drawing/2014/main" id="{AFE07B8D-34EB-31FE-5864-195796F0D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" y="3792692"/>
            <a:ext cx="5449436" cy="30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9D54BD-3011-E5FD-DB60-12C0E6F1749F}"/>
                  </a:ext>
                </a:extLst>
              </p:cNvPr>
              <p:cNvSpPr txBox="1"/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You have 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you would like to know if they are the same. Of course, the nodes are labelled differently, so we have to find an isomorphic (1-to-1) mapping that assigns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its counterpart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9D54BD-3011-E5FD-DB60-12C0E6F17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blipFill>
                <a:blip r:embed="rId4"/>
                <a:stretch>
                  <a:fillRect l="-833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92F6AE-CD66-A7D2-CE22-00ED085D16BE}"/>
              </a:ext>
            </a:extLst>
          </p:cNvPr>
          <p:cNvSpPr txBox="1"/>
          <p:nvPr/>
        </p:nvSpPr>
        <p:spPr>
          <a:xfrm>
            <a:off x="712791" y="5887145"/>
            <a:ext cx="94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4: 2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5: 1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6: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34CFF-8287-70C3-DDE1-DA04DB3E9502}"/>
              </a:ext>
            </a:extLst>
          </p:cNvPr>
          <p:cNvSpPr txBox="1"/>
          <p:nvPr/>
        </p:nvSpPr>
        <p:spPr>
          <a:xfrm>
            <a:off x="2993404" y="5887145"/>
            <a:ext cx="94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4: 2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5: 1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6: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AA21A1-AEC6-FF7E-7431-734109E5C651}"/>
              </a:ext>
            </a:extLst>
          </p:cNvPr>
          <p:cNvSpPr/>
          <p:nvPr/>
        </p:nvSpPr>
        <p:spPr>
          <a:xfrm>
            <a:off x="712791" y="4038600"/>
            <a:ext cx="354009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3776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2B79B-55B3-6C66-9EBF-D9314D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665A48-470F-80A6-AA77-0A1234B818B8}"/>
              </a:ext>
            </a:extLst>
          </p:cNvPr>
          <p:cNvSpPr/>
          <p:nvPr/>
        </p:nvSpPr>
        <p:spPr>
          <a:xfrm>
            <a:off x="242891" y="2473267"/>
            <a:ext cx="11314444" cy="89223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211A0-DFD5-A0FF-DF91-ECC087A4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1-dimensional </a:t>
            </a:r>
            <a:r>
              <a:rPr lang="en-US" dirty="0" err="1"/>
              <a:t>Weisfeiler</a:t>
            </a:r>
            <a:r>
              <a:rPr lang="en-US" dirty="0"/>
              <a:t>-Lehman (WL) test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E9F68-148E-2F2E-5688-D7AF7A24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2938D-045E-D5CB-27CD-B47C85F2E191}"/>
              </a:ext>
            </a:extLst>
          </p:cNvPr>
          <p:cNvSpPr txBox="1"/>
          <p:nvPr/>
        </p:nvSpPr>
        <p:spPr>
          <a:xfrm>
            <a:off x="242891" y="2489898"/>
            <a:ext cx="1131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There is currently no algorithm that solves this!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the WL can be used to figure out, in many cases,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if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two graphs are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not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isomorphic.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2AB1F-F2A0-A3A9-FF6B-D874A6E8284B}"/>
              </a:ext>
            </a:extLst>
          </p:cNvPr>
          <p:cNvSpPr txBox="1"/>
          <p:nvPr/>
        </p:nvSpPr>
        <p:spPr>
          <a:xfrm>
            <a:off x="242891" y="3441126"/>
            <a:ext cx="113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How it works: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8ADB69-7DBC-90A5-2E07-DB39573646A6}"/>
                  </a:ext>
                </a:extLst>
              </p:cNvPr>
              <p:cNvSpPr txBox="1"/>
              <p:nvPr/>
            </p:nvSpPr>
            <p:spPr>
              <a:xfrm>
                <a:off x="6140452" y="4114116"/>
                <a:ext cx="605154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Repeat step 2 and 3</a:t>
                </a:r>
              </a:p>
              <a:p>
                <a:endParaRPr lang="en-US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  <a:p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do this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times or until the distribution of labels does not change between steps.</a:t>
                </a: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b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at any step, the multiset of all labels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different, we stop and the test decides that the two graphs are not isomorphic. </a:t>
                </a:r>
                <a:r>
                  <a:rPr lang="en-US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Otherwise, the test is inconclusive</a:t>
                </a:r>
                <a:r>
                  <a:rPr lang="en-US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8ADB69-7DBC-90A5-2E07-DB3957364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452" y="4114116"/>
                <a:ext cx="6051548" cy="2308324"/>
              </a:xfrm>
              <a:prstGeom prst="rect">
                <a:avLst/>
              </a:prstGeom>
              <a:blipFill>
                <a:blip r:embed="rId2"/>
                <a:stretch>
                  <a:fillRect l="-806" t="-1319" b="-343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14ED01-3AAA-9BD2-A2C9-617769E69D03}"/>
              </a:ext>
            </a:extLst>
          </p:cNvPr>
          <p:cNvSpPr txBox="1"/>
          <p:nvPr/>
        </p:nvSpPr>
        <p:spPr>
          <a:xfrm>
            <a:off x="6051550" y="655719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Image credit: </a:t>
            </a:r>
            <a:r>
              <a:rPr lang="LID4096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https://davidbieber.com/post/2019-05-10-weisfeiler-lehman-isomorphism-test/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74DA3B-F059-F547-F127-E3128519C2F0}"/>
                  </a:ext>
                </a:extLst>
              </p:cNvPr>
              <p:cNvSpPr txBox="1"/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Problem: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You have 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you would like to know if they are the same. Of course, the nodes are labelled differently, so we have to find an isomorphic (1-to-1) mapping that assigns each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its counterpart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74DA3B-F059-F547-F127-E3128519C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098550"/>
                <a:ext cx="11706218" cy="1200329"/>
              </a:xfrm>
              <a:prstGeom prst="rect">
                <a:avLst/>
              </a:prstGeom>
              <a:blipFill>
                <a:blip r:embed="rId3"/>
                <a:stretch>
                  <a:fillRect l="-833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32" name="Picture 12" descr="Iteration 3, Step 3: $C\_{3,n}$">
            <a:extLst>
              <a:ext uri="{FF2B5EF4-FFF2-40B4-BE49-F238E27FC236}">
                <a16:creationId xmlns:a16="http://schemas.microsoft.com/office/drawing/2014/main" id="{C91B8F4B-627B-C732-1247-7F28E6377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" y="3792692"/>
            <a:ext cx="5449436" cy="306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7655D-7332-B57B-5C69-A86367426DE7}"/>
              </a:ext>
            </a:extLst>
          </p:cNvPr>
          <p:cNvSpPr txBox="1"/>
          <p:nvPr/>
        </p:nvSpPr>
        <p:spPr>
          <a:xfrm>
            <a:off x="712791" y="5887145"/>
            <a:ext cx="94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7: 2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8: 1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9: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F627F-8116-2AA6-9E9B-4BB856D2F938}"/>
              </a:ext>
            </a:extLst>
          </p:cNvPr>
          <p:cNvSpPr txBox="1"/>
          <p:nvPr/>
        </p:nvSpPr>
        <p:spPr>
          <a:xfrm>
            <a:off x="2993404" y="5887145"/>
            <a:ext cx="944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7: 2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8: 1</a:t>
            </a:r>
          </a:p>
          <a:p>
            <a:r>
              <a:rPr lang="en-US" sz="1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9: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51D5F2-190B-1BC8-5C09-3B867D4BE4C3}"/>
              </a:ext>
            </a:extLst>
          </p:cNvPr>
          <p:cNvSpPr/>
          <p:nvPr/>
        </p:nvSpPr>
        <p:spPr>
          <a:xfrm>
            <a:off x="712791" y="4038600"/>
            <a:ext cx="354009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5692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7D86E-7C12-9DB7-90A1-D6E04A8B9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2D590CB-0CCF-AFB9-7D55-DECEC9987EA4}"/>
              </a:ext>
            </a:extLst>
          </p:cNvPr>
          <p:cNvSpPr/>
          <p:nvPr/>
        </p:nvSpPr>
        <p:spPr>
          <a:xfrm>
            <a:off x="2827867" y="5971206"/>
            <a:ext cx="8501950" cy="687354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A842D-1311-2E0C-1B96-9870348B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how can we do this?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58F29-3522-0E07-EB65-B8440BC7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72EB1-1FB4-9D47-0356-AEEEDC04D582}"/>
              </a:ext>
            </a:extLst>
          </p:cNvPr>
          <p:cNvSpPr txBox="1"/>
          <p:nvPr/>
        </p:nvSpPr>
        <p:spPr>
          <a:xfrm>
            <a:off x="242891" y="1205975"/>
            <a:ext cx="1061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What we want to build is a </a:t>
            </a:r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recommender system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</a:t>
            </a:r>
            <a:b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Lets look at the Netflix example: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19C7D8-4D4E-131C-38C9-F21A248CE2D9}"/>
              </a:ext>
            </a:extLst>
          </p:cNvPr>
          <p:cNvCxnSpPr>
            <a:stCxn id="39" idx="6"/>
            <a:endCxn id="34" idx="2"/>
          </p:cNvCxnSpPr>
          <p:nvPr/>
        </p:nvCxnSpPr>
        <p:spPr>
          <a:xfrm flipV="1">
            <a:off x="4176232" y="2358807"/>
            <a:ext cx="3494567" cy="2458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0DF969-A8DE-8F07-251C-7DCAB2E006E3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4176232" y="2604678"/>
            <a:ext cx="3494567" cy="865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C84F09-817D-CB38-2377-529CCB076C71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4176232" y="2892825"/>
            <a:ext cx="3615070" cy="24837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330172-100B-86FC-1DC5-AB8B3C523CC6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4176232" y="3141196"/>
            <a:ext cx="3423684" cy="31196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997B3A-17C0-A999-C8F7-C51ADFD25150}"/>
              </a:ext>
            </a:extLst>
          </p:cNvPr>
          <p:cNvCxnSpPr>
            <a:cxnSpLocks/>
            <a:stCxn id="40" idx="6"/>
            <a:endCxn id="38" idx="2"/>
          </p:cNvCxnSpPr>
          <p:nvPr/>
        </p:nvCxnSpPr>
        <p:spPr>
          <a:xfrm>
            <a:off x="4176232" y="3141196"/>
            <a:ext cx="3494567" cy="148144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06EA85-A4A1-F421-196B-37EF4F68842F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4176232" y="3716336"/>
            <a:ext cx="3494567" cy="90630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0765F4-7EDE-0066-36DB-5148FB9F59A8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4176232" y="3470465"/>
            <a:ext cx="3494567" cy="82101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36DA6E-4DAC-E96E-2142-CDC07FAE58C1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4176232" y="4291476"/>
            <a:ext cx="3494567" cy="33116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EC9A15D-31A7-8038-E11D-81276200F998}"/>
              </a:ext>
            </a:extLst>
          </p:cNvPr>
          <p:cNvSpPr/>
          <p:nvPr/>
        </p:nvSpPr>
        <p:spPr>
          <a:xfrm>
            <a:off x="7670799" y="2231216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137A3C6-F57C-7B3E-9533-4BB0273A3B9C}"/>
              </a:ext>
            </a:extLst>
          </p:cNvPr>
          <p:cNvSpPr/>
          <p:nvPr/>
        </p:nvSpPr>
        <p:spPr>
          <a:xfrm>
            <a:off x="7670799" y="276773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2B42CB-40C2-8B2A-9BF0-092303D98A09}"/>
              </a:ext>
            </a:extLst>
          </p:cNvPr>
          <p:cNvSpPr/>
          <p:nvPr/>
        </p:nvSpPr>
        <p:spPr>
          <a:xfrm>
            <a:off x="7670799" y="334287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715C7C9-33C4-F959-C3A6-80343C530244}"/>
              </a:ext>
            </a:extLst>
          </p:cNvPr>
          <p:cNvSpPr/>
          <p:nvPr/>
        </p:nvSpPr>
        <p:spPr>
          <a:xfrm>
            <a:off x="7670799" y="3918014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DCF721-FD34-4903-7A7C-6C999DFE8DF5}"/>
              </a:ext>
            </a:extLst>
          </p:cNvPr>
          <p:cNvSpPr/>
          <p:nvPr/>
        </p:nvSpPr>
        <p:spPr>
          <a:xfrm>
            <a:off x="7670799" y="4495045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8BB5C79-9E7C-F555-2F9F-EA5F6C6D6770}"/>
              </a:ext>
            </a:extLst>
          </p:cNvPr>
          <p:cNvSpPr/>
          <p:nvPr/>
        </p:nvSpPr>
        <p:spPr>
          <a:xfrm>
            <a:off x="3921050" y="2477087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6038717-2213-845B-8F9E-9932408FF9D2}"/>
              </a:ext>
            </a:extLst>
          </p:cNvPr>
          <p:cNvSpPr/>
          <p:nvPr/>
        </p:nvSpPr>
        <p:spPr>
          <a:xfrm>
            <a:off x="3921050" y="3013605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D91006-FAD1-CA8F-E2ED-534146B3D5B0}"/>
              </a:ext>
            </a:extLst>
          </p:cNvPr>
          <p:cNvSpPr/>
          <p:nvPr/>
        </p:nvSpPr>
        <p:spPr>
          <a:xfrm>
            <a:off x="3921050" y="3588745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65F9AC-6F5B-F6C1-CF22-D2544FE568D2}"/>
              </a:ext>
            </a:extLst>
          </p:cNvPr>
          <p:cNvSpPr/>
          <p:nvPr/>
        </p:nvSpPr>
        <p:spPr>
          <a:xfrm>
            <a:off x="3921050" y="4163885"/>
            <a:ext cx="255182" cy="2551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E61024-97CD-7142-3053-E03E682B9EA6}"/>
              </a:ext>
            </a:extLst>
          </p:cNvPr>
          <p:cNvGrpSpPr/>
          <p:nvPr/>
        </p:nvGrpSpPr>
        <p:grpSpPr>
          <a:xfrm>
            <a:off x="2503581" y="2934009"/>
            <a:ext cx="844992" cy="1389934"/>
            <a:chOff x="2342607" y="1487953"/>
            <a:chExt cx="844992" cy="13899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9511CD9-9E25-7C4B-AE81-82F90B32AF7C}"/>
                </a:ext>
              </a:extLst>
            </p:cNvPr>
            <p:cNvCxnSpPr/>
            <p:nvPr/>
          </p:nvCxnSpPr>
          <p:spPr>
            <a:xfrm>
              <a:off x="2760133" y="1855521"/>
              <a:ext cx="0" cy="536518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0B302A1-6D90-DC17-9FD6-C4DDB664A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6133" y="2366178"/>
              <a:ext cx="254000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D7B9BC-E2E6-225A-0EA8-4D94FDFE39A6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3" y="2366178"/>
              <a:ext cx="255182" cy="511709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E7F393-F083-E57B-E6C3-4B87A905A42D}"/>
                </a:ext>
              </a:extLst>
            </p:cNvPr>
            <p:cNvCxnSpPr>
              <a:cxnSpLocks/>
            </p:cNvCxnSpPr>
            <p:nvPr/>
          </p:nvCxnSpPr>
          <p:spPr>
            <a:xfrm>
              <a:off x="2760132" y="1931561"/>
              <a:ext cx="427467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EA8248-0CCE-005D-B6F4-1483FA209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2607" y="1931561"/>
              <a:ext cx="417524" cy="212107"/>
            </a:xfrm>
            <a:prstGeom prst="line">
              <a:avLst/>
            </a:prstGeom>
            <a:ln w="63500" cap="rnd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94495F2-7247-3849-2820-9EAF34630348}"/>
                </a:ext>
              </a:extLst>
            </p:cNvPr>
            <p:cNvSpPr/>
            <p:nvPr/>
          </p:nvSpPr>
          <p:spPr>
            <a:xfrm>
              <a:off x="2576347" y="1487953"/>
              <a:ext cx="367568" cy="36756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1D6092-0983-F68C-B67A-D1CDA96CF4E8}"/>
              </a:ext>
            </a:extLst>
          </p:cNvPr>
          <p:cNvSpPr txBox="1"/>
          <p:nvPr/>
        </p:nvSpPr>
        <p:spPr>
          <a:xfrm>
            <a:off x="2484927" y="2404568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Users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BFDA9A-92CB-CA33-13EA-EFFC9776E4A5}"/>
              </a:ext>
            </a:extLst>
          </p:cNvPr>
          <p:cNvSpPr txBox="1"/>
          <p:nvPr/>
        </p:nvSpPr>
        <p:spPr>
          <a:xfrm>
            <a:off x="8638124" y="2246254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Movies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C59F91-2CB3-FE61-5AF4-5D2D2C208F6D}"/>
              </a:ext>
            </a:extLst>
          </p:cNvPr>
          <p:cNvSpPr txBox="1"/>
          <p:nvPr/>
        </p:nvSpPr>
        <p:spPr>
          <a:xfrm>
            <a:off x="4532782" y="4580148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Watched / Ranked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53" name="Picture 4" descr="1977 Star Wars Episode IV A New Hope Movie Poster 11X17 Darth Vader Luke 🍿  | eBay">
            <a:extLst>
              <a:ext uri="{FF2B5EF4-FFF2-40B4-BE49-F238E27FC236}">
                <a16:creationId xmlns:a16="http://schemas.microsoft.com/office/drawing/2014/main" id="{CE598A5B-E004-9D10-F265-AEEE5AD9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458" y="2760442"/>
            <a:ext cx="1364886" cy="194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17F6CC7-8A4A-08C9-6725-318F43EC04EE}"/>
              </a:ext>
            </a:extLst>
          </p:cNvPr>
          <p:cNvSpPr txBox="1"/>
          <p:nvPr/>
        </p:nvSpPr>
        <p:spPr>
          <a:xfrm>
            <a:off x="242890" y="5434688"/>
            <a:ext cx="11415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This is a discrete structure.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we can find vector embeddings that allow us to make recommendations!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59DB1C-F812-0C6A-B0CC-DE0B6F52FF04}"/>
                  </a:ext>
                </a:extLst>
              </p:cNvPr>
              <p:cNvSpPr txBox="1"/>
              <p:nvPr/>
            </p:nvSpPr>
            <p:spPr>
              <a:xfrm>
                <a:off x="2921104" y="6053420"/>
                <a:ext cx="8408712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user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movie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matching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user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movie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59DB1C-F812-0C6A-B0CC-DE0B6F52F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4" y="6053420"/>
                <a:ext cx="8408712" cy="494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227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C08B-C516-339E-4F80-6174B2BA4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242D-EE6F-8890-DAFE-6669491F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when it 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FB9A6-45B3-7EB9-E503-9D374E02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8507407-6575-6889-95EC-60D6EFFBBB01}"/>
              </a:ext>
            </a:extLst>
          </p:cNvPr>
          <p:cNvSpPr/>
          <p:nvPr/>
        </p:nvSpPr>
        <p:spPr>
          <a:xfrm>
            <a:off x="1606550" y="997664"/>
            <a:ext cx="7715250" cy="14858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B5A405-121F-4A20-B126-094C9E4107BD}"/>
              </a:ext>
            </a:extLst>
          </p:cNvPr>
          <p:cNvSpPr/>
          <p:nvPr/>
        </p:nvSpPr>
        <p:spPr>
          <a:xfrm>
            <a:off x="3303194" y="175605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EDA65D-921C-2897-A499-186D2C70186B}"/>
              </a:ext>
            </a:extLst>
          </p:cNvPr>
          <p:cNvSpPr/>
          <p:nvPr/>
        </p:nvSpPr>
        <p:spPr>
          <a:xfrm>
            <a:off x="4389044" y="175605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2FEB55-3E7D-B4B0-E0A5-FC17E595AE1E}"/>
              </a:ext>
            </a:extLst>
          </p:cNvPr>
          <p:cNvSpPr/>
          <p:nvPr/>
        </p:nvSpPr>
        <p:spPr>
          <a:xfrm>
            <a:off x="2217344" y="175605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D0EDDC9-BF92-DEC6-071E-D923CF7FB3F9}"/>
              </a:ext>
            </a:extLst>
          </p:cNvPr>
          <p:cNvSpPr/>
          <p:nvPr/>
        </p:nvSpPr>
        <p:spPr>
          <a:xfrm>
            <a:off x="7208444" y="194020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B080312-5801-D478-80E2-3C1D12407DC7}"/>
              </a:ext>
            </a:extLst>
          </p:cNvPr>
          <p:cNvSpPr/>
          <p:nvPr/>
        </p:nvSpPr>
        <p:spPr>
          <a:xfrm>
            <a:off x="7881544" y="105120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B39B4F0-94F4-DAAE-7746-DB4F605AA9E2}"/>
              </a:ext>
            </a:extLst>
          </p:cNvPr>
          <p:cNvSpPr/>
          <p:nvPr/>
        </p:nvSpPr>
        <p:spPr>
          <a:xfrm>
            <a:off x="8529244" y="194020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BF6870-F2E3-50B6-22B3-DFF1952E8809}"/>
              </a:ext>
            </a:extLst>
          </p:cNvPr>
          <p:cNvCxnSpPr>
            <a:stCxn id="29" idx="6"/>
            <a:endCxn id="27" idx="2"/>
          </p:cNvCxnSpPr>
          <p:nvPr/>
        </p:nvCxnSpPr>
        <p:spPr>
          <a:xfrm>
            <a:off x="2642794" y="1968777"/>
            <a:ext cx="6604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578C51-F4B4-9BFE-EE12-67DCC87EED05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3728644" y="1968777"/>
            <a:ext cx="6604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6DAE63-7C08-3B85-7692-301C8C91C915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7633894" y="2152927"/>
            <a:ext cx="89535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1240B7-53DC-94B0-40E5-CEE2246CA85F}"/>
              </a:ext>
            </a:extLst>
          </p:cNvPr>
          <p:cNvCxnSpPr>
            <a:cxnSpLocks/>
            <a:stCxn id="30" idx="7"/>
            <a:endCxn id="31" idx="3"/>
          </p:cNvCxnSpPr>
          <p:nvPr/>
        </p:nvCxnSpPr>
        <p:spPr>
          <a:xfrm flipV="1">
            <a:off x="7571588" y="1414346"/>
            <a:ext cx="372262" cy="58816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2CAF03-BB33-5981-0A87-A2A947F0989E}"/>
              </a:ext>
            </a:extLst>
          </p:cNvPr>
          <p:cNvCxnSpPr>
            <a:cxnSpLocks/>
            <a:stCxn id="32" idx="1"/>
            <a:endCxn id="31" idx="5"/>
          </p:cNvCxnSpPr>
          <p:nvPr/>
        </p:nvCxnSpPr>
        <p:spPr>
          <a:xfrm flipH="1" flipV="1">
            <a:off x="8244688" y="1414346"/>
            <a:ext cx="346862" cy="58816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7A6512-EBF2-CCC7-4148-2F0C86A4EA27}"/>
                  </a:ext>
                </a:extLst>
              </p:cNvPr>
              <p:cNvSpPr txBox="1"/>
              <p:nvPr/>
            </p:nvSpPr>
            <p:spPr>
              <a:xfrm>
                <a:off x="1761193" y="1075883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7A6512-EBF2-CCC7-4148-2F0C86A4E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93" y="1075883"/>
                <a:ext cx="45615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DC0DF3-2B5E-B647-40ED-88058DD4A663}"/>
                  </a:ext>
                </a:extLst>
              </p:cNvPr>
              <p:cNvSpPr txBox="1"/>
              <p:nvPr/>
            </p:nvSpPr>
            <p:spPr>
              <a:xfrm>
                <a:off x="6732384" y="1069815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DC0DF3-2B5E-B647-40ED-88058DD4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84" y="1069815"/>
                <a:ext cx="46442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947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372B3-F690-FAF3-589F-71B8BB52D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AA0D1CE-751C-F744-33A9-942A6BFE2EA4}"/>
              </a:ext>
            </a:extLst>
          </p:cNvPr>
          <p:cNvSpPr/>
          <p:nvPr/>
        </p:nvSpPr>
        <p:spPr>
          <a:xfrm>
            <a:off x="1606550" y="5238431"/>
            <a:ext cx="7715250" cy="149860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20D7CFF-D4B1-A66B-358B-14BAF57D85BC}"/>
              </a:ext>
            </a:extLst>
          </p:cNvPr>
          <p:cNvSpPr/>
          <p:nvPr/>
        </p:nvSpPr>
        <p:spPr>
          <a:xfrm>
            <a:off x="1606550" y="3009420"/>
            <a:ext cx="7715250" cy="1805916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D628D36-8A04-426E-EDF1-3FC830EE017B}"/>
              </a:ext>
            </a:extLst>
          </p:cNvPr>
          <p:cNvSpPr/>
          <p:nvPr/>
        </p:nvSpPr>
        <p:spPr>
          <a:xfrm>
            <a:off x="1606550" y="997664"/>
            <a:ext cx="7715250" cy="1485899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8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024E9-745F-7A15-9BC3-114246B7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when it works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CCCFE-753C-3EBF-B03E-A6F1DBB8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DD60A6-9BE4-A22C-D864-FBA87CBBE59C}"/>
              </a:ext>
            </a:extLst>
          </p:cNvPr>
          <p:cNvSpPr/>
          <p:nvPr/>
        </p:nvSpPr>
        <p:spPr>
          <a:xfrm>
            <a:off x="3303194" y="175605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7CB822-AC3F-20B9-436C-F8EE97FAB070}"/>
              </a:ext>
            </a:extLst>
          </p:cNvPr>
          <p:cNvSpPr/>
          <p:nvPr/>
        </p:nvSpPr>
        <p:spPr>
          <a:xfrm>
            <a:off x="4389044" y="175605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11D3AF-A0F7-171D-453B-51B96A38B676}"/>
              </a:ext>
            </a:extLst>
          </p:cNvPr>
          <p:cNvSpPr/>
          <p:nvPr/>
        </p:nvSpPr>
        <p:spPr>
          <a:xfrm>
            <a:off x="2217344" y="175605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5CBA5A-32F2-3B80-632C-660A0EFA0C38}"/>
              </a:ext>
            </a:extLst>
          </p:cNvPr>
          <p:cNvSpPr/>
          <p:nvPr/>
        </p:nvSpPr>
        <p:spPr>
          <a:xfrm>
            <a:off x="7208444" y="194020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51ADEC-8194-D165-4D06-DCD45142C22B}"/>
              </a:ext>
            </a:extLst>
          </p:cNvPr>
          <p:cNvSpPr/>
          <p:nvPr/>
        </p:nvSpPr>
        <p:spPr>
          <a:xfrm>
            <a:off x="7881544" y="105120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110793-AFCF-ACBD-5A71-C7DD7A8F3E35}"/>
              </a:ext>
            </a:extLst>
          </p:cNvPr>
          <p:cNvSpPr/>
          <p:nvPr/>
        </p:nvSpPr>
        <p:spPr>
          <a:xfrm>
            <a:off x="8529244" y="194020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8D465-285E-DD92-8059-9508EEC11A65}"/>
              </a:ext>
            </a:extLst>
          </p:cNvPr>
          <p:cNvCxnSpPr>
            <a:stCxn id="6" idx="6"/>
            <a:endCxn id="4" idx="2"/>
          </p:cNvCxnSpPr>
          <p:nvPr/>
        </p:nvCxnSpPr>
        <p:spPr>
          <a:xfrm>
            <a:off x="2642794" y="1968777"/>
            <a:ext cx="6604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7AECF-F6C0-3DB3-821D-98D66A158C02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3728644" y="1968777"/>
            <a:ext cx="6604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3A70EA-C2DB-598C-E566-25E7EB7CF6D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7633894" y="2152927"/>
            <a:ext cx="89535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67F9EF-579C-6BA1-208C-8E8076F48AA3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7571588" y="1414346"/>
            <a:ext cx="372262" cy="58816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E50A32-A10C-19A3-BE25-99799938ED93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8244688" y="1414346"/>
            <a:ext cx="346862" cy="58816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1E88661-DE65-B961-F7DA-19968E8C48C7}"/>
              </a:ext>
            </a:extLst>
          </p:cNvPr>
          <p:cNvSpPr/>
          <p:nvPr/>
        </p:nvSpPr>
        <p:spPr>
          <a:xfrm>
            <a:off x="3284144" y="389433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604082-B82C-951E-FDF3-99F58525CED1}"/>
              </a:ext>
            </a:extLst>
          </p:cNvPr>
          <p:cNvSpPr/>
          <p:nvPr/>
        </p:nvSpPr>
        <p:spPr>
          <a:xfrm>
            <a:off x="4369994" y="389433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728742-4C2C-C9F0-FCD8-A6A58A96F212}"/>
              </a:ext>
            </a:extLst>
          </p:cNvPr>
          <p:cNvSpPr/>
          <p:nvPr/>
        </p:nvSpPr>
        <p:spPr>
          <a:xfrm>
            <a:off x="2198294" y="389433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BDB9EB-29E9-7437-CE93-C8DFEBBFB494}"/>
              </a:ext>
            </a:extLst>
          </p:cNvPr>
          <p:cNvSpPr/>
          <p:nvPr/>
        </p:nvSpPr>
        <p:spPr>
          <a:xfrm>
            <a:off x="7189394" y="407848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64C884-049D-D807-87E5-88886EC851DF}"/>
              </a:ext>
            </a:extLst>
          </p:cNvPr>
          <p:cNvSpPr/>
          <p:nvPr/>
        </p:nvSpPr>
        <p:spPr>
          <a:xfrm>
            <a:off x="7862494" y="318948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BE66D5-CA84-0B43-00EF-57538E0FA50C}"/>
              </a:ext>
            </a:extLst>
          </p:cNvPr>
          <p:cNvSpPr/>
          <p:nvPr/>
        </p:nvSpPr>
        <p:spPr>
          <a:xfrm>
            <a:off x="8510194" y="407848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E5A614-ECC1-8D34-9ACF-3C64B06BFAE4}"/>
              </a:ext>
            </a:extLst>
          </p:cNvPr>
          <p:cNvCxnSpPr>
            <a:stCxn id="14" idx="6"/>
            <a:endCxn id="10" idx="2"/>
          </p:cNvCxnSpPr>
          <p:nvPr/>
        </p:nvCxnSpPr>
        <p:spPr>
          <a:xfrm>
            <a:off x="2623744" y="4107060"/>
            <a:ext cx="6604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5D6C29-DBA1-1257-CA6E-C54CBF4F6528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709594" y="4107060"/>
            <a:ext cx="6604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C342FD-BF93-3273-2E4C-03F4F6AACD85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7614844" y="4291210"/>
            <a:ext cx="89535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B9FAB9-2F1A-0720-E001-5CF8C63F27AE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7552538" y="3552629"/>
            <a:ext cx="372262" cy="58816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28E6D4-DCF3-373D-1FAE-35E3DC36C9AA}"/>
              </a:ext>
            </a:extLst>
          </p:cNvPr>
          <p:cNvCxnSpPr>
            <a:cxnSpLocks/>
            <a:stCxn id="19" idx="1"/>
            <a:endCxn id="17" idx="5"/>
          </p:cNvCxnSpPr>
          <p:nvPr/>
        </p:nvCxnSpPr>
        <p:spPr>
          <a:xfrm flipH="1" flipV="1">
            <a:off x="8225638" y="3552629"/>
            <a:ext cx="346862" cy="58816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9DD38C-7E5A-0651-DBA0-F1D6D32F68F5}"/>
                  </a:ext>
                </a:extLst>
              </p:cNvPr>
              <p:cNvSpPr txBox="1"/>
              <p:nvPr/>
            </p:nvSpPr>
            <p:spPr>
              <a:xfrm>
                <a:off x="1947469" y="430176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39DD38C-7E5A-0651-DBA0-F1D6D32F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469" y="4301768"/>
                <a:ext cx="927100" cy="369332"/>
              </a:xfrm>
              <a:prstGeom prst="rect">
                <a:avLst/>
              </a:prstGeom>
              <a:blipFill>
                <a:blip r:embed="rId2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AFDD17-4B90-D086-0B21-2F079BBA9757}"/>
                  </a:ext>
                </a:extLst>
              </p:cNvPr>
              <p:cNvSpPr txBox="1"/>
              <p:nvPr/>
            </p:nvSpPr>
            <p:spPr>
              <a:xfrm>
                <a:off x="3033319" y="4293867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{1,1}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0AFDD17-4B90-D086-0B21-2F079BBA9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319" y="4293867"/>
                <a:ext cx="927100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E5F59E-8030-9E64-BE61-FF07E133B890}"/>
                  </a:ext>
                </a:extLst>
              </p:cNvPr>
              <p:cNvSpPr txBox="1"/>
              <p:nvPr/>
            </p:nvSpPr>
            <p:spPr>
              <a:xfrm>
                <a:off x="4119169" y="4295452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E5F59E-8030-9E64-BE61-FF07E133B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169" y="4295452"/>
                <a:ext cx="927100" cy="369332"/>
              </a:xfrm>
              <a:prstGeom prst="rect">
                <a:avLst/>
              </a:prstGeom>
              <a:blipFill>
                <a:blip r:embed="rId4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7ED39-DB73-5E41-9DC9-293BD62FB5E3}"/>
                  </a:ext>
                </a:extLst>
              </p:cNvPr>
              <p:cNvSpPr txBox="1"/>
              <p:nvPr/>
            </p:nvSpPr>
            <p:spPr>
              <a:xfrm>
                <a:off x="6828041" y="4435279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{1,1}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57ED39-DB73-5E41-9DC9-293BD62FB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041" y="4435279"/>
                <a:ext cx="927100" cy="369332"/>
              </a:xfrm>
              <a:prstGeom prst="rect">
                <a:avLst/>
              </a:prstGeom>
              <a:blipFill>
                <a:blip r:embed="rId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B4E0F0-7B26-8DEB-D0BE-D346981D5C88}"/>
                  </a:ext>
                </a:extLst>
              </p:cNvPr>
              <p:cNvSpPr txBox="1"/>
              <p:nvPr/>
            </p:nvSpPr>
            <p:spPr>
              <a:xfrm>
                <a:off x="8591550" y="4425631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{1,1}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B4E0F0-7B26-8DEB-D0BE-D346981D5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550" y="4425631"/>
                <a:ext cx="927100" cy="369332"/>
              </a:xfrm>
              <a:prstGeom prst="rect">
                <a:avLst/>
              </a:prstGeom>
              <a:blipFill>
                <a:blip r:embed="rId6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041BF8-7F47-B00F-C941-281124E4950D}"/>
                  </a:ext>
                </a:extLst>
              </p:cNvPr>
              <p:cNvSpPr txBox="1"/>
              <p:nvPr/>
            </p:nvSpPr>
            <p:spPr>
              <a:xfrm>
                <a:off x="8065694" y="3042141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{1,1}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041BF8-7F47-B00F-C941-281124E49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694" y="3042141"/>
                <a:ext cx="927100" cy="369332"/>
              </a:xfrm>
              <a:prstGeom prst="rect">
                <a:avLst/>
              </a:prstGeom>
              <a:blipFill>
                <a:blip r:embed="rId7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1D134427-1EAF-472C-8143-CE6CE0B45300}"/>
              </a:ext>
            </a:extLst>
          </p:cNvPr>
          <p:cNvSpPr/>
          <p:nvPr/>
        </p:nvSpPr>
        <p:spPr>
          <a:xfrm>
            <a:off x="3303194" y="602158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26A8FE3-419F-7F70-B5B9-C2D8AAF58E68}"/>
              </a:ext>
            </a:extLst>
          </p:cNvPr>
          <p:cNvSpPr/>
          <p:nvPr/>
        </p:nvSpPr>
        <p:spPr>
          <a:xfrm>
            <a:off x="4389044" y="602158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29B0C52-4ACE-2593-4B11-4FD15389A175}"/>
              </a:ext>
            </a:extLst>
          </p:cNvPr>
          <p:cNvSpPr/>
          <p:nvPr/>
        </p:nvSpPr>
        <p:spPr>
          <a:xfrm>
            <a:off x="2217344" y="602158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4617EE-5875-49E6-86EC-173B9AA4ED27}"/>
              </a:ext>
            </a:extLst>
          </p:cNvPr>
          <p:cNvSpPr/>
          <p:nvPr/>
        </p:nvSpPr>
        <p:spPr>
          <a:xfrm>
            <a:off x="7208444" y="620573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7B16ED-DDC0-997F-45E7-E839A60336BD}"/>
              </a:ext>
            </a:extLst>
          </p:cNvPr>
          <p:cNvSpPr/>
          <p:nvPr/>
        </p:nvSpPr>
        <p:spPr>
          <a:xfrm>
            <a:off x="7881544" y="531673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517F63-8FD8-7963-3925-AF6E00A5CBB3}"/>
              </a:ext>
            </a:extLst>
          </p:cNvPr>
          <p:cNvSpPr/>
          <p:nvPr/>
        </p:nvSpPr>
        <p:spPr>
          <a:xfrm>
            <a:off x="8529244" y="620573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44503F-5BDF-2E85-88B4-48A6AF08F4EC}"/>
              </a:ext>
            </a:extLst>
          </p:cNvPr>
          <p:cNvCxnSpPr>
            <a:stCxn id="34" idx="6"/>
            <a:endCxn id="32" idx="2"/>
          </p:cNvCxnSpPr>
          <p:nvPr/>
        </p:nvCxnSpPr>
        <p:spPr>
          <a:xfrm>
            <a:off x="2642794" y="6234310"/>
            <a:ext cx="6604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DE4227-5819-5D01-1AB1-3C339DE58072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>
            <a:off x="3728644" y="6234310"/>
            <a:ext cx="66040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3937A3-219F-B9A0-27D2-4ECC511C167B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7633894" y="6418460"/>
            <a:ext cx="895350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238A0B-F983-881A-82BB-C8F25EEEEC45}"/>
              </a:ext>
            </a:extLst>
          </p:cNvPr>
          <p:cNvCxnSpPr>
            <a:cxnSpLocks/>
            <a:stCxn id="35" idx="7"/>
            <a:endCxn id="36" idx="3"/>
          </p:cNvCxnSpPr>
          <p:nvPr/>
        </p:nvCxnSpPr>
        <p:spPr>
          <a:xfrm flipV="1">
            <a:off x="7571588" y="5679879"/>
            <a:ext cx="372262" cy="58816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C31909-D918-06B6-C265-A4990D03DE94}"/>
              </a:ext>
            </a:extLst>
          </p:cNvPr>
          <p:cNvCxnSpPr>
            <a:cxnSpLocks/>
            <a:stCxn id="37" idx="1"/>
            <a:endCxn id="36" idx="5"/>
          </p:cNvCxnSpPr>
          <p:nvPr/>
        </p:nvCxnSpPr>
        <p:spPr>
          <a:xfrm flipH="1" flipV="1">
            <a:off x="8244688" y="5679879"/>
            <a:ext cx="346862" cy="58816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FAE2DB-EA23-EC1A-B178-EDCD0EE54F17}"/>
                  </a:ext>
                </a:extLst>
              </p:cNvPr>
              <p:cNvSpPr txBox="1"/>
              <p:nvPr/>
            </p:nvSpPr>
            <p:spPr>
              <a:xfrm>
                <a:off x="31546" y="4947403"/>
                <a:ext cx="1414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FAE2DB-EA23-EC1A-B178-EDCD0EE5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6" y="4947403"/>
                <a:ext cx="141485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5748631-C8B4-11AD-B625-722B489E1C18}"/>
                  </a:ext>
                </a:extLst>
              </p:cNvPr>
              <p:cNvSpPr txBox="1"/>
              <p:nvPr/>
            </p:nvSpPr>
            <p:spPr>
              <a:xfrm>
                <a:off x="-54762" y="5215296"/>
                <a:ext cx="1414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5748631-C8B4-11AD-B625-722B489E1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762" y="5215296"/>
                <a:ext cx="14148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DD12F68-8851-1F9B-F5B4-07BB37866C8F}"/>
                  </a:ext>
                </a:extLst>
              </p:cNvPr>
              <p:cNvSpPr txBox="1"/>
              <p:nvPr/>
            </p:nvSpPr>
            <p:spPr>
              <a:xfrm>
                <a:off x="1761193" y="1075883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DD12F68-8851-1F9B-F5B4-07BB3786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193" y="1075883"/>
                <a:ext cx="45615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4F45E8A-AA2D-FC63-1F75-94CE9D24F6EA}"/>
                  </a:ext>
                </a:extLst>
              </p:cNvPr>
              <p:cNvSpPr txBox="1"/>
              <p:nvPr/>
            </p:nvSpPr>
            <p:spPr>
              <a:xfrm>
                <a:off x="6732384" y="1069815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4F45E8A-AA2D-FC63-1F75-94CE9D24F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84" y="1069815"/>
                <a:ext cx="46442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c 54">
            <a:extLst>
              <a:ext uri="{FF2B5EF4-FFF2-40B4-BE49-F238E27FC236}">
                <a16:creationId xmlns:a16="http://schemas.microsoft.com/office/drawing/2014/main" id="{9AF59824-3298-48A9-AA70-D66D7CFA54EA}"/>
              </a:ext>
            </a:extLst>
          </p:cNvPr>
          <p:cNvSpPr/>
          <p:nvPr/>
        </p:nvSpPr>
        <p:spPr>
          <a:xfrm rot="13823553">
            <a:off x="1352812" y="4651737"/>
            <a:ext cx="957656" cy="884916"/>
          </a:xfrm>
          <a:prstGeom prst="arc">
            <a:avLst/>
          </a:prstGeom>
          <a:ln w="50800" cap="rnd" cmpd="sng">
            <a:solidFill>
              <a:schemeClr val="tx1"/>
            </a:solidFill>
            <a:head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AC9369-04FE-0863-1DEB-E30C21D7256C}"/>
              </a:ext>
            </a:extLst>
          </p:cNvPr>
          <p:cNvSpPr txBox="1"/>
          <p:nvPr/>
        </p:nvSpPr>
        <p:spPr>
          <a:xfrm>
            <a:off x="267535" y="4670995"/>
            <a:ext cx="141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Update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22715A85-2565-CC51-B180-FF9CA2978CF6}"/>
              </a:ext>
            </a:extLst>
          </p:cNvPr>
          <p:cNvSpPr/>
          <p:nvPr/>
        </p:nvSpPr>
        <p:spPr>
          <a:xfrm rot="13823553">
            <a:off x="1388599" y="2353632"/>
            <a:ext cx="957656" cy="884916"/>
          </a:xfrm>
          <a:prstGeom prst="arc">
            <a:avLst/>
          </a:prstGeom>
          <a:ln w="50800" cap="rnd" cmpd="sng">
            <a:solidFill>
              <a:schemeClr val="tx1"/>
            </a:solidFill>
            <a:head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E1F7BE-EEE3-2B0A-11C3-13BB81A17C07}"/>
              </a:ext>
            </a:extLst>
          </p:cNvPr>
          <p:cNvSpPr txBox="1"/>
          <p:nvPr/>
        </p:nvSpPr>
        <p:spPr>
          <a:xfrm>
            <a:off x="184845" y="2413295"/>
            <a:ext cx="141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Message +</a:t>
            </a:r>
            <a:b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Aggregate</a:t>
            </a: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711919C7-5A34-76DF-E819-859AEADC1E85}"/>
              </a:ext>
            </a:extLst>
          </p:cNvPr>
          <p:cNvSpPr/>
          <p:nvPr/>
        </p:nvSpPr>
        <p:spPr>
          <a:xfrm>
            <a:off x="9518650" y="5399962"/>
            <a:ext cx="274150" cy="1231223"/>
          </a:xfrm>
          <a:prstGeom prst="rightBrace">
            <a:avLst>
              <a:gd name="adj1" fmla="val 75504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D35FB1A-8CB8-7129-6E58-BCCD7ADFDCCA}"/>
              </a:ext>
            </a:extLst>
          </p:cNvPr>
          <p:cNvSpPr txBox="1"/>
          <p:nvPr/>
        </p:nvSpPr>
        <p:spPr>
          <a:xfrm>
            <a:off x="9944340" y="4987767"/>
            <a:ext cx="209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Label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376897-610A-3124-8009-08D4F3DE9EE5}"/>
                  </a:ext>
                </a:extLst>
              </p:cNvPr>
              <p:cNvSpPr txBox="1"/>
              <p:nvPr/>
            </p:nvSpPr>
            <p:spPr>
              <a:xfrm>
                <a:off x="9862649" y="5340734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376897-610A-3124-8009-08D4F3DE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649" y="5340734"/>
                <a:ext cx="45615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C46E7C1-C900-4B35-3ABE-422A77CC3240}"/>
                  </a:ext>
                </a:extLst>
              </p:cNvPr>
              <p:cNvSpPr txBox="1"/>
              <p:nvPr/>
            </p:nvSpPr>
            <p:spPr>
              <a:xfrm>
                <a:off x="10941340" y="5336806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C46E7C1-C900-4B35-3ABE-422A77CC3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340" y="5336806"/>
                <a:ext cx="464422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C2E46EE1-7C3F-27E5-2E96-6A612BB44174}"/>
              </a:ext>
            </a:extLst>
          </p:cNvPr>
          <p:cNvSpPr txBox="1"/>
          <p:nvPr/>
        </p:nvSpPr>
        <p:spPr>
          <a:xfrm>
            <a:off x="10340189" y="5336806"/>
            <a:ext cx="141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Cambria Math" panose="02040503050406030204" pitchFamily="18" charset="0"/>
              </a:rPr>
              <a:t>2: 2</a:t>
            </a:r>
          </a:p>
          <a:p>
            <a:r>
              <a:rPr lang="en-US" dirty="0">
                <a:latin typeface="Cambria Math" panose="02040503050406030204" pitchFamily="18" charset="0"/>
              </a:rPr>
              <a:t>3: 1</a:t>
            </a:r>
            <a:endParaRPr lang="en-US" b="0" dirty="0">
              <a:latin typeface="Cambria Math" panose="020405030504060302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E2FA88-4C6F-E565-38E6-FD53AE0990A9}"/>
              </a:ext>
            </a:extLst>
          </p:cNvPr>
          <p:cNvSpPr txBox="1"/>
          <p:nvPr/>
        </p:nvSpPr>
        <p:spPr>
          <a:xfrm>
            <a:off x="11414723" y="5344794"/>
            <a:ext cx="141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</a:rPr>
              <a:t>3: 3</a:t>
            </a:r>
            <a:endParaRPr lang="en-US" b="0" dirty="0">
              <a:latin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C5C69A-D164-2FE6-D518-8D10053BB807}"/>
              </a:ext>
            </a:extLst>
          </p:cNvPr>
          <p:cNvSpPr txBox="1"/>
          <p:nvPr/>
        </p:nvSpPr>
        <p:spPr>
          <a:xfrm>
            <a:off x="9901084" y="6094915"/>
            <a:ext cx="239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Graphs are different!</a:t>
            </a:r>
            <a:endParaRPr lang="LID4096" dirty="0">
              <a:solidFill>
                <a:schemeClr val="accent1">
                  <a:lumMod val="75000"/>
                </a:schemeClr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65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3" grpId="0"/>
      <p:bldP spid="49" grpId="0"/>
      <p:bldP spid="55" grpId="0" animBg="1"/>
      <p:bldP spid="56" grpId="0"/>
      <p:bldP spid="57" grpId="0" animBg="1"/>
      <p:bldP spid="58" grpId="0"/>
      <p:bldP spid="59" grpId="0" animBg="1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8F252-9B3E-639E-8A6B-0F3F65451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0A98-9D11-75B4-7484-73E41E0B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when it doesn’t work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6644EF-516E-DE84-0908-A9B3882C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62304EC-56D9-771D-55F6-5EAD74C44F22}"/>
              </a:ext>
            </a:extLst>
          </p:cNvPr>
          <p:cNvSpPr/>
          <p:nvPr/>
        </p:nvSpPr>
        <p:spPr>
          <a:xfrm>
            <a:off x="261860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FB73D8-48CC-D202-CD01-6561D52E65FE}"/>
              </a:ext>
            </a:extLst>
          </p:cNvPr>
          <p:cNvSpPr/>
          <p:nvPr/>
        </p:nvSpPr>
        <p:spPr>
          <a:xfrm>
            <a:off x="261860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096A58-3F31-41E4-135B-BB49B6A7D266}"/>
              </a:ext>
            </a:extLst>
          </p:cNvPr>
          <p:cNvSpPr/>
          <p:nvPr/>
        </p:nvSpPr>
        <p:spPr>
          <a:xfrm>
            <a:off x="207685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89D993-2493-9FE5-AFD0-4FB4223831BD}"/>
              </a:ext>
            </a:extLst>
          </p:cNvPr>
          <p:cNvCxnSpPr>
            <a:cxnSpLocks/>
            <a:stCxn id="6" idx="5"/>
            <a:endCxn id="4" idx="1"/>
          </p:cNvCxnSpPr>
          <p:nvPr/>
        </p:nvCxnSpPr>
        <p:spPr>
          <a:xfrm>
            <a:off x="243999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5A94C5-72EC-4245-D2EC-39C14887E5BE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243999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BC73A580-F87A-4B86-E834-E09E82AE1F93}"/>
              </a:ext>
            </a:extLst>
          </p:cNvPr>
          <p:cNvSpPr/>
          <p:nvPr/>
        </p:nvSpPr>
        <p:spPr>
          <a:xfrm>
            <a:off x="3150815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4648CF4-679B-D80B-E6B5-F553A7FDE5EB}"/>
              </a:ext>
            </a:extLst>
          </p:cNvPr>
          <p:cNvCxnSpPr>
            <a:cxnSpLocks/>
            <a:stCxn id="67" idx="3"/>
            <a:endCxn id="4" idx="7"/>
          </p:cNvCxnSpPr>
          <p:nvPr/>
        </p:nvCxnSpPr>
        <p:spPr>
          <a:xfrm flipH="1">
            <a:off x="2981753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132CE40-C7C4-73DB-98FA-2104E36609B7}"/>
              </a:ext>
            </a:extLst>
          </p:cNvPr>
          <p:cNvCxnSpPr>
            <a:cxnSpLocks/>
            <a:stCxn id="67" idx="1"/>
            <a:endCxn id="5" idx="5"/>
          </p:cNvCxnSpPr>
          <p:nvPr/>
        </p:nvCxnSpPr>
        <p:spPr>
          <a:xfrm flipH="1" flipV="1">
            <a:off x="2981753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A7FCBD27-B239-C17F-B263-8E65ECC51748}"/>
              </a:ext>
            </a:extLst>
          </p:cNvPr>
          <p:cNvSpPr/>
          <p:nvPr/>
        </p:nvSpPr>
        <p:spPr>
          <a:xfrm>
            <a:off x="3948934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A079D2F-374B-73D9-B424-82380B80C6EB}"/>
              </a:ext>
            </a:extLst>
          </p:cNvPr>
          <p:cNvCxnSpPr>
            <a:cxnSpLocks/>
            <a:stCxn id="76" idx="2"/>
            <a:endCxn id="67" idx="6"/>
          </p:cNvCxnSpPr>
          <p:nvPr/>
        </p:nvCxnSpPr>
        <p:spPr>
          <a:xfrm flipH="1">
            <a:off x="3576265" y="3778579"/>
            <a:ext cx="372669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981ABFB-48E5-8ABD-BF8F-8F3805F582EF}"/>
              </a:ext>
            </a:extLst>
          </p:cNvPr>
          <p:cNvSpPr/>
          <p:nvPr/>
        </p:nvSpPr>
        <p:spPr>
          <a:xfrm>
            <a:off x="452480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FBFA376-8B85-497D-0CAC-65788F2D2325}"/>
              </a:ext>
            </a:extLst>
          </p:cNvPr>
          <p:cNvSpPr/>
          <p:nvPr/>
        </p:nvSpPr>
        <p:spPr>
          <a:xfrm>
            <a:off x="452480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CB3E81-B659-7046-0D99-435FE82D1BD0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346191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7BE7DE7-69D5-69E2-4162-476DE419275D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346191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60C57157-9401-288E-C1F7-5F035A82BDD6}"/>
              </a:ext>
            </a:extLst>
          </p:cNvPr>
          <p:cNvSpPr/>
          <p:nvPr/>
        </p:nvSpPr>
        <p:spPr>
          <a:xfrm>
            <a:off x="505700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FC888F-D913-65B7-4C29-541B8347BE60}"/>
              </a:ext>
            </a:extLst>
          </p:cNvPr>
          <p:cNvCxnSpPr>
            <a:cxnSpLocks/>
            <a:stCxn id="86" idx="3"/>
            <a:endCxn id="81" idx="7"/>
          </p:cNvCxnSpPr>
          <p:nvPr/>
        </p:nvCxnSpPr>
        <p:spPr>
          <a:xfrm flipH="1">
            <a:off x="488794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9B6B5AF-B131-8902-823F-ABB082F18194}"/>
              </a:ext>
            </a:extLst>
          </p:cNvPr>
          <p:cNvCxnSpPr>
            <a:cxnSpLocks/>
            <a:stCxn id="86" idx="1"/>
            <a:endCxn id="82" idx="5"/>
          </p:cNvCxnSpPr>
          <p:nvPr/>
        </p:nvCxnSpPr>
        <p:spPr>
          <a:xfrm flipH="1" flipV="1">
            <a:off x="488794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142D197-61E0-C83D-14DA-2AD8050F7D67}"/>
              </a:ext>
            </a:extLst>
          </p:cNvPr>
          <p:cNvSpPr/>
          <p:nvPr/>
        </p:nvSpPr>
        <p:spPr>
          <a:xfrm>
            <a:off x="712075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C6731D3-8238-708F-ACCD-1D56D27B7E83}"/>
              </a:ext>
            </a:extLst>
          </p:cNvPr>
          <p:cNvSpPr/>
          <p:nvPr/>
        </p:nvSpPr>
        <p:spPr>
          <a:xfrm>
            <a:off x="712075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7C7A00D-DD7D-7BD6-044E-BA7A45324B3A}"/>
              </a:ext>
            </a:extLst>
          </p:cNvPr>
          <p:cNvSpPr/>
          <p:nvPr/>
        </p:nvSpPr>
        <p:spPr>
          <a:xfrm>
            <a:off x="657900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61E0070-16E8-9A2D-C32C-1CA9A5A00352}"/>
              </a:ext>
            </a:extLst>
          </p:cNvPr>
          <p:cNvCxnSpPr>
            <a:cxnSpLocks/>
            <a:stCxn id="91" idx="5"/>
            <a:endCxn id="89" idx="1"/>
          </p:cNvCxnSpPr>
          <p:nvPr/>
        </p:nvCxnSpPr>
        <p:spPr>
          <a:xfrm>
            <a:off x="694214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0AB391C-6C92-6052-A9F3-713A4EC72BDE}"/>
              </a:ext>
            </a:extLst>
          </p:cNvPr>
          <p:cNvCxnSpPr>
            <a:cxnSpLocks/>
            <a:stCxn id="91" idx="7"/>
            <a:endCxn id="90" idx="3"/>
          </p:cNvCxnSpPr>
          <p:nvPr/>
        </p:nvCxnSpPr>
        <p:spPr>
          <a:xfrm flipV="1">
            <a:off x="694214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A7DA85EB-C9E9-450F-6085-6C5CABCE7125}"/>
              </a:ext>
            </a:extLst>
          </p:cNvPr>
          <p:cNvSpPr/>
          <p:nvPr/>
        </p:nvSpPr>
        <p:spPr>
          <a:xfrm>
            <a:off x="8059747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B3EBBA2-D5D2-9B59-D5EF-AA47936EF8F9}"/>
              </a:ext>
            </a:extLst>
          </p:cNvPr>
          <p:cNvCxnSpPr>
            <a:cxnSpLocks/>
            <a:stCxn id="97" idx="2"/>
            <a:endCxn id="89" idx="6"/>
          </p:cNvCxnSpPr>
          <p:nvPr/>
        </p:nvCxnSpPr>
        <p:spPr>
          <a:xfrm flipH="1" flipV="1">
            <a:off x="7546209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E5E34DE-055F-B9EF-7020-EBA98DCF3BF5}"/>
              </a:ext>
            </a:extLst>
          </p:cNvPr>
          <p:cNvCxnSpPr>
            <a:cxnSpLocks/>
            <a:stCxn id="94" idx="2"/>
            <a:endCxn id="90" idx="6"/>
          </p:cNvCxnSpPr>
          <p:nvPr/>
        </p:nvCxnSpPr>
        <p:spPr>
          <a:xfrm flipH="1">
            <a:off x="7546209" y="3304773"/>
            <a:ext cx="513538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C56D4704-443F-1E02-5EFB-65FBF12B2156}"/>
              </a:ext>
            </a:extLst>
          </p:cNvPr>
          <p:cNvSpPr/>
          <p:nvPr/>
        </p:nvSpPr>
        <p:spPr>
          <a:xfrm>
            <a:off x="8073856" y="402698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79A43B6-DEDF-4BE1-EBE8-1C1D9D340811}"/>
              </a:ext>
            </a:extLst>
          </p:cNvPr>
          <p:cNvCxnSpPr>
            <a:cxnSpLocks/>
            <a:stCxn id="97" idx="0"/>
            <a:endCxn id="94" idx="4"/>
          </p:cNvCxnSpPr>
          <p:nvPr/>
        </p:nvCxnSpPr>
        <p:spPr>
          <a:xfrm flipH="1" flipV="1">
            <a:off x="8272472" y="3517498"/>
            <a:ext cx="14109" cy="50949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4C36AE47-6968-6DC8-AA51-AC2000C4F66D}"/>
              </a:ext>
            </a:extLst>
          </p:cNvPr>
          <p:cNvSpPr/>
          <p:nvPr/>
        </p:nvSpPr>
        <p:spPr>
          <a:xfrm>
            <a:off x="902695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B37E888-1AD5-4BD4-B657-D960EE20B13B}"/>
              </a:ext>
            </a:extLst>
          </p:cNvPr>
          <p:cNvSpPr/>
          <p:nvPr/>
        </p:nvSpPr>
        <p:spPr>
          <a:xfrm>
            <a:off x="902695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BD06D69-B84A-DF93-A674-9E2144F3A9C8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 flipV="1">
            <a:off x="8499306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8034A24-74AC-9AF8-822A-A505049E8047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8485197" y="3304773"/>
            <a:ext cx="54175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60678B7-DEFB-634C-5DA6-5D8428A80D72}"/>
              </a:ext>
            </a:extLst>
          </p:cNvPr>
          <p:cNvSpPr/>
          <p:nvPr/>
        </p:nvSpPr>
        <p:spPr>
          <a:xfrm>
            <a:off x="955915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BF86771-27EA-97EA-D802-D5B896EB96F5}"/>
              </a:ext>
            </a:extLst>
          </p:cNvPr>
          <p:cNvCxnSpPr>
            <a:cxnSpLocks/>
            <a:stCxn id="103" idx="3"/>
            <a:endCxn id="99" idx="7"/>
          </p:cNvCxnSpPr>
          <p:nvPr/>
        </p:nvCxnSpPr>
        <p:spPr>
          <a:xfrm flipH="1">
            <a:off x="939009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B10ADA2-DF7D-9B0A-356A-A3FBD06CC052}"/>
              </a:ext>
            </a:extLst>
          </p:cNvPr>
          <p:cNvCxnSpPr>
            <a:cxnSpLocks/>
            <a:stCxn id="103" idx="1"/>
            <a:endCxn id="100" idx="5"/>
          </p:cNvCxnSpPr>
          <p:nvPr/>
        </p:nvCxnSpPr>
        <p:spPr>
          <a:xfrm flipH="1" flipV="1">
            <a:off x="939009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E53F572-8654-8581-DEFD-878A7BE7F99B}"/>
              </a:ext>
            </a:extLst>
          </p:cNvPr>
          <p:cNvSpPr txBox="1"/>
          <p:nvPr/>
        </p:nvSpPr>
        <p:spPr>
          <a:xfrm>
            <a:off x="242891" y="1101698"/>
            <a:ext cx="11764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These two graphs are clearly not identical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as we can cut the left one into two separate parts with only one cut, while the right one requires at least two cuts to do so! Let’s run 1-WL and see if it agrees!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6999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C9E69-19C4-3758-5D73-EF7D0368D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5B0E-F728-E2B0-A098-480C8B23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when it doesn’t work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648C7-592E-20DF-9B2D-9052B5ED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0F8272-5687-F018-CC02-95652C0E5D16}"/>
              </a:ext>
            </a:extLst>
          </p:cNvPr>
          <p:cNvSpPr/>
          <p:nvPr/>
        </p:nvSpPr>
        <p:spPr>
          <a:xfrm>
            <a:off x="261860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CCF12A-CC7C-ADC5-526B-2DD7B1312C7B}"/>
              </a:ext>
            </a:extLst>
          </p:cNvPr>
          <p:cNvSpPr/>
          <p:nvPr/>
        </p:nvSpPr>
        <p:spPr>
          <a:xfrm>
            <a:off x="261860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8BDB67-F6A7-96AD-C286-7FC6E7FE52A0}"/>
              </a:ext>
            </a:extLst>
          </p:cNvPr>
          <p:cNvSpPr/>
          <p:nvPr/>
        </p:nvSpPr>
        <p:spPr>
          <a:xfrm>
            <a:off x="207685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0E3B15-E97A-FB00-D941-5E7E48328181}"/>
              </a:ext>
            </a:extLst>
          </p:cNvPr>
          <p:cNvCxnSpPr>
            <a:cxnSpLocks/>
            <a:stCxn id="6" idx="5"/>
            <a:endCxn id="4" idx="1"/>
          </p:cNvCxnSpPr>
          <p:nvPr/>
        </p:nvCxnSpPr>
        <p:spPr>
          <a:xfrm>
            <a:off x="243999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B3E532-0549-399F-45B6-72D75D972CE4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243999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89B0D4D9-893B-8302-7CCE-D926F8AF18B2}"/>
              </a:ext>
            </a:extLst>
          </p:cNvPr>
          <p:cNvSpPr/>
          <p:nvPr/>
        </p:nvSpPr>
        <p:spPr>
          <a:xfrm>
            <a:off x="3150815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192B349-5F0F-27EF-2DA9-7223E58833F3}"/>
              </a:ext>
            </a:extLst>
          </p:cNvPr>
          <p:cNvCxnSpPr>
            <a:cxnSpLocks/>
            <a:stCxn id="67" idx="3"/>
            <a:endCxn id="4" idx="7"/>
          </p:cNvCxnSpPr>
          <p:nvPr/>
        </p:nvCxnSpPr>
        <p:spPr>
          <a:xfrm flipH="1">
            <a:off x="2981753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3F9E9A3-CB50-C48B-DB1A-F48EA3090E71}"/>
              </a:ext>
            </a:extLst>
          </p:cNvPr>
          <p:cNvCxnSpPr>
            <a:cxnSpLocks/>
            <a:stCxn id="67" idx="1"/>
            <a:endCxn id="5" idx="5"/>
          </p:cNvCxnSpPr>
          <p:nvPr/>
        </p:nvCxnSpPr>
        <p:spPr>
          <a:xfrm flipH="1" flipV="1">
            <a:off x="2981753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74D5224-8113-2731-9E70-691245E1A0F5}"/>
              </a:ext>
            </a:extLst>
          </p:cNvPr>
          <p:cNvSpPr/>
          <p:nvPr/>
        </p:nvSpPr>
        <p:spPr>
          <a:xfrm>
            <a:off x="3948934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8AA0F03-8448-5F2B-8CDB-FD0119A9AE14}"/>
              </a:ext>
            </a:extLst>
          </p:cNvPr>
          <p:cNvCxnSpPr>
            <a:cxnSpLocks/>
            <a:stCxn id="76" idx="2"/>
            <a:endCxn id="67" idx="6"/>
          </p:cNvCxnSpPr>
          <p:nvPr/>
        </p:nvCxnSpPr>
        <p:spPr>
          <a:xfrm flipH="1">
            <a:off x="3576265" y="3778579"/>
            <a:ext cx="372669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8B90004C-7DEE-1C4D-324A-4981DEDE6031}"/>
              </a:ext>
            </a:extLst>
          </p:cNvPr>
          <p:cNvSpPr/>
          <p:nvPr/>
        </p:nvSpPr>
        <p:spPr>
          <a:xfrm>
            <a:off x="452480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2126E0-874B-5272-4EF6-45DA441520BB}"/>
              </a:ext>
            </a:extLst>
          </p:cNvPr>
          <p:cNvSpPr/>
          <p:nvPr/>
        </p:nvSpPr>
        <p:spPr>
          <a:xfrm>
            <a:off x="452480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01AE1D-6295-62FA-277F-AE712DC27862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346191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033086A-9003-68D6-90BB-5DA2E02A8020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346191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6E6C6A72-CC20-0C4C-8820-902393B54FF4}"/>
              </a:ext>
            </a:extLst>
          </p:cNvPr>
          <p:cNvSpPr/>
          <p:nvPr/>
        </p:nvSpPr>
        <p:spPr>
          <a:xfrm>
            <a:off x="505700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63EA787-4951-9E79-88A6-F390A038B613}"/>
              </a:ext>
            </a:extLst>
          </p:cNvPr>
          <p:cNvCxnSpPr>
            <a:cxnSpLocks/>
            <a:stCxn id="86" idx="3"/>
            <a:endCxn id="81" idx="7"/>
          </p:cNvCxnSpPr>
          <p:nvPr/>
        </p:nvCxnSpPr>
        <p:spPr>
          <a:xfrm flipH="1">
            <a:off x="488794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C689509-CB3A-73B8-3183-83B127B940D9}"/>
              </a:ext>
            </a:extLst>
          </p:cNvPr>
          <p:cNvCxnSpPr>
            <a:cxnSpLocks/>
            <a:stCxn id="86" idx="1"/>
            <a:endCxn id="82" idx="5"/>
          </p:cNvCxnSpPr>
          <p:nvPr/>
        </p:nvCxnSpPr>
        <p:spPr>
          <a:xfrm flipH="1" flipV="1">
            <a:off x="488794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0D914E1A-E5B6-3ADB-40FF-8F0618A7D022}"/>
              </a:ext>
            </a:extLst>
          </p:cNvPr>
          <p:cNvSpPr/>
          <p:nvPr/>
        </p:nvSpPr>
        <p:spPr>
          <a:xfrm>
            <a:off x="712075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52C09BE-BF57-3F31-274B-EA54D71208DB}"/>
              </a:ext>
            </a:extLst>
          </p:cNvPr>
          <p:cNvSpPr/>
          <p:nvPr/>
        </p:nvSpPr>
        <p:spPr>
          <a:xfrm>
            <a:off x="712075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074BC8B-9BA5-1E4C-2111-F8FDF9219B49}"/>
              </a:ext>
            </a:extLst>
          </p:cNvPr>
          <p:cNvSpPr/>
          <p:nvPr/>
        </p:nvSpPr>
        <p:spPr>
          <a:xfrm>
            <a:off x="657900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F578F59-A251-F1DB-8F2A-C2572021E409}"/>
              </a:ext>
            </a:extLst>
          </p:cNvPr>
          <p:cNvCxnSpPr>
            <a:cxnSpLocks/>
            <a:stCxn id="91" idx="5"/>
            <a:endCxn id="89" idx="1"/>
          </p:cNvCxnSpPr>
          <p:nvPr/>
        </p:nvCxnSpPr>
        <p:spPr>
          <a:xfrm>
            <a:off x="694214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8B42E13-649E-8116-8EB7-FABD3019717E}"/>
              </a:ext>
            </a:extLst>
          </p:cNvPr>
          <p:cNvCxnSpPr>
            <a:cxnSpLocks/>
            <a:stCxn id="91" idx="7"/>
            <a:endCxn id="90" idx="3"/>
          </p:cNvCxnSpPr>
          <p:nvPr/>
        </p:nvCxnSpPr>
        <p:spPr>
          <a:xfrm flipV="1">
            <a:off x="694214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0027D4BA-62F2-80E2-1C45-F71B2136D836}"/>
              </a:ext>
            </a:extLst>
          </p:cNvPr>
          <p:cNvSpPr/>
          <p:nvPr/>
        </p:nvSpPr>
        <p:spPr>
          <a:xfrm>
            <a:off x="8059747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BA889F-51BC-8F55-347A-E0EDA551871B}"/>
              </a:ext>
            </a:extLst>
          </p:cNvPr>
          <p:cNvCxnSpPr>
            <a:cxnSpLocks/>
            <a:stCxn id="97" idx="2"/>
            <a:endCxn id="89" idx="6"/>
          </p:cNvCxnSpPr>
          <p:nvPr/>
        </p:nvCxnSpPr>
        <p:spPr>
          <a:xfrm flipH="1" flipV="1">
            <a:off x="7546209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C62B51-EF9C-36FE-2B2B-0436F8A65BB1}"/>
              </a:ext>
            </a:extLst>
          </p:cNvPr>
          <p:cNvCxnSpPr>
            <a:cxnSpLocks/>
            <a:stCxn id="94" idx="2"/>
            <a:endCxn id="90" idx="6"/>
          </p:cNvCxnSpPr>
          <p:nvPr/>
        </p:nvCxnSpPr>
        <p:spPr>
          <a:xfrm flipH="1">
            <a:off x="7546209" y="3304773"/>
            <a:ext cx="513538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3B2AFE7-29B0-47C5-ECA8-B9562325E91B}"/>
              </a:ext>
            </a:extLst>
          </p:cNvPr>
          <p:cNvSpPr/>
          <p:nvPr/>
        </p:nvSpPr>
        <p:spPr>
          <a:xfrm>
            <a:off x="8073856" y="402698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D4ADCB4-2044-3B63-B514-984F61E8DA81}"/>
              </a:ext>
            </a:extLst>
          </p:cNvPr>
          <p:cNvCxnSpPr>
            <a:cxnSpLocks/>
            <a:stCxn id="97" idx="0"/>
            <a:endCxn id="94" idx="4"/>
          </p:cNvCxnSpPr>
          <p:nvPr/>
        </p:nvCxnSpPr>
        <p:spPr>
          <a:xfrm flipH="1" flipV="1">
            <a:off x="8272472" y="3517498"/>
            <a:ext cx="14109" cy="50949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2E051435-3D76-9D41-3FBA-366F3045F4EB}"/>
              </a:ext>
            </a:extLst>
          </p:cNvPr>
          <p:cNvSpPr/>
          <p:nvPr/>
        </p:nvSpPr>
        <p:spPr>
          <a:xfrm>
            <a:off x="902695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AA8F51B-5D14-75F9-0E9F-FBAF1340F38A}"/>
              </a:ext>
            </a:extLst>
          </p:cNvPr>
          <p:cNvSpPr/>
          <p:nvPr/>
        </p:nvSpPr>
        <p:spPr>
          <a:xfrm>
            <a:off x="902695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3CF7719-8DAD-771E-A831-5BF8C7C08727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 flipV="1">
            <a:off x="8499306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F9C78AC-AC43-0364-3335-974F3C0189A3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8485197" y="3304773"/>
            <a:ext cx="54175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CB44716B-C8DB-3793-27F4-06BF7B2B4140}"/>
              </a:ext>
            </a:extLst>
          </p:cNvPr>
          <p:cNvSpPr/>
          <p:nvPr/>
        </p:nvSpPr>
        <p:spPr>
          <a:xfrm>
            <a:off x="955915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2C17CD3-D6D8-C1C1-F83B-EAD533BDEDD1}"/>
              </a:ext>
            </a:extLst>
          </p:cNvPr>
          <p:cNvCxnSpPr>
            <a:cxnSpLocks/>
            <a:stCxn id="103" idx="3"/>
            <a:endCxn id="99" idx="7"/>
          </p:cNvCxnSpPr>
          <p:nvPr/>
        </p:nvCxnSpPr>
        <p:spPr>
          <a:xfrm flipH="1">
            <a:off x="939009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9DA0BBF-1893-6B7B-C105-48EE5FCD43A9}"/>
              </a:ext>
            </a:extLst>
          </p:cNvPr>
          <p:cNvCxnSpPr>
            <a:cxnSpLocks/>
            <a:stCxn id="103" idx="1"/>
            <a:endCxn id="100" idx="5"/>
          </p:cNvCxnSpPr>
          <p:nvPr/>
        </p:nvCxnSpPr>
        <p:spPr>
          <a:xfrm flipH="1" flipV="1">
            <a:off x="939009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83053-E96E-B5E2-60DF-6FF28656A0FD}"/>
              </a:ext>
            </a:extLst>
          </p:cNvPr>
          <p:cNvSpPr txBox="1"/>
          <p:nvPr/>
        </p:nvSpPr>
        <p:spPr>
          <a:xfrm>
            <a:off x="242891" y="1101698"/>
            <a:ext cx="11764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These two graphs are clearly not identical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as we can cut the left one into two separate parts with only one cut, while the right one requires at least two cuts to do so! Let’s run 1-WL and see if it agrees!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1AE91-03F6-3667-D1D9-DBE62C014786}"/>
                  </a:ext>
                </a:extLst>
              </p:cNvPr>
              <p:cNvSpPr txBox="1"/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1AE91-03F6-3667-D1D9-DBE62C014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3F6A80-21B5-EED0-D3E6-7ECFB53085F9}"/>
                  </a:ext>
                </a:extLst>
              </p:cNvPr>
              <p:cNvSpPr txBox="1"/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3F6A80-21B5-EED0-D3E6-7ECFB5308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692C45-9842-7AC3-1CAE-778A94912E76}"/>
                  </a:ext>
                </a:extLst>
              </p:cNvPr>
              <p:cNvSpPr txBox="1"/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692C45-9842-7AC3-1CAE-778A9491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blipFill>
                <a:blip r:embed="rId4"/>
                <a:stretch>
                  <a:fillRect t="-9836" r="-5263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143780-AC3B-CA3A-FE64-FE922B7B11DA}"/>
                  </a:ext>
                </a:extLst>
              </p:cNvPr>
              <p:cNvSpPr txBox="1"/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143780-AC3B-CA3A-FE64-FE922B7B1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blipFill>
                <a:blip r:embed="rId5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3C136-253A-9A74-DB63-6D952F71DE84}"/>
                  </a:ext>
                </a:extLst>
              </p:cNvPr>
              <p:cNvSpPr txBox="1"/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A3C136-253A-9A74-DB63-6D952F71D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blipFill>
                <a:blip r:embed="rId6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1D7901-2746-9551-1AA4-33EA811E979A}"/>
                  </a:ext>
                </a:extLst>
              </p:cNvPr>
              <p:cNvSpPr txBox="1"/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1D7901-2746-9551-1AA4-33EA811E9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blipFill>
                <a:blip r:embed="rId7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734413-0A5B-5D60-EA13-B5077632E4E0}"/>
                  </a:ext>
                </a:extLst>
              </p:cNvPr>
              <p:cNvSpPr txBox="1"/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734413-0A5B-5D60-EA13-B5077632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blipFill>
                <a:blip r:embed="rId8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8072F3-34BD-9968-8AB8-82AF3C34126E}"/>
                  </a:ext>
                </a:extLst>
              </p:cNvPr>
              <p:cNvSpPr txBox="1"/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8072F3-34BD-9968-8AB8-82AF3C34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blipFill>
                <a:blip r:embed="rId9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CAA645-CED5-C221-A685-577F8B0FF283}"/>
                  </a:ext>
                </a:extLst>
              </p:cNvPr>
              <p:cNvSpPr txBox="1"/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CAA645-CED5-C221-A685-577F8B0FF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blipFill>
                <a:blip r:embed="rId10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635B2B-62CA-1F05-D8A1-51CDC792A546}"/>
                  </a:ext>
                </a:extLst>
              </p:cNvPr>
              <p:cNvSpPr txBox="1"/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635B2B-62CA-1F05-D8A1-51CDC792A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DA84F9-CE5D-D549-6491-EF14FF9255A4}"/>
                  </a:ext>
                </a:extLst>
              </p:cNvPr>
              <p:cNvSpPr txBox="1"/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DA84F9-CE5D-D549-6491-EF14FF92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blipFill>
                <a:blip r:embed="rId1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244A3A-AB2B-F92E-BE70-FCD83EA665A4}"/>
                  </a:ext>
                </a:extLst>
              </p:cNvPr>
              <p:cNvSpPr txBox="1"/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244A3A-AB2B-F92E-BE70-FCD83EA66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blipFill>
                <a:blip r:embed="rId13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E8EBA2-EF43-3EB5-F716-5897B62D5422}"/>
                  </a:ext>
                </a:extLst>
              </p:cNvPr>
              <p:cNvSpPr txBox="1"/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E8EBA2-EF43-3EB5-F716-5897B62D5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blipFill>
                <a:blip r:embed="rId14"/>
                <a:stretch>
                  <a:fillRect t="-9836" r="-5229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B4B033-209D-F147-CC58-0FB7A19FA270}"/>
                  </a:ext>
                </a:extLst>
              </p:cNvPr>
              <p:cNvSpPr txBox="1"/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B4B033-209D-F147-CC58-0FB7A19F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blipFill>
                <a:blip r:embed="rId1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0258E1-E41D-1599-3DD6-EF0C89EA2473}"/>
                  </a:ext>
                </a:extLst>
              </p:cNvPr>
              <p:cNvSpPr txBox="1"/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E0258E1-E41D-1599-3DD6-EF0C89EA2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blipFill>
                <a:blip r:embed="rId1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960237-E0AE-7F04-2A23-5530FBA184AD}"/>
                  </a:ext>
                </a:extLst>
              </p:cNvPr>
              <p:cNvSpPr txBox="1"/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960237-E0AE-7F04-2A23-5530FBA18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blipFill>
                <a:blip r:embed="rId17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3435711-9FE4-B9D9-3F33-98B92094D1CE}"/>
              </a:ext>
            </a:extLst>
          </p:cNvPr>
          <p:cNvSpPr txBox="1"/>
          <p:nvPr/>
        </p:nvSpPr>
        <p:spPr>
          <a:xfrm>
            <a:off x="242891" y="2168229"/>
            <a:ext cx="1176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Message + aggregate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65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8CBBA-E9C5-9B8F-3BA2-63D5C056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2496-22AF-CC72-C761-F18DBBF5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when it doesn’t work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361F6F-0E43-133D-FA44-EB48A8D62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98DD3A-C94B-9A8E-F30B-59893F6E34D6}"/>
              </a:ext>
            </a:extLst>
          </p:cNvPr>
          <p:cNvSpPr/>
          <p:nvPr/>
        </p:nvSpPr>
        <p:spPr>
          <a:xfrm>
            <a:off x="261860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2CDB31-D834-7F49-0A99-07D3B8E2D547}"/>
              </a:ext>
            </a:extLst>
          </p:cNvPr>
          <p:cNvSpPr/>
          <p:nvPr/>
        </p:nvSpPr>
        <p:spPr>
          <a:xfrm>
            <a:off x="261860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0ED23B-A1E0-D28E-B0A2-C90896D9410A}"/>
              </a:ext>
            </a:extLst>
          </p:cNvPr>
          <p:cNvSpPr/>
          <p:nvPr/>
        </p:nvSpPr>
        <p:spPr>
          <a:xfrm>
            <a:off x="207685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EA6C17-8588-D065-2BF4-C00BC7F1CE83}"/>
              </a:ext>
            </a:extLst>
          </p:cNvPr>
          <p:cNvCxnSpPr>
            <a:cxnSpLocks/>
            <a:stCxn id="6" idx="5"/>
            <a:endCxn id="4" idx="1"/>
          </p:cNvCxnSpPr>
          <p:nvPr/>
        </p:nvCxnSpPr>
        <p:spPr>
          <a:xfrm>
            <a:off x="243999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EB101-3B3E-1568-5EE0-CAF0BB64EFB2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243999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CE809FB4-FC47-34D2-E2E2-AD29E1208828}"/>
              </a:ext>
            </a:extLst>
          </p:cNvPr>
          <p:cNvSpPr/>
          <p:nvPr/>
        </p:nvSpPr>
        <p:spPr>
          <a:xfrm>
            <a:off x="3150815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A69564-94F0-DDA3-361C-114FE40B6255}"/>
              </a:ext>
            </a:extLst>
          </p:cNvPr>
          <p:cNvCxnSpPr>
            <a:cxnSpLocks/>
            <a:stCxn id="67" idx="3"/>
            <a:endCxn id="4" idx="7"/>
          </p:cNvCxnSpPr>
          <p:nvPr/>
        </p:nvCxnSpPr>
        <p:spPr>
          <a:xfrm flipH="1">
            <a:off x="2981753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45208C-1E42-E9A8-7388-EF0A2D0FD681}"/>
              </a:ext>
            </a:extLst>
          </p:cNvPr>
          <p:cNvCxnSpPr>
            <a:cxnSpLocks/>
            <a:stCxn id="67" idx="1"/>
            <a:endCxn id="5" idx="5"/>
          </p:cNvCxnSpPr>
          <p:nvPr/>
        </p:nvCxnSpPr>
        <p:spPr>
          <a:xfrm flipH="1" flipV="1">
            <a:off x="2981753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90661089-5A99-AEC9-25D1-8D762C87C50A}"/>
              </a:ext>
            </a:extLst>
          </p:cNvPr>
          <p:cNvSpPr/>
          <p:nvPr/>
        </p:nvSpPr>
        <p:spPr>
          <a:xfrm>
            <a:off x="3948934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549B91-03A4-05E7-0414-EFCF2AB6FC7F}"/>
              </a:ext>
            </a:extLst>
          </p:cNvPr>
          <p:cNvCxnSpPr>
            <a:cxnSpLocks/>
            <a:stCxn id="76" idx="2"/>
            <a:endCxn id="67" idx="6"/>
          </p:cNvCxnSpPr>
          <p:nvPr/>
        </p:nvCxnSpPr>
        <p:spPr>
          <a:xfrm flipH="1">
            <a:off x="3576265" y="3778579"/>
            <a:ext cx="372669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8C89ABC-1A41-CA83-7836-652EFDA34A35}"/>
              </a:ext>
            </a:extLst>
          </p:cNvPr>
          <p:cNvSpPr/>
          <p:nvPr/>
        </p:nvSpPr>
        <p:spPr>
          <a:xfrm>
            <a:off x="452480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A738403-98E1-FC0D-B37E-63593D08AB4B}"/>
              </a:ext>
            </a:extLst>
          </p:cNvPr>
          <p:cNvSpPr/>
          <p:nvPr/>
        </p:nvSpPr>
        <p:spPr>
          <a:xfrm>
            <a:off x="452480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BA86370-8937-8FBA-C224-2A97EF23DC71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346191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A1B4916-C14A-D95A-F149-85647F35D630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346191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E69DAE2-A725-DAA3-5A48-0E726BD54622}"/>
              </a:ext>
            </a:extLst>
          </p:cNvPr>
          <p:cNvSpPr/>
          <p:nvPr/>
        </p:nvSpPr>
        <p:spPr>
          <a:xfrm>
            <a:off x="505700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E544E35-29F5-1869-7130-030D91F9D00B}"/>
              </a:ext>
            </a:extLst>
          </p:cNvPr>
          <p:cNvCxnSpPr>
            <a:cxnSpLocks/>
            <a:stCxn id="86" idx="3"/>
            <a:endCxn id="81" idx="7"/>
          </p:cNvCxnSpPr>
          <p:nvPr/>
        </p:nvCxnSpPr>
        <p:spPr>
          <a:xfrm flipH="1">
            <a:off x="488794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919B223-DE64-1305-8328-3CAE0E164FCA}"/>
              </a:ext>
            </a:extLst>
          </p:cNvPr>
          <p:cNvCxnSpPr>
            <a:cxnSpLocks/>
            <a:stCxn id="86" idx="1"/>
            <a:endCxn id="82" idx="5"/>
          </p:cNvCxnSpPr>
          <p:nvPr/>
        </p:nvCxnSpPr>
        <p:spPr>
          <a:xfrm flipH="1" flipV="1">
            <a:off x="488794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B22AEC6-F6E3-5408-5A6E-14CD5DB73A19}"/>
              </a:ext>
            </a:extLst>
          </p:cNvPr>
          <p:cNvSpPr/>
          <p:nvPr/>
        </p:nvSpPr>
        <p:spPr>
          <a:xfrm>
            <a:off x="712075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188306F-ADF4-2450-3162-5BE518744BDD}"/>
              </a:ext>
            </a:extLst>
          </p:cNvPr>
          <p:cNvSpPr/>
          <p:nvPr/>
        </p:nvSpPr>
        <p:spPr>
          <a:xfrm>
            <a:off x="712075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01C36B6-6F67-3BBF-14A8-A86281264DAC}"/>
              </a:ext>
            </a:extLst>
          </p:cNvPr>
          <p:cNvSpPr/>
          <p:nvPr/>
        </p:nvSpPr>
        <p:spPr>
          <a:xfrm>
            <a:off x="657900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88BEBC8-5121-179C-9175-D4DA987BDF6A}"/>
              </a:ext>
            </a:extLst>
          </p:cNvPr>
          <p:cNvCxnSpPr>
            <a:cxnSpLocks/>
            <a:stCxn id="91" idx="5"/>
            <a:endCxn id="89" idx="1"/>
          </p:cNvCxnSpPr>
          <p:nvPr/>
        </p:nvCxnSpPr>
        <p:spPr>
          <a:xfrm>
            <a:off x="694214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17FC675-1D27-E66A-0568-43E53B6F5E60}"/>
              </a:ext>
            </a:extLst>
          </p:cNvPr>
          <p:cNvCxnSpPr>
            <a:cxnSpLocks/>
            <a:stCxn id="91" idx="7"/>
            <a:endCxn id="90" idx="3"/>
          </p:cNvCxnSpPr>
          <p:nvPr/>
        </p:nvCxnSpPr>
        <p:spPr>
          <a:xfrm flipV="1">
            <a:off x="694214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AF66A3F-71B5-46FA-8957-DE6E0E3D9BDC}"/>
              </a:ext>
            </a:extLst>
          </p:cNvPr>
          <p:cNvSpPr/>
          <p:nvPr/>
        </p:nvSpPr>
        <p:spPr>
          <a:xfrm>
            <a:off x="8059747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919205A-0EA9-D6E5-AD88-8E06765F4DDE}"/>
              </a:ext>
            </a:extLst>
          </p:cNvPr>
          <p:cNvCxnSpPr>
            <a:cxnSpLocks/>
            <a:stCxn id="97" idx="2"/>
            <a:endCxn id="89" idx="6"/>
          </p:cNvCxnSpPr>
          <p:nvPr/>
        </p:nvCxnSpPr>
        <p:spPr>
          <a:xfrm flipH="1" flipV="1">
            <a:off x="7546209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04DECDD-A129-6F9E-8676-45FB66B05952}"/>
              </a:ext>
            </a:extLst>
          </p:cNvPr>
          <p:cNvCxnSpPr>
            <a:cxnSpLocks/>
            <a:stCxn id="94" idx="2"/>
            <a:endCxn id="90" idx="6"/>
          </p:cNvCxnSpPr>
          <p:nvPr/>
        </p:nvCxnSpPr>
        <p:spPr>
          <a:xfrm flipH="1">
            <a:off x="7546209" y="3304773"/>
            <a:ext cx="513538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5B8F777A-F1F6-6CC5-1ED3-3F20E1E2C649}"/>
              </a:ext>
            </a:extLst>
          </p:cNvPr>
          <p:cNvSpPr/>
          <p:nvPr/>
        </p:nvSpPr>
        <p:spPr>
          <a:xfrm>
            <a:off x="8073856" y="402698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5B2299B-8673-189A-0BCA-F8CEB8E5BF5A}"/>
              </a:ext>
            </a:extLst>
          </p:cNvPr>
          <p:cNvCxnSpPr>
            <a:cxnSpLocks/>
            <a:stCxn id="97" idx="0"/>
            <a:endCxn id="94" idx="4"/>
          </p:cNvCxnSpPr>
          <p:nvPr/>
        </p:nvCxnSpPr>
        <p:spPr>
          <a:xfrm flipH="1" flipV="1">
            <a:off x="8272472" y="3517498"/>
            <a:ext cx="14109" cy="50949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CA75E66F-8D15-C2F8-9B1A-0808CAE4BC9F}"/>
              </a:ext>
            </a:extLst>
          </p:cNvPr>
          <p:cNvSpPr/>
          <p:nvPr/>
        </p:nvSpPr>
        <p:spPr>
          <a:xfrm>
            <a:off x="902695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B43DCE9-E3D9-2892-21AD-9ED58BD55BFA}"/>
              </a:ext>
            </a:extLst>
          </p:cNvPr>
          <p:cNvSpPr/>
          <p:nvPr/>
        </p:nvSpPr>
        <p:spPr>
          <a:xfrm>
            <a:off x="902695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523075A-AB7F-33AC-7AB3-80CF31A68291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 flipV="1">
            <a:off x="8499306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C782D5C-D744-C81F-B0CF-4F7675DCBE06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8485197" y="3304773"/>
            <a:ext cx="54175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9C83DEE5-3A66-1F65-D5EB-D8BCFD1F05FE}"/>
              </a:ext>
            </a:extLst>
          </p:cNvPr>
          <p:cNvSpPr/>
          <p:nvPr/>
        </p:nvSpPr>
        <p:spPr>
          <a:xfrm>
            <a:off x="955915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A244C11-5091-6EF8-35EA-7064A5549ED0}"/>
              </a:ext>
            </a:extLst>
          </p:cNvPr>
          <p:cNvCxnSpPr>
            <a:cxnSpLocks/>
            <a:stCxn id="103" idx="3"/>
            <a:endCxn id="99" idx="7"/>
          </p:cNvCxnSpPr>
          <p:nvPr/>
        </p:nvCxnSpPr>
        <p:spPr>
          <a:xfrm flipH="1">
            <a:off x="939009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7F07952-36EC-E56B-B36B-9D5617702C0A}"/>
              </a:ext>
            </a:extLst>
          </p:cNvPr>
          <p:cNvCxnSpPr>
            <a:cxnSpLocks/>
            <a:stCxn id="103" idx="1"/>
            <a:endCxn id="100" idx="5"/>
          </p:cNvCxnSpPr>
          <p:nvPr/>
        </p:nvCxnSpPr>
        <p:spPr>
          <a:xfrm flipH="1" flipV="1">
            <a:off x="939009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311EE7EF-8AE7-6FBC-627D-59E7AA6B54B2}"/>
              </a:ext>
            </a:extLst>
          </p:cNvPr>
          <p:cNvSpPr txBox="1"/>
          <p:nvPr/>
        </p:nvSpPr>
        <p:spPr>
          <a:xfrm>
            <a:off x="242891" y="1101698"/>
            <a:ext cx="11764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These two graphs are clearly not identical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as we can cut the left one into two separate parts with only one cut, while the right one requires at least two cuts to do so! Let’s run 1-WL and see if it agrees!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5F866-D9E0-B368-2D49-34268F2ACDB9}"/>
                  </a:ext>
                </a:extLst>
              </p:cNvPr>
              <p:cNvSpPr txBox="1"/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5F866-D9E0-B368-2D49-34268F2AC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FE2001-21DB-8CF5-EDBF-7D53B3A3A231}"/>
                  </a:ext>
                </a:extLst>
              </p:cNvPr>
              <p:cNvSpPr txBox="1"/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FE2001-21DB-8CF5-EDBF-7D53B3A3A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2DC2F-EC98-6C55-BD42-122F015A92CC}"/>
                  </a:ext>
                </a:extLst>
              </p:cNvPr>
              <p:cNvSpPr txBox="1"/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2DC2F-EC98-6C55-BD42-122F015A9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blipFill>
                <a:blip r:embed="rId4"/>
                <a:stretch>
                  <a:fillRect t="-9836" r="-5263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43E980-1CA0-F8B8-476B-666D40FD7657}"/>
                  </a:ext>
                </a:extLst>
              </p:cNvPr>
              <p:cNvSpPr txBox="1"/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43E980-1CA0-F8B8-476B-666D40FD7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blipFill>
                <a:blip r:embed="rId5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0E731-AFE7-8211-2D4F-0B25890B0E53}"/>
                  </a:ext>
                </a:extLst>
              </p:cNvPr>
              <p:cNvSpPr txBox="1"/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0E731-AFE7-8211-2D4F-0B25890B0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blipFill>
                <a:blip r:embed="rId6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4352AA-B285-E7B7-DAB4-2F24A5BCFB44}"/>
                  </a:ext>
                </a:extLst>
              </p:cNvPr>
              <p:cNvSpPr txBox="1"/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4352AA-B285-E7B7-DAB4-2F24A5BC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blipFill>
                <a:blip r:embed="rId7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517975-6B54-AFC5-765D-5F1AA103B4B4}"/>
                  </a:ext>
                </a:extLst>
              </p:cNvPr>
              <p:cNvSpPr txBox="1"/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517975-6B54-AFC5-765D-5F1AA103B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blipFill>
                <a:blip r:embed="rId8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31BBB3-34E0-0415-F3FF-AC4A808A62BB}"/>
                  </a:ext>
                </a:extLst>
              </p:cNvPr>
              <p:cNvSpPr txBox="1"/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31BBB3-34E0-0415-F3FF-AC4A808A6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blipFill>
                <a:blip r:embed="rId9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459292-F5D4-6947-9A0E-5D50C41548C7}"/>
                  </a:ext>
                </a:extLst>
              </p:cNvPr>
              <p:cNvSpPr txBox="1"/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459292-F5D4-6947-9A0E-5D50C4154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blipFill>
                <a:blip r:embed="rId10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943A2B-97FF-8956-4612-DFE5C3EA6C63}"/>
                  </a:ext>
                </a:extLst>
              </p:cNvPr>
              <p:cNvSpPr txBox="1"/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943A2B-97FF-8956-4612-DFE5C3EA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637813-3EBC-46EE-B5E2-EF44F06B958C}"/>
                  </a:ext>
                </a:extLst>
              </p:cNvPr>
              <p:cNvSpPr txBox="1"/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637813-3EBC-46EE-B5E2-EF44F06B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blipFill>
                <a:blip r:embed="rId1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898F78-0EEB-D64F-70E0-F8BB5C3A71A2}"/>
                  </a:ext>
                </a:extLst>
              </p:cNvPr>
              <p:cNvSpPr txBox="1"/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898F78-0EEB-D64F-70E0-F8BB5C3A7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blipFill>
                <a:blip r:embed="rId13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69991F-6AF7-CDD8-1980-812A19E4B296}"/>
                  </a:ext>
                </a:extLst>
              </p:cNvPr>
              <p:cNvSpPr txBox="1"/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69991F-6AF7-CDD8-1980-812A19E4B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blipFill>
                <a:blip r:embed="rId14"/>
                <a:stretch>
                  <a:fillRect t="-9836" r="-5229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9D75AF-4CE2-94D8-5919-4BC80E2AF12C}"/>
                  </a:ext>
                </a:extLst>
              </p:cNvPr>
              <p:cNvSpPr txBox="1"/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9D75AF-4CE2-94D8-5919-4BC80E2AF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blipFill>
                <a:blip r:embed="rId1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7BC479-3873-A725-A8CC-76E4485B8462}"/>
                  </a:ext>
                </a:extLst>
              </p:cNvPr>
              <p:cNvSpPr txBox="1"/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7BC479-3873-A725-A8CC-76E4485B8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blipFill>
                <a:blip r:embed="rId1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82CB91-2EEB-3CCC-8813-D45CDA059EC1}"/>
                  </a:ext>
                </a:extLst>
              </p:cNvPr>
              <p:cNvSpPr txBox="1"/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82CB91-2EEB-3CCC-8813-D45CDA059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blipFill>
                <a:blip r:embed="rId17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2DAD8C-95E2-7FDF-DE1F-C49A21AF7167}"/>
                  </a:ext>
                </a:extLst>
              </p:cNvPr>
              <p:cNvSpPr txBox="1"/>
              <p:nvPr/>
            </p:nvSpPr>
            <p:spPr>
              <a:xfrm>
                <a:off x="160121" y="2535637"/>
                <a:ext cx="1280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2DAD8C-95E2-7FDF-DE1F-C49A21AF7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21" y="2535637"/>
                <a:ext cx="1280700" cy="369332"/>
              </a:xfrm>
              <a:prstGeom prst="rect">
                <a:avLst/>
              </a:prstGeom>
              <a:blipFill>
                <a:blip r:embed="rId18"/>
                <a:stretch>
                  <a:fillRect t="-11475" r="-1429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D5D009-E09C-4BC7-3F4C-712D34601980}"/>
                  </a:ext>
                </a:extLst>
              </p:cNvPr>
              <p:cNvSpPr txBox="1"/>
              <p:nvPr/>
            </p:nvSpPr>
            <p:spPr>
              <a:xfrm>
                <a:off x="-6979" y="2835953"/>
                <a:ext cx="1445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,1,1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D5D009-E09C-4BC7-3F4C-712D34601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79" y="2835953"/>
                <a:ext cx="1445028" cy="369332"/>
              </a:xfrm>
              <a:prstGeom prst="rect">
                <a:avLst/>
              </a:prstGeom>
              <a:blipFill>
                <a:blip r:embed="rId19"/>
                <a:stretch>
                  <a:fillRect t="-9836" r="-844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5D8B27B-89A5-941F-FE67-64341D7131F7}"/>
              </a:ext>
            </a:extLst>
          </p:cNvPr>
          <p:cNvSpPr txBox="1"/>
          <p:nvPr/>
        </p:nvSpPr>
        <p:spPr>
          <a:xfrm>
            <a:off x="242891" y="2168229"/>
            <a:ext cx="1176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Update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09357A-3719-8E84-C944-456DE5D27B45}"/>
              </a:ext>
            </a:extLst>
          </p:cNvPr>
          <p:cNvSpPr txBox="1"/>
          <p:nvPr/>
        </p:nvSpPr>
        <p:spPr>
          <a:xfrm>
            <a:off x="242891" y="5026227"/>
            <a:ext cx="3757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Check stopping condition: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AB75DF-5664-A7A7-5687-A0952EC5A6AA}"/>
              </a:ext>
            </a:extLst>
          </p:cNvPr>
          <p:cNvSpPr txBox="1"/>
          <p:nvPr/>
        </p:nvSpPr>
        <p:spPr>
          <a:xfrm>
            <a:off x="242891" y="5698460"/>
            <a:ext cx="1954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 1: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AB67D2-F078-A3D2-04A5-4DDC6874AB97}"/>
              </a:ext>
            </a:extLst>
          </p:cNvPr>
          <p:cNvSpPr txBox="1"/>
          <p:nvPr/>
        </p:nvSpPr>
        <p:spPr>
          <a:xfrm>
            <a:off x="2444376" y="5682813"/>
            <a:ext cx="1445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 1: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AB5EAB-5FB8-5980-4E8E-D4B9188680FA}"/>
              </a:ext>
            </a:extLst>
          </p:cNvPr>
          <p:cNvSpPr txBox="1"/>
          <p:nvPr/>
        </p:nvSpPr>
        <p:spPr>
          <a:xfrm>
            <a:off x="242891" y="6326173"/>
            <a:ext cx="3522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Identical, so we continue…</a:t>
            </a:r>
            <a:endParaRPr lang="LID4096" sz="2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F4F6A1-2C38-1854-EF5D-D238ED23A714}"/>
                  </a:ext>
                </a:extLst>
              </p:cNvPr>
              <p:cNvSpPr txBox="1"/>
              <p:nvPr/>
            </p:nvSpPr>
            <p:spPr>
              <a:xfrm>
                <a:off x="1075553" y="5523123"/>
                <a:ext cx="144502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:6 </m:t>
                      </m:r>
                    </m:oMath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2:2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F4F6A1-2C38-1854-EF5D-D238ED23A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553" y="5523123"/>
                <a:ext cx="1445028" cy="769441"/>
              </a:xfrm>
              <a:prstGeom prst="rect">
                <a:avLst/>
              </a:prstGeom>
              <a:blipFill>
                <a:blip r:embed="rId20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6CE31C-5559-8BA7-E265-32A2C37251EC}"/>
                  </a:ext>
                </a:extLst>
              </p:cNvPr>
              <p:cNvSpPr txBox="1"/>
              <p:nvPr/>
            </p:nvSpPr>
            <p:spPr>
              <a:xfrm>
                <a:off x="3142081" y="5501261"/>
                <a:ext cx="144502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:6</m:t>
                      </m:r>
                    </m:oMath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2:2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6CE31C-5559-8BA7-E265-32A2C372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081" y="5501261"/>
                <a:ext cx="1445028" cy="769441"/>
              </a:xfrm>
              <a:prstGeom prst="rect">
                <a:avLst/>
              </a:prstGeom>
              <a:blipFill>
                <a:blip r:embed="rId21"/>
                <a:stretch>
                  <a:fillRect b="-1496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4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C30CE-71FC-13E8-1454-54F182DC7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061D-D314-CF67-C910-4D76F872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when it doesn’t work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914B5-CFE0-FF0D-320C-E925C82D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C27464-3805-3BEA-EC51-613F492278D4}"/>
              </a:ext>
            </a:extLst>
          </p:cNvPr>
          <p:cNvSpPr/>
          <p:nvPr/>
        </p:nvSpPr>
        <p:spPr>
          <a:xfrm>
            <a:off x="261860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AA1F36-EF5A-2A48-1296-C4BCB59F15CD}"/>
              </a:ext>
            </a:extLst>
          </p:cNvPr>
          <p:cNvSpPr/>
          <p:nvPr/>
        </p:nvSpPr>
        <p:spPr>
          <a:xfrm>
            <a:off x="261860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E0A602-1E54-7D0E-529A-BD1E0C3995C0}"/>
              </a:ext>
            </a:extLst>
          </p:cNvPr>
          <p:cNvSpPr/>
          <p:nvPr/>
        </p:nvSpPr>
        <p:spPr>
          <a:xfrm>
            <a:off x="207685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70540E-82E9-D532-6590-5029327F6F07}"/>
              </a:ext>
            </a:extLst>
          </p:cNvPr>
          <p:cNvCxnSpPr>
            <a:cxnSpLocks/>
            <a:stCxn id="6" idx="5"/>
            <a:endCxn id="4" idx="1"/>
          </p:cNvCxnSpPr>
          <p:nvPr/>
        </p:nvCxnSpPr>
        <p:spPr>
          <a:xfrm>
            <a:off x="243999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F1918A-E915-3B6A-16D9-754C51594B34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243999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F955917E-F76A-6C69-D92E-55E1DD04527B}"/>
              </a:ext>
            </a:extLst>
          </p:cNvPr>
          <p:cNvSpPr/>
          <p:nvPr/>
        </p:nvSpPr>
        <p:spPr>
          <a:xfrm>
            <a:off x="3150815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56E5305-033C-B126-D349-1334A6465BE2}"/>
              </a:ext>
            </a:extLst>
          </p:cNvPr>
          <p:cNvCxnSpPr>
            <a:cxnSpLocks/>
            <a:stCxn id="67" idx="3"/>
            <a:endCxn id="4" idx="7"/>
          </p:cNvCxnSpPr>
          <p:nvPr/>
        </p:nvCxnSpPr>
        <p:spPr>
          <a:xfrm flipH="1">
            <a:off x="2981753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AF47851-4CE0-58BF-C4FA-AE3CAB6147A6}"/>
              </a:ext>
            </a:extLst>
          </p:cNvPr>
          <p:cNvCxnSpPr>
            <a:cxnSpLocks/>
            <a:stCxn id="67" idx="1"/>
            <a:endCxn id="5" idx="5"/>
          </p:cNvCxnSpPr>
          <p:nvPr/>
        </p:nvCxnSpPr>
        <p:spPr>
          <a:xfrm flipH="1" flipV="1">
            <a:off x="2981753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6C9FC0B6-A9F3-EBD6-D104-E7E4CB63DBCB}"/>
              </a:ext>
            </a:extLst>
          </p:cNvPr>
          <p:cNvSpPr/>
          <p:nvPr/>
        </p:nvSpPr>
        <p:spPr>
          <a:xfrm>
            <a:off x="3948934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2711539-4224-AEB7-3701-126A2396428C}"/>
              </a:ext>
            </a:extLst>
          </p:cNvPr>
          <p:cNvCxnSpPr>
            <a:cxnSpLocks/>
            <a:stCxn id="76" idx="2"/>
            <a:endCxn id="67" idx="6"/>
          </p:cNvCxnSpPr>
          <p:nvPr/>
        </p:nvCxnSpPr>
        <p:spPr>
          <a:xfrm flipH="1">
            <a:off x="3576265" y="3778579"/>
            <a:ext cx="372669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2084F471-1E25-E216-55D9-CCB4F7E7A343}"/>
              </a:ext>
            </a:extLst>
          </p:cNvPr>
          <p:cNvSpPr/>
          <p:nvPr/>
        </p:nvSpPr>
        <p:spPr>
          <a:xfrm>
            <a:off x="452480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1FC8D51-6CBD-F63A-ED00-D899A1B53244}"/>
              </a:ext>
            </a:extLst>
          </p:cNvPr>
          <p:cNvSpPr/>
          <p:nvPr/>
        </p:nvSpPr>
        <p:spPr>
          <a:xfrm>
            <a:off x="452480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914A90F-14AA-024C-86B6-DFBEFBDD5D5A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346191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721E5A0-3CBE-A31E-65EB-970EE1720192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346191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D37A212C-C814-2FE8-6ABE-BB7A4CBF7E0E}"/>
              </a:ext>
            </a:extLst>
          </p:cNvPr>
          <p:cNvSpPr/>
          <p:nvPr/>
        </p:nvSpPr>
        <p:spPr>
          <a:xfrm>
            <a:off x="505700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DBCCB9-78E0-3E51-B8CD-2B16A5914AB5}"/>
              </a:ext>
            </a:extLst>
          </p:cNvPr>
          <p:cNvCxnSpPr>
            <a:cxnSpLocks/>
            <a:stCxn id="86" idx="3"/>
            <a:endCxn id="81" idx="7"/>
          </p:cNvCxnSpPr>
          <p:nvPr/>
        </p:nvCxnSpPr>
        <p:spPr>
          <a:xfrm flipH="1">
            <a:off x="488794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3DCEC40-D23C-D652-8B2F-C6BB4B4B585F}"/>
              </a:ext>
            </a:extLst>
          </p:cNvPr>
          <p:cNvCxnSpPr>
            <a:cxnSpLocks/>
            <a:stCxn id="86" idx="1"/>
            <a:endCxn id="82" idx="5"/>
          </p:cNvCxnSpPr>
          <p:nvPr/>
        </p:nvCxnSpPr>
        <p:spPr>
          <a:xfrm flipH="1" flipV="1">
            <a:off x="488794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7AA22E7A-4B15-0717-7690-2C9851EBEBBA}"/>
              </a:ext>
            </a:extLst>
          </p:cNvPr>
          <p:cNvSpPr/>
          <p:nvPr/>
        </p:nvSpPr>
        <p:spPr>
          <a:xfrm>
            <a:off x="712075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949A51D-402B-55C0-222B-8F641B3F3B2A}"/>
              </a:ext>
            </a:extLst>
          </p:cNvPr>
          <p:cNvSpPr/>
          <p:nvPr/>
        </p:nvSpPr>
        <p:spPr>
          <a:xfrm>
            <a:off x="712075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ED0BDDB-D763-5738-CAA5-0725C352ACCA}"/>
              </a:ext>
            </a:extLst>
          </p:cNvPr>
          <p:cNvSpPr/>
          <p:nvPr/>
        </p:nvSpPr>
        <p:spPr>
          <a:xfrm>
            <a:off x="657900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61D2992-6AC9-407C-F93A-7DBEAFC58CDB}"/>
              </a:ext>
            </a:extLst>
          </p:cNvPr>
          <p:cNvCxnSpPr>
            <a:cxnSpLocks/>
            <a:stCxn id="91" idx="5"/>
            <a:endCxn id="89" idx="1"/>
          </p:cNvCxnSpPr>
          <p:nvPr/>
        </p:nvCxnSpPr>
        <p:spPr>
          <a:xfrm>
            <a:off x="694214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19E9457-1AE6-D14C-5B89-0B5E4C27508F}"/>
              </a:ext>
            </a:extLst>
          </p:cNvPr>
          <p:cNvCxnSpPr>
            <a:cxnSpLocks/>
            <a:stCxn id="91" idx="7"/>
            <a:endCxn id="90" idx="3"/>
          </p:cNvCxnSpPr>
          <p:nvPr/>
        </p:nvCxnSpPr>
        <p:spPr>
          <a:xfrm flipV="1">
            <a:off x="694214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5A01217D-5988-33DD-DABE-5394522B688A}"/>
              </a:ext>
            </a:extLst>
          </p:cNvPr>
          <p:cNvSpPr/>
          <p:nvPr/>
        </p:nvSpPr>
        <p:spPr>
          <a:xfrm>
            <a:off x="8059747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9C4D88B-B30F-8D54-0207-51D70AFE23F1}"/>
              </a:ext>
            </a:extLst>
          </p:cNvPr>
          <p:cNvCxnSpPr>
            <a:cxnSpLocks/>
            <a:stCxn id="97" idx="2"/>
            <a:endCxn id="89" idx="6"/>
          </p:cNvCxnSpPr>
          <p:nvPr/>
        </p:nvCxnSpPr>
        <p:spPr>
          <a:xfrm flipH="1" flipV="1">
            <a:off x="7546209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D0BAB1-A564-1936-15D6-09EF60736305}"/>
              </a:ext>
            </a:extLst>
          </p:cNvPr>
          <p:cNvCxnSpPr>
            <a:cxnSpLocks/>
            <a:stCxn id="94" idx="2"/>
            <a:endCxn id="90" idx="6"/>
          </p:cNvCxnSpPr>
          <p:nvPr/>
        </p:nvCxnSpPr>
        <p:spPr>
          <a:xfrm flipH="1">
            <a:off x="7546209" y="3304773"/>
            <a:ext cx="513538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53563307-596C-2AD2-15D7-9B2154D5799A}"/>
              </a:ext>
            </a:extLst>
          </p:cNvPr>
          <p:cNvSpPr/>
          <p:nvPr/>
        </p:nvSpPr>
        <p:spPr>
          <a:xfrm>
            <a:off x="8073856" y="402698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A29CA6-4D90-F872-8FFA-8330CB0C67C7}"/>
              </a:ext>
            </a:extLst>
          </p:cNvPr>
          <p:cNvCxnSpPr>
            <a:cxnSpLocks/>
            <a:stCxn id="97" idx="0"/>
            <a:endCxn id="94" idx="4"/>
          </p:cNvCxnSpPr>
          <p:nvPr/>
        </p:nvCxnSpPr>
        <p:spPr>
          <a:xfrm flipH="1" flipV="1">
            <a:off x="8272472" y="3517498"/>
            <a:ext cx="14109" cy="50949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856DBD06-2C35-8F9A-C127-88903F10D6E0}"/>
              </a:ext>
            </a:extLst>
          </p:cNvPr>
          <p:cNvSpPr/>
          <p:nvPr/>
        </p:nvSpPr>
        <p:spPr>
          <a:xfrm>
            <a:off x="902695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ECC3892-042D-908E-D681-F1EADBCFFFB2}"/>
              </a:ext>
            </a:extLst>
          </p:cNvPr>
          <p:cNvSpPr/>
          <p:nvPr/>
        </p:nvSpPr>
        <p:spPr>
          <a:xfrm>
            <a:off x="902695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4EC9590-97E1-B485-8D80-D1725D4BB1C6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 flipV="1">
            <a:off x="8499306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0190BE4-7CA3-2367-F288-54BD7EBDD796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8485197" y="3304773"/>
            <a:ext cx="54175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4E62151-31AD-DD93-5407-4DBF730A05C6}"/>
              </a:ext>
            </a:extLst>
          </p:cNvPr>
          <p:cNvSpPr/>
          <p:nvPr/>
        </p:nvSpPr>
        <p:spPr>
          <a:xfrm>
            <a:off x="955915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8B78D1-059B-CEAD-D8B1-FFA157F89186}"/>
              </a:ext>
            </a:extLst>
          </p:cNvPr>
          <p:cNvCxnSpPr>
            <a:cxnSpLocks/>
            <a:stCxn id="103" idx="3"/>
            <a:endCxn id="99" idx="7"/>
          </p:cNvCxnSpPr>
          <p:nvPr/>
        </p:nvCxnSpPr>
        <p:spPr>
          <a:xfrm flipH="1">
            <a:off x="939009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76117C9-0A0B-E899-CFD0-F2CA677E2275}"/>
              </a:ext>
            </a:extLst>
          </p:cNvPr>
          <p:cNvCxnSpPr>
            <a:cxnSpLocks/>
            <a:stCxn id="103" idx="1"/>
            <a:endCxn id="100" idx="5"/>
          </p:cNvCxnSpPr>
          <p:nvPr/>
        </p:nvCxnSpPr>
        <p:spPr>
          <a:xfrm flipH="1" flipV="1">
            <a:off x="939009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33184E9-09E9-D4C1-D979-5F5620002E81}"/>
              </a:ext>
            </a:extLst>
          </p:cNvPr>
          <p:cNvSpPr txBox="1"/>
          <p:nvPr/>
        </p:nvSpPr>
        <p:spPr>
          <a:xfrm>
            <a:off x="242891" y="1101698"/>
            <a:ext cx="11764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These two graphs are clearly not identical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as we can cut the left one into two separate parts with only one cut, while the right one requires at least two cuts to do so! Let’s run 1-WL and see if it agrees!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00B63B-4E80-8B68-D3D9-848D09AC0632}"/>
                  </a:ext>
                </a:extLst>
              </p:cNvPr>
              <p:cNvSpPr txBox="1"/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00B63B-4E80-8B68-D3D9-848D09AC0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247C5-E63D-475E-D82E-90F7FE9FDEC8}"/>
                  </a:ext>
                </a:extLst>
              </p:cNvPr>
              <p:cNvSpPr txBox="1"/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247C5-E63D-475E-D82E-90F7FE9F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12F609-BBB3-DB97-8B09-FC7E6CDD6E60}"/>
                  </a:ext>
                </a:extLst>
              </p:cNvPr>
              <p:cNvSpPr txBox="1"/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12F609-BBB3-DB97-8B09-FC7E6CDD6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blipFill>
                <a:blip r:embed="rId4"/>
                <a:stretch>
                  <a:fillRect t="-9836" r="-5263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ABD66E-6352-8266-0112-4927CCE0EC98}"/>
                  </a:ext>
                </a:extLst>
              </p:cNvPr>
              <p:cNvSpPr txBox="1"/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ABD66E-6352-8266-0112-4927CCE0E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blipFill>
                <a:blip r:embed="rId5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D02B9B-8321-06C6-C76A-1D3BBD325D6E}"/>
                  </a:ext>
                </a:extLst>
              </p:cNvPr>
              <p:cNvSpPr txBox="1"/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D02B9B-8321-06C6-C76A-1D3BBD325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blipFill>
                <a:blip r:embed="rId6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C67815-BF59-00F6-D8CC-B0CB879FBB7C}"/>
                  </a:ext>
                </a:extLst>
              </p:cNvPr>
              <p:cNvSpPr txBox="1"/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C67815-BF59-00F6-D8CC-B0CB879FB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blipFill>
                <a:blip r:embed="rId7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622018-84AC-F315-31D7-4E324FB22765}"/>
                  </a:ext>
                </a:extLst>
              </p:cNvPr>
              <p:cNvSpPr txBox="1"/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622018-84AC-F315-31D7-4E324FB2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blipFill>
                <a:blip r:embed="rId8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ED9F4-C54D-1A48-F673-EDEC5136DCEF}"/>
                  </a:ext>
                </a:extLst>
              </p:cNvPr>
              <p:cNvSpPr txBox="1"/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ED9F4-C54D-1A48-F673-EDEC5136D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blipFill>
                <a:blip r:embed="rId9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DFCB4-4902-DB12-093A-64F5ECEDABF7}"/>
                  </a:ext>
                </a:extLst>
              </p:cNvPr>
              <p:cNvSpPr txBox="1"/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DFCB4-4902-DB12-093A-64F5ECED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blipFill>
                <a:blip r:embed="rId10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A2B90D-423E-EF4E-4FD4-7D2A58E44672}"/>
                  </a:ext>
                </a:extLst>
              </p:cNvPr>
              <p:cNvSpPr txBox="1"/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A2B90D-423E-EF4E-4FD4-7D2A58E44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EA853C-0D2D-A9E1-A4A2-5BCF7541C6E8}"/>
                  </a:ext>
                </a:extLst>
              </p:cNvPr>
              <p:cNvSpPr txBox="1"/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EA853C-0D2D-A9E1-A4A2-5BCF7541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blipFill>
                <a:blip r:embed="rId1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F8EA64-38F8-6699-B86D-929E0002A5A5}"/>
                  </a:ext>
                </a:extLst>
              </p:cNvPr>
              <p:cNvSpPr txBox="1"/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F8EA64-38F8-6699-B86D-929E0002A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blipFill>
                <a:blip r:embed="rId13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614946-32AB-83D3-A500-C5CD49F78C00}"/>
                  </a:ext>
                </a:extLst>
              </p:cNvPr>
              <p:cNvSpPr txBox="1"/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614946-32AB-83D3-A500-C5CD49F78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blipFill>
                <a:blip r:embed="rId14"/>
                <a:stretch>
                  <a:fillRect t="-9836" r="-5229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A514DA-3E70-31E4-DEDA-B4DA0DF9F8E2}"/>
                  </a:ext>
                </a:extLst>
              </p:cNvPr>
              <p:cNvSpPr txBox="1"/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1A514DA-3E70-31E4-DEDA-B4DA0DF9F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blipFill>
                <a:blip r:embed="rId1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7755C9-60EF-790E-8814-07879AAE1519}"/>
                  </a:ext>
                </a:extLst>
              </p:cNvPr>
              <p:cNvSpPr txBox="1"/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7755C9-60EF-790E-8814-07879AAE1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blipFill>
                <a:blip r:embed="rId1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89779E-8E7A-95E8-7FB7-1CC4620629A5}"/>
                  </a:ext>
                </a:extLst>
              </p:cNvPr>
              <p:cNvSpPr txBox="1"/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89779E-8E7A-95E8-7FB7-1CC462062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blipFill>
                <a:blip r:embed="rId17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A414FBF4-5449-9B7F-FAA5-9D661B3C0DA1}"/>
              </a:ext>
            </a:extLst>
          </p:cNvPr>
          <p:cNvSpPr txBox="1"/>
          <p:nvPr/>
        </p:nvSpPr>
        <p:spPr>
          <a:xfrm>
            <a:off x="242891" y="2168229"/>
            <a:ext cx="1176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Message + aggregate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3977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2DB12-0DF8-5964-668B-A6BC07B01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7233-BA31-8617-86A8-149AAA6AC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when it doesn’t work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0B4473-DB66-372E-5DF4-F6350FA5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A9A405-2AC4-08F8-2364-78731E56DEFD}"/>
              </a:ext>
            </a:extLst>
          </p:cNvPr>
          <p:cNvSpPr/>
          <p:nvPr/>
        </p:nvSpPr>
        <p:spPr>
          <a:xfrm>
            <a:off x="261860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94ED1-6E74-9242-42E6-DA57F157D68C}"/>
              </a:ext>
            </a:extLst>
          </p:cNvPr>
          <p:cNvSpPr/>
          <p:nvPr/>
        </p:nvSpPr>
        <p:spPr>
          <a:xfrm>
            <a:off x="261860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CDA785-E48C-30FB-8818-F341A44CA168}"/>
              </a:ext>
            </a:extLst>
          </p:cNvPr>
          <p:cNvSpPr/>
          <p:nvPr/>
        </p:nvSpPr>
        <p:spPr>
          <a:xfrm>
            <a:off x="207685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88D785-3A3E-AA6A-6C83-E947984C327A}"/>
              </a:ext>
            </a:extLst>
          </p:cNvPr>
          <p:cNvCxnSpPr>
            <a:cxnSpLocks/>
            <a:stCxn id="6" idx="5"/>
            <a:endCxn id="4" idx="1"/>
          </p:cNvCxnSpPr>
          <p:nvPr/>
        </p:nvCxnSpPr>
        <p:spPr>
          <a:xfrm>
            <a:off x="243999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9E50F-9FCE-49F8-2217-E2C045EC924E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243999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68A44E01-76F2-7629-80DF-51468E6E150B}"/>
              </a:ext>
            </a:extLst>
          </p:cNvPr>
          <p:cNvSpPr/>
          <p:nvPr/>
        </p:nvSpPr>
        <p:spPr>
          <a:xfrm>
            <a:off x="3150815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0BB76D-3A44-A27A-2B7A-12C01B5A2D07}"/>
              </a:ext>
            </a:extLst>
          </p:cNvPr>
          <p:cNvCxnSpPr>
            <a:cxnSpLocks/>
            <a:stCxn id="67" idx="3"/>
            <a:endCxn id="4" idx="7"/>
          </p:cNvCxnSpPr>
          <p:nvPr/>
        </p:nvCxnSpPr>
        <p:spPr>
          <a:xfrm flipH="1">
            <a:off x="2981753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7165B4-74AA-F775-256F-871CD263EE4C}"/>
              </a:ext>
            </a:extLst>
          </p:cNvPr>
          <p:cNvCxnSpPr>
            <a:cxnSpLocks/>
            <a:stCxn id="67" idx="1"/>
            <a:endCxn id="5" idx="5"/>
          </p:cNvCxnSpPr>
          <p:nvPr/>
        </p:nvCxnSpPr>
        <p:spPr>
          <a:xfrm flipH="1" flipV="1">
            <a:off x="2981753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677B25B-3E0E-355B-AA5F-FD17D367AAC4}"/>
              </a:ext>
            </a:extLst>
          </p:cNvPr>
          <p:cNvSpPr/>
          <p:nvPr/>
        </p:nvSpPr>
        <p:spPr>
          <a:xfrm>
            <a:off x="3948934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D086ECA-45F5-52F9-3EB2-2528975CA4B2}"/>
              </a:ext>
            </a:extLst>
          </p:cNvPr>
          <p:cNvCxnSpPr>
            <a:cxnSpLocks/>
            <a:stCxn id="76" idx="2"/>
            <a:endCxn id="67" idx="6"/>
          </p:cNvCxnSpPr>
          <p:nvPr/>
        </p:nvCxnSpPr>
        <p:spPr>
          <a:xfrm flipH="1">
            <a:off x="3576265" y="3778579"/>
            <a:ext cx="372669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76F2BC4-280A-CC0F-9671-F847D04D66CF}"/>
              </a:ext>
            </a:extLst>
          </p:cNvPr>
          <p:cNvSpPr/>
          <p:nvPr/>
        </p:nvSpPr>
        <p:spPr>
          <a:xfrm>
            <a:off x="452480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539B07F-B343-3117-7F2A-9914A66B9198}"/>
              </a:ext>
            </a:extLst>
          </p:cNvPr>
          <p:cNvSpPr/>
          <p:nvPr/>
        </p:nvSpPr>
        <p:spPr>
          <a:xfrm>
            <a:off x="452480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FE59323-0A95-AA71-45D3-ED3C9F16A43A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346191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4E079C1-04B3-2918-E398-888DE9A542F0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346191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E2651F3F-2582-D249-BAF9-5A0A48E73F64}"/>
              </a:ext>
            </a:extLst>
          </p:cNvPr>
          <p:cNvSpPr/>
          <p:nvPr/>
        </p:nvSpPr>
        <p:spPr>
          <a:xfrm>
            <a:off x="505700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D4CF69-72D8-47BA-6317-8BA928A69A00}"/>
              </a:ext>
            </a:extLst>
          </p:cNvPr>
          <p:cNvCxnSpPr>
            <a:cxnSpLocks/>
            <a:stCxn id="86" idx="3"/>
            <a:endCxn id="81" idx="7"/>
          </p:cNvCxnSpPr>
          <p:nvPr/>
        </p:nvCxnSpPr>
        <p:spPr>
          <a:xfrm flipH="1">
            <a:off x="488794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8342ED6-3413-1E51-433A-81982FCF411D}"/>
              </a:ext>
            </a:extLst>
          </p:cNvPr>
          <p:cNvCxnSpPr>
            <a:cxnSpLocks/>
            <a:stCxn id="86" idx="1"/>
            <a:endCxn id="82" idx="5"/>
          </p:cNvCxnSpPr>
          <p:nvPr/>
        </p:nvCxnSpPr>
        <p:spPr>
          <a:xfrm flipH="1" flipV="1">
            <a:off x="488794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732D583-823A-02E5-1832-DFCCA01AB5A6}"/>
              </a:ext>
            </a:extLst>
          </p:cNvPr>
          <p:cNvSpPr/>
          <p:nvPr/>
        </p:nvSpPr>
        <p:spPr>
          <a:xfrm>
            <a:off x="712075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C08498B-7948-95A2-479A-6DD647CA451C}"/>
              </a:ext>
            </a:extLst>
          </p:cNvPr>
          <p:cNvSpPr/>
          <p:nvPr/>
        </p:nvSpPr>
        <p:spPr>
          <a:xfrm>
            <a:off x="712075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E96F817-506C-F9AC-0399-5627EA8E4CFF}"/>
              </a:ext>
            </a:extLst>
          </p:cNvPr>
          <p:cNvSpPr/>
          <p:nvPr/>
        </p:nvSpPr>
        <p:spPr>
          <a:xfrm>
            <a:off x="657900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92A1B01-5B17-2938-E481-9DA9D399C063}"/>
              </a:ext>
            </a:extLst>
          </p:cNvPr>
          <p:cNvCxnSpPr>
            <a:cxnSpLocks/>
            <a:stCxn id="91" idx="5"/>
            <a:endCxn id="89" idx="1"/>
          </p:cNvCxnSpPr>
          <p:nvPr/>
        </p:nvCxnSpPr>
        <p:spPr>
          <a:xfrm>
            <a:off x="694214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5C8210B-E706-8957-B035-949B1B8E6BAA}"/>
              </a:ext>
            </a:extLst>
          </p:cNvPr>
          <p:cNvCxnSpPr>
            <a:cxnSpLocks/>
            <a:stCxn id="91" idx="7"/>
            <a:endCxn id="90" idx="3"/>
          </p:cNvCxnSpPr>
          <p:nvPr/>
        </p:nvCxnSpPr>
        <p:spPr>
          <a:xfrm flipV="1">
            <a:off x="694214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2EEA05E-0D7E-8BF1-38F2-A4E94C9F4998}"/>
              </a:ext>
            </a:extLst>
          </p:cNvPr>
          <p:cNvSpPr/>
          <p:nvPr/>
        </p:nvSpPr>
        <p:spPr>
          <a:xfrm>
            <a:off x="8059747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3575EEE-6FBD-DD1E-CE51-6867DC2F40FD}"/>
              </a:ext>
            </a:extLst>
          </p:cNvPr>
          <p:cNvCxnSpPr>
            <a:cxnSpLocks/>
            <a:stCxn id="97" idx="2"/>
            <a:endCxn id="89" idx="6"/>
          </p:cNvCxnSpPr>
          <p:nvPr/>
        </p:nvCxnSpPr>
        <p:spPr>
          <a:xfrm flipH="1" flipV="1">
            <a:off x="7546209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78050A6-E662-F0B6-49D1-0C5A5E127100}"/>
              </a:ext>
            </a:extLst>
          </p:cNvPr>
          <p:cNvCxnSpPr>
            <a:cxnSpLocks/>
            <a:stCxn id="94" idx="2"/>
            <a:endCxn id="90" idx="6"/>
          </p:cNvCxnSpPr>
          <p:nvPr/>
        </p:nvCxnSpPr>
        <p:spPr>
          <a:xfrm flipH="1">
            <a:off x="7546209" y="3304773"/>
            <a:ext cx="513538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8088C2E9-4A99-3952-61D5-50DA3D6E0071}"/>
              </a:ext>
            </a:extLst>
          </p:cNvPr>
          <p:cNvSpPr/>
          <p:nvPr/>
        </p:nvSpPr>
        <p:spPr>
          <a:xfrm>
            <a:off x="8073856" y="402698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E13C501-E03C-E328-F81A-CEB08ABF226A}"/>
              </a:ext>
            </a:extLst>
          </p:cNvPr>
          <p:cNvCxnSpPr>
            <a:cxnSpLocks/>
            <a:stCxn id="97" idx="0"/>
            <a:endCxn id="94" idx="4"/>
          </p:cNvCxnSpPr>
          <p:nvPr/>
        </p:nvCxnSpPr>
        <p:spPr>
          <a:xfrm flipH="1" flipV="1">
            <a:off x="8272472" y="3517498"/>
            <a:ext cx="14109" cy="50949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BD0D19DE-A4E1-AC70-2D0E-49C5D6CDF5E3}"/>
              </a:ext>
            </a:extLst>
          </p:cNvPr>
          <p:cNvSpPr/>
          <p:nvPr/>
        </p:nvSpPr>
        <p:spPr>
          <a:xfrm>
            <a:off x="902695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34D0AAC-8A17-A654-0782-C651FDC2C618}"/>
              </a:ext>
            </a:extLst>
          </p:cNvPr>
          <p:cNvSpPr/>
          <p:nvPr/>
        </p:nvSpPr>
        <p:spPr>
          <a:xfrm>
            <a:off x="902695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BE5305D-2FD8-AA24-1FF7-C0EA23FC506E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 flipV="1">
            <a:off x="8499306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7275DDB-192D-2060-DA5F-F14474056FE6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8485197" y="3304773"/>
            <a:ext cx="54175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4569102-2C34-29C3-1596-B716B148DD4A}"/>
              </a:ext>
            </a:extLst>
          </p:cNvPr>
          <p:cNvSpPr/>
          <p:nvPr/>
        </p:nvSpPr>
        <p:spPr>
          <a:xfrm>
            <a:off x="955915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D677BF4-A67E-1ED6-B19E-BA7D5A0C9B29}"/>
              </a:ext>
            </a:extLst>
          </p:cNvPr>
          <p:cNvCxnSpPr>
            <a:cxnSpLocks/>
            <a:stCxn id="103" idx="3"/>
            <a:endCxn id="99" idx="7"/>
          </p:cNvCxnSpPr>
          <p:nvPr/>
        </p:nvCxnSpPr>
        <p:spPr>
          <a:xfrm flipH="1">
            <a:off x="939009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A5CD7A7-CA9D-69EB-A566-F61453292836}"/>
              </a:ext>
            </a:extLst>
          </p:cNvPr>
          <p:cNvCxnSpPr>
            <a:cxnSpLocks/>
            <a:stCxn id="103" idx="1"/>
            <a:endCxn id="100" idx="5"/>
          </p:cNvCxnSpPr>
          <p:nvPr/>
        </p:nvCxnSpPr>
        <p:spPr>
          <a:xfrm flipH="1" flipV="1">
            <a:off x="939009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37A67D69-35DB-BC1A-41C5-881FF3A0B889}"/>
              </a:ext>
            </a:extLst>
          </p:cNvPr>
          <p:cNvSpPr txBox="1"/>
          <p:nvPr/>
        </p:nvSpPr>
        <p:spPr>
          <a:xfrm>
            <a:off x="242891" y="1101698"/>
            <a:ext cx="11764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These two graphs are clearly not identical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as we can cut the left one into two separate parts with only one cut, while the right one requires at least two cuts to do so! Let’s run 1-WL and see if it agrees!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C5239F-0282-15AB-8C2A-C766F75398C8}"/>
                  </a:ext>
                </a:extLst>
              </p:cNvPr>
              <p:cNvSpPr txBox="1"/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C5239F-0282-15AB-8C2A-C766F7539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C95E91-5C9A-5107-8308-55C7D3F0AA73}"/>
                  </a:ext>
                </a:extLst>
              </p:cNvPr>
              <p:cNvSpPr txBox="1"/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C95E91-5C9A-5107-8308-55C7D3F0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434A5-B8E7-D1E0-0278-DB97EC0DB3BC}"/>
                  </a:ext>
                </a:extLst>
              </p:cNvPr>
              <p:cNvSpPr txBox="1"/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7434A5-B8E7-D1E0-0278-DB97EC0D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blipFill>
                <a:blip r:embed="rId4"/>
                <a:stretch>
                  <a:fillRect t="-9836" r="-5263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8E1B7-6EB0-854A-2073-A9DBC4A7F45D}"/>
                  </a:ext>
                </a:extLst>
              </p:cNvPr>
              <p:cNvSpPr txBox="1"/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D8E1B7-6EB0-854A-2073-A9DBC4A7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blipFill>
                <a:blip r:embed="rId5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F2F3A5-6F1E-1E0C-D1B0-6AB899FFC037}"/>
                  </a:ext>
                </a:extLst>
              </p:cNvPr>
              <p:cNvSpPr txBox="1"/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F2F3A5-6F1E-1E0C-D1B0-6AB899FFC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blipFill>
                <a:blip r:embed="rId6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50ED2B-562E-2D3B-D548-CA80CF254C2D}"/>
                  </a:ext>
                </a:extLst>
              </p:cNvPr>
              <p:cNvSpPr txBox="1"/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50ED2B-562E-2D3B-D548-CA80CF25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blipFill>
                <a:blip r:embed="rId7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9CCDDC-5923-C4E9-037C-3F7BDA7A4FA2}"/>
                  </a:ext>
                </a:extLst>
              </p:cNvPr>
              <p:cNvSpPr txBox="1"/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9CCDDC-5923-C4E9-037C-3F7BDA7A4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blipFill>
                <a:blip r:embed="rId8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01C0BC-70EE-C9FD-D30B-1F1D391A9DC8}"/>
                  </a:ext>
                </a:extLst>
              </p:cNvPr>
              <p:cNvSpPr txBox="1"/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01C0BC-70EE-C9FD-D30B-1F1D391A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blipFill>
                <a:blip r:embed="rId9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10CE6F-073D-ABBA-F78F-4D11D1F7D947}"/>
                  </a:ext>
                </a:extLst>
              </p:cNvPr>
              <p:cNvSpPr txBox="1"/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10CE6F-073D-ABBA-F78F-4D11D1F7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blipFill>
                <a:blip r:embed="rId10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4FD872-E49A-147C-8245-897A6348EB49}"/>
                  </a:ext>
                </a:extLst>
              </p:cNvPr>
              <p:cNvSpPr txBox="1"/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4FD872-E49A-147C-8245-897A6348E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9FA2E2-1DC9-39DF-F091-C276B17B4B37}"/>
                  </a:ext>
                </a:extLst>
              </p:cNvPr>
              <p:cNvSpPr txBox="1"/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9FA2E2-1DC9-39DF-F091-C276B17B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blipFill>
                <a:blip r:embed="rId1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013BDB-F127-1B25-61F8-21480FB99317}"/>
                  </a:ext>
                </a:extLst>
              </p:cNvPr>
              <p:cNvSpPr txBox="1"/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013BDB-F127-1B25-61F8-21480FB99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blipFill>
                <a:blip r:embed="rId13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27120D-881D-62C3-DE8C-9B525CABE24D}"/>
                  </a:ext>
                </a:extLst>
              </p:cNvPr>
              <p:cNvSpPr txBox="1"/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27120D-881D-62C3-DE8C-9B525CABE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blipFill>
                <a:blip r:embed="rId14"/>
                <a:stretch>
                  <a:fillRect t="-9836" r="-5229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0E509D-A475-1031-8D19-6F96FDE8777A}"/>
                  </a:ext>
                </a:extLst>
              </p:cNvPr>
              <p:cNvSpPr txBox="1"/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0E509D-A475-1031-8D19-6F96FDE8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blipFill>
                <a:blip r:embed="rId1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0339-FEB2-7819-E44B-338CB0824A6A}"/>
                  </a:ext>
                </a:extLst>
              </p:cNvPr>
              <p:cNvSpPr txBox="1"/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D40339-FEB2-7819-E44B-338CB0824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blipFill>
                <a:blip r:embed="rId1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45A03A-E442-DD05-5861-9B6F39F8BAC4}"/>
                  </a:ext>
                </a:extLst>
              </p:cNvPr>
              <p:cNvSpPr txBox="1"/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45A03A-E442-DD05-5861-9B6F39F8B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blipFill>
                <a:blip r:embed="rId17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04EC9F-847E-C079-6B43-1E8F8DEC0131}"/>
                  </a:ext>
                </a:extLst>
              </p:cNvPr>
              <p:cNvSpPr txBox="1"/>
              <p:nvPr/>
            </p:nvSpPr>
            <p:spPr>
              <a:xfrm>
                <a:off x="160121" y="2535637"/>
                <a:ext cx="1280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04EC9F-847E-C079-6B43-1E8F8DEC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21" y="2535637"/>
                <a:ext cx="1280700" cy="369332"/>
              </a:xfrm>
              <a:prstGeom prst="rect">
                <a:avLst/>
              </a:prstGeom>
              <a:blipFill>
                <a:blip r:embed="rId18"/>
                <a:stretch>
                  <a:fillRect t="-11475" r="-1429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8372F-510F-B463-AD33-61054F1A20B7}"/>
                  </a:ext>
                </a:extLst>
              </p:cNvPr>
              <p:cNvSpPr txBox="1"/>
              <p:nvPr/>
            </p:nvSpPr>
            <p:spPr>
              <a:xfrm>
                <a:off x="77957" y="2847948"/>
                <a:ext cx="1445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48372F-510F-B463-AD33-61054F1A2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7" y="2847948"/>
                <a:ext cx="1445028" cy="369332"/>
              </a:xfrm>
              <a:prstGeom prst="rect">
                <a:avLst/>
              </a:prstGeom>
              <a:blipFill>
                <a:blip r:embed="rId19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8929EC3-2BBE-B857-0269-94A8A18D3A6F}"/>
              </a:ext>
            </a:extLst>
          </p:cNvPr>
          <p:cNvSpPr txBox="1"/>
          <p:nvPr/>
        </p:nvSpPr>
        <p:spPr>
          <a:xfrm>
            <a:off x="242891" y="2168229"/>
            <a:ext cx="1176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Update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076B8-2AD6-CCFE-33C8-18BCA8C5CE15}"/>
              </a:ext>
            </a:extLst>
          </p:cNvPr>
          <p:cNvSpPr txBox="1"/>
          <p:nvPr/>
        </p:nvSpPr>
        <p:spPr>
          <a:xfrm>
            <a:off x="242891" y="5026227"/>
            <a:ext cx="3757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Check stopping condition: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1DA8C1-B694-89D5-553A-CC2576F4642F}"/>
              </a:ext>
            </a:extLst>
          </p:cNvPr>
          <p:cNvSpPr txBox="1"/>
          <p:nvPr/>
        </p:nvSpPr>
        <p:spPr>
          <a:xfrm>
            <a:off x="242891" y="5698460"/>
            <a:ext cx="1954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 1: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3C97D-33AA-9207-4CA7-43C49C03934D}"/>
              </a:ext>
            </a:extLst>
          </p:cNvPr>
          <p:cNvSpPr txBox="1"/>
          <p:nvPr/>
        </p:nvSpPr>
        <p:spPr>
          <a:xfrm>
            <a:off x="2444376" y="5682813"/>
            <a:ext cx="1445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 1: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CC5B27-D3C1-A741-AC95-14D5F96EEEA0}"/>
              </a:ext>
            </a:extLst>
          </p:cNvPr>
          <p:cNvSpPr txBox="1"/>
          <p:nvPr/>
        </p:nvSpPr>
        <p:spPr>
          <a:xfrm>
            <a:off x="242891" y="6326173"/>
            <a:ext cx="35226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Identical, so we continue…</a:t>
            </a:r>
            <a:endParaRPr lang="LID4096" sz="2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468629-336B-5DC2-0288-CCD3CD1FD562}"/>
                  </a:ext>
                </a:extLst>
              </p:cNvPr>
              <p:cNvSpPr txBox="1"/>
              <p:nvPr/>
            </p:nvSpPr>
            <p:spPr>
              <a:xfrm>
                <a:off x="1281706" y="5354847"/>
                <a:ext cx="144502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:1 </m:t>
                      </m:r>
                    </m:oMath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2:4</m:t>
                      </m:r>
                    </m:oMath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468629-336B-5DC2-0288-CCD3CD1FD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06" y="5354847"/>
                <a:ext cx="1445028" cy="144655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0090D-DF20-CC5E-6E54-9BA99CD20913}"/>
                  </a:ext>
                </a:extLst>
              </p:cNvPr>
              <p:cNvSpPr txBox="1"/>
              <p:nvPr/>
            </p:nvSpPr>
            <p:spPr>
              <a:xfrm>
                <a:off x="0" y="3163730"/>
                <a:ext cx="1445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,1,2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90090D-DF20-CC5E-6E54-9BA99CD2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63730"/>
                <a:ext cx="1445028" cy="369332"/>
              </a:xfrm>
              <a:prstGeom prst="rect">
                <a:avLst/>
              </a:prstGeom>
              <a:blipFill>
                <a:blip r:embed="rId21"/>
                <a:stretch>
                  <a:fillRect t="-11475" r="-844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0B6C70-3832-3B43-D2B7-AEC4EEBCBA43}"/>
                  </a:ext>
                </a:extLst>
              </p:cNvPr>
              <p:cNvSpPr txBox="1"/>
              <p:nvPr/>
            </p:nvSpPr>
            <p:spPr>
              <a:xfrm>
                <a:off x="3359337" y="5334549"/>
                <a:ext cx="144502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:1 </m:t>
                      </m:r>
                    </m:oMath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2:4</m:t>
                      </m:r>
                    </m:oMath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0B6C70-3832-3B43-D2B7-AEC4EEBC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37" y="5334549"/>
                <a:ext cx="1445028" cy="144655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5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14801-410A-3CAC-ABD0-02101B10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69ED-712C-0AD8-E931-03176FEB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when it doesn’t work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DC2E4-39D8-381D-5292-388C8FCD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1514D4-0644-3412-5EEA-24947D5DA552}"/>
              </a:ext>
            </a:extLst>
          </p:cNvPr>
          <p:cNvSpPr/>
          <p:nvPr/>
        </p:nvSpPr>
        <p:spPr>
          <a:xfrm>
            <a:off x="261860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ED9B2D-4B9F-C745-F5E0-357B2572F484}"/>
              </a:ext>
            </a:extLst>
          </p:cNvPr>
          <p:cNvSpPr/>
          <p:nvPr/>
        </p:nvSpPr>
        <p:spPr>
          <a:xfrm>
            <a:off x="261860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FC5665-8378-5ED4-0934-B6ADE5A087D2}"/>
              </a:ext>
            </a:extLst>
          </p:cNvPr>
          <p:cNvSpPr/>
          <p:nvPr/>
        </p:nvSpPr>
        <p:spPr>
          <a:xfrm>
            <a:off x="207685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8ACFF4-A0F1-C19F-BABB-71CC3B291F22}"/>
              </a:ext>
            </a:extLst>
          </p:cNvPr>
          <p:cNvCxnSpPr>
            <a:cxnSpLocks/>
            <a:stCxn id="6" idx="5"/>
            <a:endCxn id="4" idx="1"/>
          </p:cNvCxnSpPr>
          <p:nvPr/>
        </p:nvCxnSpPr>
        <p:spPr>
          <a:xfrm>
            <a:off x="243999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A40FFC-E189-72EF-8006-5FC675E34BBA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243999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5F461B4-7E3D-4CBE-8D67-DD8FE8CC3F82}"/>
              </a:ext>
            </a:extLst>
          </p:cNvPr>
          <p:cNvSpPr/>
          <p:nvPr/>
        </p:nvSpPr>
        <p:spPr>
          <a:xfrm>
            <a:off x="3150815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53FE44A-2C03-358D-FEA3-FF1382DA5937}"/>
              </a:ext>
            </a:extLst>
          </p:cNvPr>
          <p:cNvCxnSpPr>
            <a:cxnSpLocks/>
            <a:stCxn id="67" idx="3"/>
            <a:endCxn id="4" idx="7"/>
          </p:cNvCxnSpPr>
          <p:nvPr/>
        </p:nvCxnSpPr>
        <p:spPr>
          <a:xfrm flipH="1">
            <a:off x="2981753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353BA39-D607-161A-0E5F-CB8D8E3D2FAC}"/>
              </a:ext>
            </a:extLst>
          </p:cNvPr>
          <p:cNvCxnSpPr>
            <a:cxnSpLocks/>
            <a:stCxn id="67" idx="1"/>
            <a:endCxn id="5" idx="5"/>
          </p:cNvCxnSpPr>
          <p:nvPr/>
        </p:nvCxnSpPr>
        <p:spPr>
          <a:xfrm flipH="1" flipV="1">
            <a:off x="2981753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5E172AD5-F9B6-4A68-1188-1C3A42A98D91}"/>
              </a:ext>
            </a:extLst>
          </p:cNvPr>
          <p:cNvSpPr/>
          <p:nvPr/>
        </p:nvSpPr>
        <p:spPr>
          <a:xfrm>
            <a:off x="3948934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56EDA7F-BB1C-0A5C-6E58-68C42DBCDBB1}"/>
              </a:ext>
            </a:extLst>
          </p:cNvPr>
          <p:cNvCxnSpPr>
            <a:cxnSpLocks/>
            <a:stCxn id="76" idx="2"/>
            <a:endCxn id="67" idx="6"/>
          </p:cNvCxnSpPr>
          <p:nvPr/>
        </p:nvCxnSpPr>
        <p:spPr>
          <a:xfrm flipH="1">
            <a:off x="3576265" y="3778579"/>
            <a:ext cx="372669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C0C8888E-3E76-F25D-F19D-C303C8F16407}"/>
              </a:ext>
            </a:extLst>
          </p:cNvPr>
          <p:cNvSpPr/>
          <p:nvPr/>
        </p:nvSpPr>
        <p:spPr>
          <a:xfrm>
            <a:off x="452480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BBCD43B-D4FD-6056-2C84-A6A68D4B24AF}"/>
              </a:ext>
            </a:extLst>
          </p:cNvPr>
          <p:cNvSpPr/>
          <p:nvPr/>
        </p:nvSpPr>
        <p:spPr>
          <a:xfrm>
            <a:off x="452480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0B5D671-2271-F027-175C-748863B8971A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346191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10F8951-B48C-806D-675B-4FA7DDEE648B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346191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407F1AAE-3CB5-5891-C7B6-CE2E34F708AD}"/>
              </a:ext>
            </a:extLst>
          </p:cNvPr>
          <p:cNvSpPr/>
          <p:nvPr/>
        </p:nvSpPr>
        <p:spPr>
          <a:xfrm>
            <a:off x="505700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853079D7-3E97-74C5-FDE7-9B70830FECDA}"/>
              </a:ext>
            </a:extLst>
          </p:cNvPr>
          <p:cNvCxnSpPr>
            <a:cxnSpLocks/>
            <a:stCxn id="86" idx="3"/>
            <a:endCxn id="81" idx="7"/>
          </p:cNvCxnSpPr>
          <p:nvPr/>
        </p:nvCxnSpPr>
        <p:spPr>
          <a:xfrm flipH="1">
            <a:off x="488794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B0EB259-1D9B-7407-29E5-F74E095F1E45}"/>
              </a:ext>
            </a:extLst>
          </p:cNvPr>
          <p:cNvCxnSpPr>
            <a:cxnSpLocks/>
            <a:stCxn id="86" idx="1"/>
            <a:endCxn id="82" idx="5"/>
          </p:cNvCxnSpPr>
          <p:nvPr/>
        </p:nvCxnSpPr>
        <p:spPr>
          <a:xfrm flipH="1" flipV="1">
            <a:off x="488794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7519E0C4-8467-5596-DF15-23D2DE234697}"/>
              </a:ext>
            </a:extLst>
          </p:cNvPr>
          <p:cNvSpPr/>
          <p:nvPr/>
        </p:nvSpPr>
        <p:spPr>
          <a:xfrm>
            <a:off x="712075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3F74E22-65D4-AB83-6BDB-00788AC2183D}"/>
              </a:ext>
            </a:extLst>
          </p:cNvPr>
          <p:cNvSpPr/>
          <p:nvPr/>
        </p:nvSpPr>
        <p:spPr>
          <a:xfrm>
            <a:off x="712075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1116440-5B32-5E93-5C8A-742D681DA725}"/>
              </a:ext>
            </a:extLst>
          </p:cNvPr>
          <p:cNvSpPr/>
          <p:nvPr/>
        </p:nvSpPr>
        <p:spPr>
          <a:xfrm>
            <a:off x="657900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66FD8F1-9B90-4947-765B-A2FFE3D19CBD}"/>
              </a:ext>
            </a:extLst>
          </p:cNvPr>
          <p:cNvCxnSpPr>
            <a:cxnSpLocks/>
            <a:stCxn id="91" idx="5"/>
            <a:endCxn id="89" idx="1"/>
          </p:cNvCxnSpPr>
          <p:nvPr/>
        </p:nvCxnSpPr>
        <p:spPr>
          <a:xfrm>
            <a:off x="694214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DCB0CB-B542-1793-DD39-CCC49A98A195}"/>
              </a:ext>
            </a:extLst>
          </p:cNvPr>
          <p:cNvCxnSpPr>
            <a:cxnSpLocks/>
            <a:stCxn id="91" idx="7"/>
            <a:endCxn id="90" idx="3"/>
          </p:cNvCxnSpPr>
          <p:nvPr/>
        </p:nvCxnSpPr>
        <p:spPr>
          <a:xfrm flipV="1">
            <a:off x="694214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08FE9280-B1C6-7844-FC5D-569EBA17E3F8}"/>
              </a:ext>
            </a:extLst>
          </p:cNvPr>
          <p:cNvSpPr/>
          <p:nvPr/>
        </p:nvSpPr>
        <p:spPr>
          <a:xfrm>
            <a:off x="8059747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BC0740-7730-DD40-0650-BE360AFC8AB8}"/>
              </a:ext>
            </a:extLst>
          </p:cNvPr>
          <p:cNvCxnSpPr>
            <a:cxnSpLocks/>
            <a:stCxn id="97" idx="2"/>
            <a:endCxn id="89" idx="6"/>
          </p:cNvCxnSpPr>
          <p:nvPr/>
        </p:nvCxnSpPr>
        <p:spPr>
          <a:xfrm flipH="1" flipV="1">
            <a:off x="7546209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FCCF09C-D232-7B00-0E26-BF4FB6958E4C}"/>
              </a:ext>
            </a:extLst>
          </p:cNvPr>
          <p:cNvCxnSpPr>
            <a:cxnSpLocks/>
            <a:stCxn id="94" idx="2"/>
            <a:endCxn id="90" idx="6"/>
          </p:cNvCxnSpPr>
          <p:nvPr/>
        </p:nvCxnSpPr>
        <p:spPr>
          <a:xfrm flipH="1">
            <a:off x="7546209" y="3304773"/>
            <a:ext cx="513538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6AA9E8FA-96A5-8525-32E9-16000FAC48B8}"/>
              </a:ext>
            </a:extLst>
          </p:cNvPr>
          <p:cNvSpPr/>
          <p:nvPr/>
        </p:nvSpPr>
        <p:spPr>
          <a:xfrm>
            <a:off x="8073856" y="402698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7017D1F-5221-6AC5-7CDE-C401A87ED988}"/>
              </a:ext>
            </a:extLst>
          </p:cNvPr>
          <p:cNvCxnSpPr>
            <a:cxnSpLocks/>
            <a:stCxn id="97" idx="0"/>
            <a:endCxn id="94" idx="4"/>
          </p:cNvCxnSpPr>
          <p:nvPr/>
        </p:nvCxnSpPr>
        <p:spPr>
          <a:xfrm flipH="1" flipV="1">
            <a:off x="8272472" y="3517498"/>
            <a:ext cx="14109" cy="50949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578E1CA6-E7E2-64A5-5F26-B242A15E1EDB}"/>
              </a:ext>
            </a:extLst>
          </p:cNvPr>
          <p:cNvSpPr/>
          <p:nvPr/>
        </p:nvSpPr>
        <p:spPr>
          <a:xfrm>
            <a:off x="902695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BBFC02D-3F0B-4E49-2A9C-9A6C36B374C7}"/>
              </a:ext>
            </a:extLst>
          </p:cNvPr>
          <p:cNvSpPr/>
          <p:nvPr/>
        </p:nvSpPr>
        <p:spPr>
          <a:xfrm>
            <a:off x="902695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36338D9-5B30-DBD4-CD29-215BB5C7BF05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 flipV="1">
            <a:off x="8499306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0F9E247-EC44-7FB8-B843-337BED6B492E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8485197" y="3304773"/>
            <a:ext cx="54175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005954A-AA97-8384-6487-D958A925CEE4}"/>
              </a:ext>
            </a:extLst>
          </p:cNvPr>
          <p:cNvSpPr/>
          <p:nvPr/>
        </p:nvSpPr>
        <p:spPr>
          <a:xfrm>
            <a:off x="955915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A82E1DB-F1DE-AA79-66DC-28D88BF99171}"/>
              </a:ext>
            </a:extLst>
          </p:cNvPr>
          <p:cNvCxnSpPr>
            <a:cxnSpLocks/>
            <a:stCxn id="103" idx="3"/>
            <a:endCxn id="99" idx="7"/>
          </p:cNvCxnSpPr>
          <p:nvPr/>
        </p:nvCxnSpPr>
        <p:spPr>
          <a:xfrm flipH="1">
            <a:off x="939009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CFBD901-1768-C57B-D961-D7200F5B7D18}"/>
              </a:ext>
            </a:extLst>
          </p:cNvPr>
          <p:cNvCxnSpPr>
            <a:cxnSpLocks/>
            <a:stCxn id="103" idx="1"/>
            <a:endCxn id="100" idx="5"/>
          </p:cNvCxnSpPr>
          <p:nvPr/>
        </p:nvCxnSpPr>
        <p:spPr>
          <a:xfrm flipH="1" flipV="1">
            <a:off x="939009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FB13A4C-DE72-D400-6861-DDD4FBF35A89}"/>
              </a:ext>
            </a:extLst>
          </p:cNvPr>
          <p:cNvSpPr txBox="1"/>
          <p:nvPr/>
        </p:nvSpPr>
        <p:spPr>
          <a:xfrm>
            <a:off x="242891" y="1101698"/>
            <a:ext cx="11764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These two graphs are clearly not identical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as we can cut the left one into two separate parts with only one cut, while the right one requires at least two cuts to do so! Let’s run 1-WL and see if it agrees!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0E14F-D3F3-3D81-BE0A-06393FF95C44}"/>
                  </a:ext>
                </a:extLst>
              </p:cNvPr>
              <p:cNvSpPr txBox="1"/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20E14F-D3F3-3D81-BE0A-06393FF95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EE7C6-B60A-BAD0-23B0-F32EBF9FB999}"/>
                  </a:ext>
                </a:extLst>
              </p:cNvPr>
              <p:cNvSpPr txBox="1"/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EE7C6-B60A-BAD0-23B0-F32EBF9F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2BD7AF-4F80-58DF-2E8E-0341776EFDE5}"/>
                  </a:ext>
                </a:extLst>
              </p:cNvPr>
              <p:cNvSpPr txBox="1"/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2,2,3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2BD7AF-4F80-58DF-2E8E-0341776E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blipFill>
                <a:blip r:embed="rId4"/>
                <a:stretch>
                  <a:fillRect t="-9836" r="-5263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B69DA3-D8B7-AA69-BC67-3AE262096354}"/>
                  </a:ext>
                </a:extLst>
              </p:cNvPr>
              <p:cNvSpPr txBox="1"/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2,2,3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B69DA3-D8B7-AA69-BC67-3AE262096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blipFill>
                <a:blip r:embed="rId5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5ADC91-E20D-C589-AF11-992FA56391AA}"/>
                  </a:ext>
                </a:extLst>
              </p:cNvPr>
              <p:cNvSpPr txBox="1"/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5ADC91-E20D-C589-AF11-992FA563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blipFill>
                <a:blip r:embed="rId6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44D2C9-FB80-8B9D-FDE4-DF4BF3A25A76}"/>
                  </a:ext>
                </a:extLst>
              </p:cNvPr>
              <p:cNvSpPr txBox="1"/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44D2C9-FB80-8B9D-FDE4-DF4BF3A25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blipFill>
                <a:blip r:embed="rId7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8B7002-D9EC-3710-B657-08622E4BE4DA}"/>
                  </a:ext>
                </a:extLst>
              </p:cNvPr>
              <p:cNvSpPr txBox="1"/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8B7002-D9EC-3710-B657-08622E4BE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blipFill>
                <a:blip r:embed="rId8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3917A3-B93B-BC30-E2A5-483CF172AF79}"/>
                  </a:ext>
                </a:extLst>
              </p:cNvPr>
              <p:cNvSpPr txBox="1"/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3917A3-B93B-BC30-E2A5-483CF172A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blipFill>
                <a:blip r:embed="rId9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0EF90-2001-75FB-45C8-1B7CD3F165D9}"/>
                  </a:ext>
                </a:extLst>
              </p:cNvPr>
              <p:cNvSpPr txBox="1"/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0EF90-2001-75FB-45C8-1B7CD3F1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blipFill>
                <a:blip r:embed="rId10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423724-D5A6-614C-7C58-703CAC91421A}"/>
                  </a:ext>
                </a:extLst>
              </p:cNvPr>
              <p:cNvSpPr txBox="1"/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423724-D5A6-614C-7C58-703CAC914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6383C-4DEF-F75A-D7F5-AF771CD8FDF2}"/>
                  </a:ext>
                </a:extLst>
              </p:cNvPr>
              <p:cNvSpPr txBox="1"/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6383C-4DEF-F75A-D7F5-AF771CD8F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blipFill>
                <a:blip r:embed="rId1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61607F-607A-6282-A88D-1AC16019448C}"/>
                  </a:ext>
                </a:extLst>
              </p:cNvPr>
              <p:cNvSpPr txBox="1"/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2,2,3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61607F-607A-6282-A88D-1AC160194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blipFill>
                <a:blip r:embed="rId13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4A5C83-1ABF-AC9A-A61D-F105C96C1FA2}"/>
                  </a:ext>
                </a:extLst>
              </p:cNvPr>
              <p:cNvSpPr txBox="1"/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2,2,3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4A5C83-1ABF-AC9A-A61D-F105C96C1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blipFill>
                <a:blip r:embed="rId14"/>
                <a:stretch>
                  <a:fillRect t="-9836" r="-5229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88524C-421C-688D-232C-3B3909862B37}"/>
                  </a:ext>
                </a:extLst>
              </p:cNvPr>
              <p:cNvSpPr txBox="1"/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88524C-421C-688D-232C-3B3909862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blipFill>
                <a:blip r:embed="rId1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A783B6-36CF-4565-1F80-72DE83BBE6E0}"/>
                  </a:ext>
                </a:extLst>
              </p:cNvPr>
              <p:cNvSpPr txBox="1"/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A783B6-36CF-4565-1F80-72DE83BBE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blipFill>
                <a:blip r:embed="rId1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3B9B9-95D9-2E78-61D5-39EEEEB0AB4F}"/>
                  </a:ext>
                </a:extLst>
              </p:cNvPr>
              <p:cNvSpPr txBox="1"/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F3B9B9-95D9-2E78-61D5-39EEEEB0A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blipFill>
                <a:blip r:embed="rId17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B7D6D96-20C7-A9D3-9782-B97C8541A741}"/>
              </a:ext>
            </a:extLst>
          </p:cNvPr>
          <p:cNvSpPr txBox="1"/>
          <p:nvPr/>
        </p:nvSpPr>
        <p:spPr>
          <a:xfrm>
            <a:off x="242891" y="2168229"/>
            <a:ext cx="1176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Message + aggregate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3546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A05F-36A2-7FFF-E9BB-A3554910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554A-B875-B508-5CBF-C9B2669B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when it doesn’t work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8512B-87CC-05FF-6E03-DC4D894D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B05C77-8835-886A-5948-B1EBF7C5A1B5}"/>
              </a:ext>
            </a:extLst>
          </p:cNvPr>
          <p:cNvSpPr/>
          <p:nvPr/>
        </p:nvSpPr>
        <p:spPr>
          <a:xfrm>
            <a:off x="261860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404E79-F80C-FFE3-4705-19236B46339F}"/>
              </a:ext>
            </a:extLst>
          </p:cNvPr>
          <p:cNvSpPr/>
          <p:nvPr/>
        </p:nvSpPr>
        <p:spPr>
          <a:xfrm>
            <a:off x="261860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C4871A-4951-3211-DA7C-7EEE39FD1F8F}"/>
              </a:ext>
            </a:extLst>
          </p:cNvPr>
          <p:cNvSpPr/>
          <p:nvPr/>
        </p:nvSpPr>
        <p:spPr>
          <a:xfrm>
            <a:off x="207685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043EBB-4097-1D3B-22EA-F1B1B9B26CEE}"/>
              </a:ext>
            </a:extLst>
          </p:cNvPr>
          <p:cNvCxnSpPr>
            <a:cxnSpLocks/>
            <a:stCxn id="6" idx="5"/>
            <a:endCxn id="4" idx="1"/>
          </p:cNvCxnSpPr>
          <p:nvPr/>
        </p:nvCxnSpPr>
        <p:spPr>
          <a:xfrm>
            <a:off x="243999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57116A-6305-423D-01CC-AF793B0A6D31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243999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9A578118-510D-42EB-8DBE-90890301C595}"/>
              </a:ext>
            </a:extLst>
          </p:cNvPr>
          <p:cNvSpPr/>
          <p:nvPr/>
        </p:nvSpPr>
        <p:spPr>
          <a:xfrm>
            <a:off x="3150815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0A87C90-5ECB-44F8-4973-A034D99BACCE}"/>
              </a:ext>
            </a:extLst>
          </p:cNvPr>
          <p:cNvCxnSpPr>
            <a:cxnSpLocks/>
            <a:stCxn id="67" idx="3"/>
            <a:endCxn id="4" idx="7"/>
          </p:cNvCxnSpPr>
          <p:nvPr/>
        </p:nvCxnSpPr>
        <p:spPr>
          <a:xfrm flipH="1">
            <a:off x="2981753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C992E13-F078-0173-ECC1-9B2DF1B406B3}"/>
              </a:ext>
            </a:extLst>
          </p:cNvPr>
          <p:cNvCxnSpPr>
            <a:cxnSpLocks/>
            <a:stCxn id="67" idx="1"/>
            <a:endCxn id="5" idx="5"/>
          </p:cNvCxnSpPr>
          <p:nvPr/>
        </p:nvCxnSpPr>
        <p:spPr>
          <a:xfrm flipH="1" flipV="1">
            <a:off x="2981753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0C72A059-520A-84B3-6992-834DB32A0966}"/>
              </a:ext>
            </a:extLst>
          </p:cNvPr>
          <p:cNvSpPr/>
          <p:nvPr/>
        </p:nvSpPr>
        <p:spPr>
          <a:xfrm>
            <a:off x="3948934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778EC98-36A5-7807-D4F8-4B3074750184}"/>
              </a:ext>
            </a:extLst>
          </p:cNvPr>
          <p:cNvCxnSpPr>
            <a:cxnSpLocks/>
            <a:stCxn id="76" idx="2"/>
            <a:endCxn id="67" idx="6"/>
          </p:cNvCxnSpPr>
          <p:nvPr/>
        </p:nvCxnSpPr>
        <p:spPr>
          <a:xfrm flipH="1">
            <a:off x="3576265" y="3778579"/>
            <a:ext cx="372669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BA48B-A4E5-EFF2-4914-D50518C715BC}"/>
              </a:ext>
            </a:extLst>
          </p:cNvPr>
          <p:cNvSpPr/>
          <p:nvPr/>
        </p:nvSpPr>
        <p:spPr>
          <a:xfrm>
            <a:off x="452480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3E85EB1-098A-D215-55B0-E74B489C3B1A}"/>
              </a:ext>
            </a:extLst>
          </p:cNvPr>
          <p:cNvSpPr/>
          <p:nvPr/>
        </p:nvSpPr>
        <p:spPr>
          <a:xfrm>
            <a:off x="452480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DC41383-E6BE-B4E6-7F0D-AAFE920F3009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4346191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1D12189-BAA3-2458-DA8D-0DC8498F346C}"/>
              </a:ext>
            </a:extLst>
          </p:cNvPr>
          <p:cNvCxnSpPr>
            <a:cxnSpLocks/>
            <a:endCxn id="82" idx="3"/>
          </p:cNvCxnSpPr>
          <p:nvPr/>
        </p:nvCxnSpPr>
        <p:spPr>
          <a:xfrm flipV="1">
            <a:off x="4346191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BC6C32E3-FE58-6685-EE24-F73D23503E80}"/>
              </a:ext>
            </a:extLst>
          </p:cNvPr>
          <p:cNvSpPr/>
          <p:nvPr/>
        </p:nvSpPr>
        <p:spPr>
          <a:xfrm>
            <a:off x="505700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DC021E4-1DF2-C94D-B0FC-5E967E19A6EA}"/>
              </a:ext>
            </a:extLst>
          </p:cNvPr>
          <p:cNvCxnSpPr>
            <a:cxnSpLocks/>
            <a:stCxn id="86" idx="3"/>
            <a:endCxn id="81" idx="7"/>
          </p:cNvCxnSpPr>
          <p:nvPr/>
        </p:nvCxnSpPr>
        <p:spPr>
          <a:xfrm flipH="1">
            <a:off x="488794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E76D53A-B30B-7838-08D4-78C1724D114E}"/>
              </a:ext>
            </a:extLst>
          </p:cNvPr>
          <p:cNvCxnSpPr>
            <a:cxnSpLocks/>
            <a:stCxn id="86" idx="1"/>
            <a:endCxn id="82" idx="5"/>
          </p:cNvCxnSpPr>
          <p:nvPr/>
        </p:nvCxnSpPr>
        <p:spPr>
          <a:xfrm flipH="1" flipV="1">
            <a:off x="488794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54697C59-9ED0-BC4E-04DA-04312DA2F00D}"/>
              </a:ext>
            </a:extLst>
          </p:cNvPr>
          <p:cNvSpPr/>
          <p:nvPr/>
        </p:nvSpPr>
        <p:spPr>
          <a:xfrm>
            <a:off x="7120759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E9223A1-3E19-96DD-4DAF-C9802012ABF1}"/>
              </a:ext>
            </a:extLst>
          </p:cNvPr>
          <p:cNvSpPr/>
          <p:nvPr/>
        </p:nvSpPr>
        <p:spPr>
          <a:xfrm>
            <a:off x="7120759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6BAF01-AE44-6CA9-98D6-0B3934DBA748}"/>
              </a:ext>
            </a:extLst>
          </p:cNvPr>
          <p:cNvSpPr/>
          <p:nvPr/>
        </p:nvSpPr>
        <p:spPr>
          <a:xfrm>
            <a:off x="6579003" y="356767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2A7E51D-68D4-03BA-0E05-D88765FE8082}"/>
              </a:ext>
            </a:extLst>
          </p:cNvPr>
          <p:cNvCxnSpPr>
            <a:cxnSpLocks/>
            <a:stCxn id="91" idx="5"/>
            <a:endCxn id="89" idx="1"/>
          </p:cNvCxnSpPr>
          <p:nvPr/>
        </p:nvCxnSpPr>
        <p:spPr>
          <a:xfrm>
            <a:off x="6942147" y="3930817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9758512-FA9B-035A-E4A4-9066830E1E23}"/>
              </a:ext>
            </a:extLst>
          </p:cNvPr>
          <p:cNvCxnSpPr>
            <a:cxnSpLocks/>
            <a:stCxn id="91" idx="7"/>
            <a:endCxn id="90" idx="3"/>
          </p:cNvCxnSpPr>
          <p:nvPr/>
        </p:nvCxnSpPr>
        <p:spPr>
          <a:xfrm flipV="1">
            <a:off x="6942147" y="3455192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5700E8B4-0998-E081-DE1D-FB1A0DC7CB3E}"/>
              </a:ext>
            </a:extLst>
          </p:cNvPr>
          <p:cNvSpPr/>
          <p:nvPr/>
        </p:nvSpPr>
        <p:spPr>
          <a:xfrm>
            <a:off x="8059747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C01804-23FA-5444-B92A-3DFA493E6AF2}"/>
              </a:ext>
            </a:extLst>
          </p:cNvPr>
          <p:cNvCxnSpPr>
            <a:cxnSpLocks/>
            <a:stCxn id="97" idx="2"/>
            <a:endCxn id="89" idx="6"/>
          </p:cNvCxnSpPr>
          <p:nvPr/>
        </p:nvCxnSpPr>
        <p:spPr>
          <a:xfrm flipH="1" flipV="1">
            <a:off x="7546209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650BFF8-0056-D9FC-CE16-F396D8327DC0}"/>
              </a:ext>
            </a:extLst>
          </p:cNvPr>
          <p:cNvCxnSpPr>
            <a:cxnSpLocks/>
            <a:stCxn id="94" idx="2"/>
            <a:endCxn id="90" idx="6"/>
          </p:cNvCxnSpPr>
          <p:nvPr/>
        </p:nvCxnSpPr>
        <p:spPr>
          <a:xfrm flipH="1">
            <a:off x="7546209" y="3304773"/>
            <a:ext cx="513538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AFF9F7B-41BB-89ED-760F-D33004CEF715}"/>
              </a:ext>
            </a:extLst>
          </p:cNvPr>
          <p:cNvSpPr/>
          <p:nvPr/>
        </p:nvSpPr>
        <p:spPr>
          <a:xfrm>
            <a:off x="8073856" y="402698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570AF4D-1CAB-5042-1E33-7A5C1068448D}"/>
              </a:ext>
            </a:extLst>
          </p:cNvPr>
          <p:cNvCxnSpPr>
            <a:cxnSpLocks/>
            <a:stCxn id="97" idx="0"/>
            <a:endCxn id="94" idx="4"/>
          </p:cNvCxnSpPr>
          <p:nvPr/>
        </p:nvCxnSpPr>
        <p:spPr>
          <a:xfrm flipH="1" flipV="1">
            <a:off x="8272472" y="3517498"/>
            <a:ext cx="14109" cy="50949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D8147A9B-743F-1D89-E6B4-320FC99AD928}"/>
              </a:ext>
            </a:extLst>
          </p:cNvPr>
          <p:cNvSpPr/>
          <p:nvPr/>
        </p:nvSpPr>
        <p:spPr>
          <a:xfrm>
            <a:off x="9026953" y="4024596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0A520EA-7909-BF9D-3070-6A282A6168EC}"/>
              </a:ext>
            </a:extLst>
          </p:cNvPr>
          <p:cNvSpPr/>
          <p:nvPr/>
        </p:nvSpPr>
        <p:spPr>
          <a:xfrm>
            <a:off x="9026953" y="3092048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5FA8BD6-133E-EB6F-0DE5-FB0DA2BFC99A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 flipV="1">
            <a:off x="8499306" y="4237321"/>
            <a:ext cx="527647" cy="239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1D094C7-D70B-D026-8EF4-F931ED59B0E4}"/>
              </a:ext>
            </a:extLst>
          </p:cNvPr>
          <p:cNvCxnSpPr>
            <a:cxnSpLocks/>
            <a:stCxn id="94" idx="6"/>
            <a:endCxn id="100" idx="2"/>
          </p:cNvCxnSpPr>
          <p:nvPr/>
        </p:nvCxnSpPr>
        <p:spPr>
          <a:xfrm>
            <a:off x="8485197" y="3304773"/>
            <a:ext cx="541756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7E7ED548-3D18-630C-5A07-3239A408C499}"/>
              </a:ext>
            </a:extLst>
          </p:cNvPr>
          <p:cNvSpPr/>
          <p:nvPr/>
        </p:nvSpPr>
        <p:spPr>
          <a:xfrm>
            <a:off x="9559159" y="3565854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FC9A02D-EDE4-1A88-EA63-AF5F37C9B4AE}"/>
              </a:ext>
            </a:extLst>
          </p:cNvPr>
          <p:cNvCxnSpPr>
            <a:cxnSpLocks/>
            <a:stCxn id="103" idx="3"/>
            <a:endCxn id="99" idx="7"/>
          </p:cNvCxnSpPr>
          <p:nvPr/>
        </p:nvCxnSpPr>
        <p:spPr>
          <a:xfrm flipH="1">
            <a:off x="9390097" y="3928998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0F273BA-48A9-B8AC-9D7B-8467A106539F}"/>
              </a:ext>
            </a:extLst>
          </p:cNvPr>
          <p:cNvCxnSpPr>
            <a:cxnSpLocks/>
            <a:stCxn id="103" idx="1"/>
            <a:endCxn id="100" idx="5"/>
          </p:cNvCxnSpPr>
          <p:nvPr/>
        </p:nvCxnSpPr>
        <p:spPr>
          <a:xfrm flipH="1" flipV="1">
            <a:off x="9390097" y="3455192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9A73FCE2-5870-73CF-9375-505AE3565DFF}"/>
              </a:ext>
            </a:extLst>
          </p:cNvPr>
          <p:cNvSpPr txBox="1"/>
          <p:nvPr/>
        </p:nvSpPr>
        <p:spPr>
          <a:xfrm>
            <a:off x="242891" y="1101698"/>
            <a:ext cx="11764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These two graphs are clearly not identical</a:t>
            </a:r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, as we can cut the left one into two separate parts with only one cut, while the right one requires at least two cuts to do so! Let’s run 1-WL and see if it agrees!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28BFD2-70CA-B22B-1882-F1E03C0ACCFA}"/>
                  </a:ext>
                </a:extLst>
              </p:cNvPr>
              <p:cNvSpPr txBox="1"/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28BFD2-70CA-B22B-1882-F1E03C0AC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644" y="3780398"/>
                <a:ext cx="927100" cy="369332"/>
              </a:xfrm>
              <a:prstGeom prst="rect">
                <a:avLst/>
              </a:prstGeom>
              <a:blipFill>
                <a:blip r:embed="rId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5ABB7-9CF9-A529-E579-45FFDB91495E}"/>
                  </a:ext>
                </a:extLst>
              </p:cNvPr>
              <p:cNvSpPr txBox="1"/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95ABB7-9CF9-A529-E579-45FFDB91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959" y="4409334"/>
                <a:ext cx="927100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B89E60-339B-D877-1008-B8B28482F9D0}"/>
                  </a:ext>
                </a:extLst>
              </p:cNvPr>
              <p:cNvSpPr txBox="1"/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2,2,3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B89E60-339B-D877-1008-B8B28482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21" y="3965064"/>
                <a:ext cx="927100" cy="369332"/>
              </a:xfrm>
              <a:prstGeom prst="rect">
                <a:avLst/>
              </a:prstGeom>
              <a:blipFill>
                <a:blip r:embed="rId4"/>
                <a:stretch>
                  <a:fillRect t="-9836" r="-5263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EEBBBE-5292-9FF0-BB2D-D0F41642DF71}"/>
                  </a:ext>
                </a:extLst>
              </p:cNvPr>
              <p:cNvSpPr txBox="1"/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2,2,3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EEBBBE-5292-9FF0-BB2D-D0F41642D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45" y="3215195"/>
                <a:ext cx="927100" cy="369332"/>
              </a:xfrm>
              <a:prstGeom prst="rect">
                <a:avLst/>
              </a:prstGeom>
              <a:blipFill>
                <a:blip r:embed="rId5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2E324F-0A11-4BCE-C70F-BA21B454C97C}"/>
                  </a:ext>
                </a:extLst>
              </p:cNvPr>
              <p:cNvSpPr txBox="1"/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2E324F-0A11-4BCE-C70F-BA21B454C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578" y="2675837"/>
                <a:ext cx="927100" cy="369332"/>
              </a:xfrm>
              <a:prstGeom prst="rect">
                <a:avLst/>
              </a:prstGeom>
              <a:blipFill>
                <a:blip r:embed="rId6"/>
                <a:stretch>
                  <a:fillRect t="-11475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ACD69F-8F6B-E0DE-5604-753287B9E3C6}"/>
                  </a:ext>
                </a:extLst>
              </p:cNvPr>
              <p:cNvSpPr txBox="1"/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ACD69F-8F6B-E0DE-5604-753287B9E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45" y="2713330"/>
                <a:ext cx="927100" cy="369332"/>
              </a:xfrm>
              <a:prstGeom prst="rect">
                <a:avLst/>
              </a:prstGeom>
              <a:blipFill>
                <a:blip r:embed="rId7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234D7-130A-C044-8514-D9BB003D9CB0}"/>
                  </a:ext>
                </a:extLst>
              </p:cNvPr>
              <p:cNvSpPr txBox="1"/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4234D7-130A-C044-8514-D9BB003D9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234" y="3248223"/>
                <a:ext cx="927100" cy="369332"/>
              </a:xfrm>
              <a:prstGeom prst="rect">
                <a:avLst/>
              </a:prstGeom>
              <a:blipFill>
                <a:blip r:embed="rId8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D04B4A-5A7E-1DC3-9598-419E523DBB6A}"/>
                  </a:ext>
                </a:extLst>
              </p:cNvPr>
              <p:cNvSpPr txBox="1"/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D04B4A-5A7E-1DC3-9598-419E523DB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87" y="4237321"/>
                <a:ext cx="927100" cy="369332"/>
              </a:xfrm>
              <a:prstGeom prst="rect">
                <a:avLst/>
              </a:prstGeom>
              <a:blipFill>
                <a:blip r:embed="rId9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D3E40E-5CFE-D037-3F0D-22DF9CC131C3}"/>
                  </a:ext>
                </a:extLst>
              </p:cNvPr>
              <p:cNvSpPr txBox="1"/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D3E40E-5CFE-D037-3F0D-22DF9CC13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1" y="3902236"/>
                <a:ext cx="927100" cy="369332"/>
              </a:xfrm>
              <a:prstGeom prst="rect">
                <a:avLst/>
              </a:prstGeom>
              <a:blipFill>
                <a:blip r:embed="rId10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07920C-0C29-9ADA-B665-D7D0ADF9091F}"/>
                  </a:ext>
                </a:extLst>
              </p:cNvPr>
              <p:cNvSpPr txBox="1"/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07920C-0C29-9ADA-B665-D7D0ADF90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903" y="4351343"/>
                <a:ext cx="927100" cy="369332"/>
              </a:xfrm>
              <a:prstGeom prst="rect">
                <a:avLst/>
              </a:prstGeom>
              <a:blipFill>
                <a:blip r:embed="rId11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B71BE5-8DE2-C5A0-DA7D-B39902F9C08A}"/>
                  </a:ext>
                </a:extLst>
              </p:cNvPr>
              <p:cNvSpPr txBox="1"/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B71BE5-8DE2-C5A0-DA7D-B39902F9C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90" y="2854305"/>
                <a:ext cx="927100" cy="369332"/>
              </a:xfrm>
              <a:prstGeom prst="rect">
                <a:avLst/>
              </a:prstGeom>
              <a:blipFill>
                <a:blip r:embed="rId1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E1E44C-6A9D-A983-73E6-923A7945E2C7}"/>
                  </a:ext>
                </a:extLst>
              </p:cNvPr>
              <p:cNvSpPr txBox="1"/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2,2,3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E1E44C-6A9D-A983-73E6-923A7945E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32" y="2744268"/>
                <a:ext cx="927100" cy="369332"/>
              </a:xfrm>
              <a:prstGeom prst="rect">
                <a:avLst/>
              </a:prstGeom>
              <a:blipFill>
                <a:blip r:embed="rId13"/>
                <a:stretch>
                  <a:fillRect t="-9836" r="-5921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D2108A-A8C5-D7A4-07EF-EEF74B0CC884}"/>
                  </a:ext>
                </a:extLst>
              </p:cNvPr>
              <p:cNvSpPr txBox="1"/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2,2,3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D2108A-A8C5-D7A4-07EF-EEF74B0CC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29" y="4409334"/>
                <a:ext cx="927100" cy="369332"/>
              </a:xfrm>
              <a:prstGeom prst="rect">
                <a:avLst/>
              </a:prstGeom>
              <a:blipFill>
                <a:blip r:embed="rId14"/>
                <a:stretch>
                  <a:fillRect t="-9836" r="-5229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6207CA-F109-76C2-9D8E-3DDE2BF0056C}"/>
                  </a:ext>
                </a:extLst>
              </p:cNvPr>
              <p:cNvSpPr txBox="1"/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6207CA-F109-76C2-9D8E-3DDE2BF00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547" y="4387740"/>
                <a:ext cx="927100" cy="369332"/>
              </a:xfrm>
              <a:prstGeom prst="rect">
                <a:avLst/>
              </a:prstGeom>
              <a:blipFill>
                <a:blip r:embed="rId1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6FE36A-F132-FE4A-11B1-1AA4D7E68485}"/>
                  </a:ext>
                </a:extLst>
              </p:cNvPr>
              <p:cNvSpPr txBox="1"/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6FE36A-F132-FE4A-11B1-1AA4D7E6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597" y="3902236"/>
                <a:ext cx="927100" cy="369332"/>
              </a:xfrm>
              <a:prstGeom prst="rect">
                <a:avLst/>
              </a:prstGeom>
              <a:blipFill>
                <a:blip r:embed="rId16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0E735B-0BA6-149A-B8CD-255939E43803}"/>
                  </a:ext>
                </a:extLst>
              </p:cNvPr>
              <p:cNvSpPr txBox="1"/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{1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0E735B-0BA6-149A-B8CD-255939E4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757" y="2894542"/>
                <a:ext cx="927100" cy="369332"/>
              </a:xfrm>
              <a:prstGeom prst="rect">
                <a:avLst/>
              </a:prstGeom>
              <a:blipFill>
                <a:blip r:embed="rId17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838EDB-9027-63B7-90E7-147FA89761DD}"/>
                  </a:ext>
                </a:extLst>
              </p:cNvPr>
              <p:cNvSpPr txBox="1"/>
              <p:nvPr/>
            </p:nvSpPr>
            <p:spPr>
              <a:xfrm>
                <a:off x="160121" y="2535637"/>
                <a:ext cx="1280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838EDB-9027-63B7-90E7-147FA8976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21" y="2535637"/>
                <a:ext cx="1280700" cy="369332"/>
              </a:xfrm>
              <a:prstGeom prst="rect">
                <a:avLst/>
              </a:prstGeom>
              <a:blipFill>
                <a:blip r:embed="rId18"/>
                <a:stretch>
                  <a:fillRect t="-11475" r="-1429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F76BC2-D4FA-4FF3-9812-E742CD0B88D5}"/>
                  </a:ext>
                </a:extLst>
              </p:cNvPr>
              <p:cNvSpPr txBox="1"/>
              <p:nvPr/>
            </p:nvSpPr>
            <p:spPr>
              <a:xfrm>
                <a:off x="77957" y="2847948"/>
                <a:ext cx="1445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F76BC2-D4FA-4FF3-9812-E742CD0B8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7" y="2847948"/>
                <a:ext cx="1445028" cy="369332"/>
              </a:xfrm>
              <a:prstGeom prst="rect">
                <a:avLst/>
              </a:prstGeom>
              <a:blipFill>
                <a:blip r:embed="rId19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7CE1998-C821-1A3A-97E6-B2D22B165F99}"/>
              </a:ext>
            </a:extLst>
          </p:cNvPr>
          <p:cNvSpPr txBox="1"/>
          <p:nvPr/>
        </p:nvSpPr>
        <p:spPr>
          <a:xfrm>
            <a:off x="242891" y="2168229"/>
            <a:ext cx="1176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Update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C8C92A-E1DE-ED3C-0D38-16F49AE17273}"/>
              </a:ext>
            </a:extLst>
          </p:cNvPr>
          <p:cNvSpPr txBox="1"/>
          <p:nvPr/>
        </p:nvSpPr>
        <p:spPr>
          <a:xfrm>
            <a:off x="242891" y="5026227"/>
            <a:ext cx="3757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Check stopping condition: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C7EC18-1BCC-9D57-B53C-7D4CBCDB6C42}"/>
              </a:ext>
            </a:extLst>
          </p:cNvPr>
          <p:cNvSpPr txBox="1"/>
          <p:nvPr/>
        </p:nvSpPr>
        <p:spPr>
          <a:xfrm>
            <a:off x="242891" y="5698460"/>
            <a:ext cx="19542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 1: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47A4EF-E5FF-57DC-CBB4-9B0804738E9D}"/>
              </a:ext>
            </a:extLst>
          </p:cNvPr>
          <p:cNvSpPr txBox="1"/>
          <p:nvPr/>
        </p:nvSpPr>
        <p:spPr>
          <a:xfrm>
            <a:off x="2444376" y="5682813"/>
            <a:ext cx="1445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 1: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96E7FC-85EA-832D-138E-0637EC55C5FC}"/>
              </a:ext>
            </a:extLst>
          </p:cNvPr>
          <p:cNvSpPr txBox="1"/>
          <p:nvPr/>
        </p:nvSpPr>
        <p:spPr>
          <a:xfrm>
            <a:off x="242891" y="6369472"/>
            <a:ext cx="116316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Identical to the results we got for the last step, so 1-WL </a:t>
            </a:r>
            <a:r>
              <a:rPr lang="en-US" sz="2200" b="1" i="1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failed</a:t>
            </a:r>
            <a:r>
              <a:rPr lang="en-US" sz="2200" i="1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 to distinguish the two graphs!</a:t>
            </a:r>
            <a:endParaRPr lang="LID4096" sz="2200" i="1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21BBD-3BA0-2D68-21BE-F5FD61AFDD22}"/>
                  </a:ext>
                </a:extLst>
              </p:cNvPr>
              <p:cNvSpPr txBox="1"/>
              <p:nvPr/>
            </p:nvSpPr>
            <p:spPr>
              <a:xfrm>
                <a:off x="1281706" y="5354847"/>
                <a:ext cx="144502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:1 </m:t>
                      </m:r>
                    </m:oMath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2:4</m:t>
                      </m:r>
                    </m:oMath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21BBD-3BA0-2D68-21BE-F5FD61AF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706" y="5354847"/>
                <a:ext cx="1445028" cy="144655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E3F2A4-8BA8-AFFC-493D-69DEEC345E9C}"/>
                  </a:ext>
                </a:extLst>
              </p:cNvPr>
              <p:cNvSpPr txBox="1"/>
              <p:nvPr/>
            </p:nvSpPr>
            <p:spPr>
              <a:xfrm>
                <a:off x="0" y="3163730"/>
                <a:ext cx="1445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2,2,3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→3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E3F2A4-8BA8-AFFC-493D-69DEEC345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63730"/>
                <a:ext cx="1445028" cy="369332"/>
              </a:xfrm>
              <a:prstGeom prst="rect">
                <a:avLst/>
              </a:prstGeom>
              <a:blipFill>
                <a:blip r:embed="rId21"/>
                <a:stretch>
                  <a:fillRect t="-11475" r="-844" b="-22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CFDA10-833C-F7F6-697D-3970AA88F1D3}"/>
                  </a:ext>
                </a:extLst>
              </p:cNvPr>
              <p:cNvSpPr txBox="1"/>
              <p:nvPr/>
            </p:nvSpPr>
            <p:spPr>
              <a:xfrm>
                <a:off x="3359337" y="5334549"/>
                <a:ext cx="144502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:1 </m:t>
                      </m:r>
                    </m:oMath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2:4</m:t>
                      </m:r>
                    </m:oMath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endParaRPr lang="en-US" sz="2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CFDA10-833C-F7F6-697D-3970AA88F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337" y="5334549"/>
                <a:ext cx="1445028" cy="144655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02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130F-2A86-0F88-55E7-B1B3ABFF4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9785-9D16-71ED-11DB-EA8EB857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0" y="-119587"/>
            <a:ext cx="11949109" cy="1325562"/>
          </a:xfrm>
        </p:spPr>
        <p:txBody>
          <a:bodyPr/>
          <a:lstStyle/>
          <a:p>
            <a:r>
              <a:rPr lang="en-US" dirty="0"/>
              <a:t>Prove that GNNs distinguish graphs at most as good as 1-WL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C43E4-71BB-1D8C-E9C5-EDEFFEB7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7479B-754B-112B-F97B-000D2A60CDA7}"/>
              </a:ext>
            </a:extLst>
          </p:cNvPr>
          <p:cNvSpPr txBox="1"/>
          <p:nvPr/>
        </p:nvSpPr>
        <p:spPr>
          <a:xfrm>
            <a:off x="160339" y="2998113"/>
            <a:ext cx="8648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For simplicity, we will only sketch the proof here.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96DD8F-73AB-F8E8-DC4F-ED20BE722B86}"/>
                  </a:ext>
                </a:extLst>
              </p:cNvPr>
              <p:cNvSpPr txBox="1"/>
              <p:nvPr/>
            </p:nvSpPr>
            <p:spPr>
              <a:xfrm>
                <a:off x="160339" y="3429000"/>
                <a:ext cx="1149191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Main idea: </a:t>
                </a:r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assume we have 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and a GNN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</m:oMath>
                </a14:m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 </a:t>
                </a:r>
                <a:b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assume that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</m:oMath>
                </a14:m>
                <a:r>
                  <a:rPr lang="en-US" sz="22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but that the 1-WL test does not distinguish the graphs.</a:t>
                </a:r>
                <a:endParaRPr lang="LID4096" sz="22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96DD8F-73AB-F8E8-DC4F-ED20BE722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9" y="3429000"/>
                <a:ext cx="11491910" cy="769441"/>
              </a:xfrm>
              <a:prstGeom prst="rect">
                <a:avLst/>
              </a:prstGeom>
              <a:blipFill>
                <a:blip r:embed="rId2"/>
                <a:stretch>
                  <a:fillRect l="-690" t="-5556" b="-1507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E3A0EC5-7E35-FBB5-2EB6-02DDBE712757}"/>
              </a:ext>
            </a:extLst>
          </p:cNvPr>
          <p:cNvSpPr txBox="1"/>
          <p:nvPr/>
        </p:nvSpPr>
        <p:spPr>
          <a:xfrm>
            <a:off x="3095625" y="5148137"/>
            <a:ext cx="6000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2E75B6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We will show that this leads to a contradiction!</a:t>
            </a:r>
            <a:endParaRPr lang="LID4096" sz="2200" dirty="0">
              <a:solidFill>
                <a:srgbClr val="2E75B6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0EB09-76C6-C18A-2F05-82920F144356}"/>
              </a:ext>
            </a:extLst>
          </p:cNvPr>
          <p:cNvSpPr txBox="1"/>
          <p:nvPr/>
        </p:nvSpPr>
        <p:spPr>
          <a:xfrm>
            <a:off x="6253611" y="6572782"/>
            <a:ext cx="652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K. Xu, W. Hu, J. Leskovec, S. </a:t>
            </a:r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Jegelka</a:t>
            </a:r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How powerful are graph neural networks? ICLR 2019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57CF61-ABC9-BF2F-EE16-3880D0572255}"/>
              </a:ext>
            </a:extLst>
          </p:cNvPr>
          <p:cNvSpPr/>
          <p:nvPr/>
        </p:nvSpPr>
        <p:spPr>
          <a:xfrm>
            <a:off x="160339" y="1217212"/>
            <a:ext cx="11849309" cy="138053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DE682F-AE61-6C88-CB19-5DB01954876B}"/>
                  </a:ext>
                </a:extLst>
              </p:cNvPr>
              <p:cNvSpPr txBox="1"/>
              <p:nvPr/>
            </p:nvSpPr>
            <p:spPr>
              <a:xfrm>
                <a:off x="160340" y="1275825"/>
                <a:ext cx="121645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be a graph neural network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two non-isomorphic graphs.</a:t>
                </a:r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b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then the </a:t>
                </a:r>
                <a:r>
                  <a:rPr lang="en-US" sz="2400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Weisfeiler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-Lehman test also decides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are not isomorphic.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DE682F-AE61-6C88-CB19-5DB01954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40" y="1275825"/>
                <a:ext cx="12164531" cy="1200329"/>
              </a:xfrm>
              <a:prstGeom prst="rect">
                <a:avLst/>
              </a:prstGeom>
              <a:blipFill>
                <a:blip r:embed="rId3"/>
                <a:stretch>
                  <a:fillRect l="-752" t="-4061" b="-106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85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3089F-8FD7-67E0-1541-95C316626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1C30-6ED7-88D3-DA92-588A6F21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9C6B9B-2484-C175-10C1-450193BF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A79E1-DCB2-CF09-8952-C278440C192A}"/>
              </a:ext>
            </a:extLst>
          </p:cNvPr>
          <p:cNvSpPr txBox="1"/>
          <p:nvPr/>
        </p:nvSpPr>
        <p:spPr>
          <a:xfrm>
            <a:off x="590416" y="1628273"/>
            <a:ext cx="901641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PageRank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Singular Value Decomposition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Funk Algorithm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Non-negative Matrix Factorization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DeepWalk</a:t>
            </a:r>
            <a:endParaRPr lang="en-US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Knowledge graphs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Open and closed world assumption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Tensor factorization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Translational embeddings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80572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2FF69-98E9-9FC0-CED1-17E97EF0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B7FB-0D6A-B756-0E1E-546B0562D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0" y="-119587"/>
            <a:ext cx="11949109" cy="1325562"/>
          </a:xfrm>
        </p:spPr>
        <p:txBody>
          <a:bodyPr/>
          <a:lstStyle/>
          <a:p>
            <a:r>
              <a:rPr lang="en-US" dirty="0"/>
              <a:t>Prove that GNNs distinguish graphs at most as good as 1-WL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2DEF5-ED24-85C9-E345-BB9A8ACB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E899A-B2C2-C6D9-5D50-07BB6264D3D3}"/>
              </a:ext>
            </a:extLst>
          </p:cNvPr>
          <p:cNvSpPr txBox="1"/>
          <p:nvPr/>
        </p:nvSpPr>
        <p:spPr>
          <a:xfrm>
            <a:off x="6253611" y="6572782"/>
            <a:ext cx="652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K. Xu, W. Hu, J. Leskovec, S. </a:t>
            </a:r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Jegelka</a:t>
            </a:r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How powerful are graph neural networks? ICLR 2019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AE3B2-5299-74E4-5A90-958A656A25B6}"/>
              </a:ext>
            </a:extLst>
          </p:cNvPr>
          <p:cNvSpPr txBox="1"/>
          <p:nvPr/>
        </p:nvSpPr>
        <p:spPr>
          <a:xfrm>
            <a:off x="1443598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GNN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FC49C-A351-81FC-F09B-B16F39EF5517}"/>
              </a:ext>
            </a:extLst>
          </p:cNvPr>
          <p:cNvSpPr txBox="1"/>
          <p:nvPr/>
        </p:nvSpPr>
        <p:spPr>
          <a:xfrm>
            <a:off x="5132572" y="960449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1-WL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9266A-D743-0524-DD22-DE6FF735C6FC}"/>
              </a:ext>
            </a:extLst>
          </p:cNvPr>
          <p:cNvSpPr/>
          <p:nvPr/>
        </p:nvSpPr>
        <p:spPr>
          <a:xfrm>
            <a:off x="1564039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F79287-B203-9732-83FF-A38C817B40CA}"/>
              </a:ext>
            </a:extLst>
          </p:cNvPr>
          <p:cNvSpPr/>
          <p:nvPr/>
        </p:nvSpPr>
        <p:spPr>
          <a:xfrm>
            <a:off x="2568105" y="160864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A36A12-6CB9-7C01-8AE2-443B2B7BD3E4}"/>
              </a:ext>
            </a:extLst>
          </p:cNvPr>
          <p:cNvSpPr/>
          <p:nvPr/>
        </p:nvSpPr>
        <p:spPr>
          <a:xfrm>
            <a:off x="1564039" y="160884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ABF8B3-E437-E369-3E37-63A1FF47DB3C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>
            <a:off x="1711316" y="1903395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E62B99-931B-8219-D047-FAB358A55135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1858593" y="1755921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D671905-AEA1-05F8-E037-506EABEFE39E}"/>
              </a:ext>
            </a:extLst>
          </p:cNvPr>
          <p:cNvSpPr/>
          <p:nvPr/>
        </p:nvSpPr>
        <p:spPr>
          <a:xfrm>
            <a:off x="2568105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599210-09A8-463C-DED5-3A25B6692722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>
            <a:off x="1858593" y="2756354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C6E4ED-986E-EE0C-41E0-92CAE24DB7DE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2715382" y="1903198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C076849-68E9-5159-0F22-5695CE87453B}"/>
              </a:ext>
            </a:extLst>
          </p:cNvPr>
          <p:cNvSpPr/>
          <p:nvPr/>
        </p:nvSpPr>
        <p:spPr>
          <a:xfrm>
            <a:off x="3235773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BAD014-538F-5749-9F2F-983D059B50EA}"/>
              </a:ext>
            </a:extLst>
          </p:cNvPr>
          <p:cNvSpPr/>
          <p:nvPr/>
        </p:nvSpPr>
        <p:spPr>
          <a:xfrm>
            <a:off x="4239839" y="161244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3663BA-BB3D-2F73-419A-FA3B56A4D650}"/>
              </a:ext>
            </a:extLst>
          </p:cNvPr>
          <p:cNvSpPr/>
          <p:nvPr/>
        </p:nvSpPr>
        <p:spPr>
          <a:xfrm>
            <a:off x="3235773" y="161264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DAF729-E0A9-5D4F-E0A5-0646BECE82AE}"/>
              </a:ext>
            </a:extLst>
          </p:cNvPr>
          <p:cNvCxnSpPr>
            <a:cxnSpLocks/>
            <a:stCxn id="22" idx="4"/>
            <a:endCxn id="20" idx="0"/>
          </p:cNvCxnSpPr>
          <p:nvPr/>
        </p:nvCxnSpPr>
        <p:spPr>
          <a:xfrm>
            <a:off x="3383050" y="190719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345D6F-0036-5A75-D832-2D94D8E01A90}"/>
              </a:ext>
            </a:extLst>
          </p:cNvPr>
          <p:cNvCxnSpPr>
            <a:cxnSpLocks/>
            <a:stCxn id="22" idx="5"/>
            <a:endCxn id="25" idx="1"/>
          </p:cNvCxnSpPr>
          <p:nvPr/>
        </p:nvCxnSpPr>
        <p:spPr>
          <a:xfrm>
            <a:off x="3487191" y="186406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3763668-2B99-84F8-FA52-C6BC2B435D0A}"/>
              </a:ext>
            </a:extLst>
          </p:cNvPr>
          <p:cNvSpPr/>
          <p:nvPr/>
        </p:nvSpPr>
        <p:spPr>
          <a:xfrm>
            <a:off x="4239839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9DBC91-7C75-91A4-A29F-E9916DF7FF3F}"/>
              </a:ext>
            </a:extLst>
          </p:cNvPr>
          <p:cNvCxnSpPr>
            <a:cxnSpLocks/>
            <a:stCxn id="21" idx="3"/>
            <a:endCxn id="20" idx="7"/>
          </p:cNvCxnSpPr>
          <p:nvPr/>
        </p:nvCxnSpPr>
        <p:spPr>
          <a:xfrm flipH="1">
            <a:off x="3487191" y="186386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21F839-4DC5-ECBA-A38A-48ADF82AFEED}"/>
              </a:ext>
            </a:extLst>
          </p:cNvPr>
          <p:cNvCxnSpPr>
            <a:cxnSpLocks/>
            <a:stCxn id="25" idx="0"/>
            <a:endCxn id="21" idx="4"/>
          </p:cNvCxnSpPr>
          <p:nvPr/>
        </p:nvCxnSpPr>
        <p:spPr>
          <a:xfrm flipV="1">
            <a:off x="4387116" y="190699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95C8244-CB67-E023-B001-12A85DC50960}"/>
              </a:ext>
            </a:extLst>
          </p:cNvPr>
          <p:cNvSpPr txBox="1"/>
          <p:nvPr/>
        </p:nvSpPr>
        <p:spPr>
          <a:xfrm>
            <a:off x="75889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Iteration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9528FB3-1CCF-B00A-F4BE-528C52179829}"/>
              </a:ext>
            </a:extLst>
          </p:cNvPr>
          <p:cNvSpPr txBox="1"/>
          <p:nvPr/>
        </p:nvSpPr>
        <p:spPr>
          <a:xfrm>
            <a:off x="452146" y="1402198"/>
            <a:ext cx="406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9CC724D-DA63-17D8-A9CE-BF0782D909F7}"/>
              </a:ext>
            </a:extLst>
          </p:cNvPr>
          <p:cNvSpPr/>
          <p:nvPr/>
        </p:nvSpPr>
        <p:spPr>
          <a:xfrm>
            <a:off x="53688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23A028F-3431-D0A8-54D1-BFA0653E5F52}"/>
              </a:ext>
            </a:extLst>
          </p:cNvPr>
          <p:cNvSpPr/>
          <p:nvPr/>
        </p:nvSpPr>
        <p:spPr>
          <a:xfrm>
            <a:off x="6372922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BC2E05-6B1D-554F-BBB0-4C9426F84759}"/>
              </a:ext>
            </a:extLst>
          </p:cNvPr>
          <p:cNvSpPr/>
          <p:nvPr/>
        </p:nvSpPr>
        <p:spPr>
          <a:xfrm>
            <a:off x="5368856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9151CB1-9E9C-A283-06D7-0000081AF209}"/>
              </a:ext>
            </a:extLst>
          </p:cNvPr>
          <p:cNvCxnSpPr>
            <a:cxnSpLocks/>
            <a:stCxn id="79" idx="4"/>
            <a:endCxn id="77" idx="0"/>
          </p:cNvCxnSpPr>
          <p:nvPr/>
        </p:nvCxnSpPr>
        <p:spPr>
          <a:xfrm>
            <a:off x="5516133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812BE07-38CF-AD61-2DFA-30409949016E}"/>
              </a:ext>
            </a:extLst>
          </p:cNvPr>
          <p:cNvCxnSpPr>
            <a:cxnSpLocks/>
            <a:stCxn id="79" idx="6"/>
            <a:endCxn id="78" idx="2"/>
          </p:cNvCxnSpPr>
          <p:nvPr/>
        </p:nvCxnSpPr>
        <p:spPr>
          <a:xfrm flipV="1">
            <a:off x="5663410" y="1761082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05FA6AC6-7CB0-503A-87D3-C6E794DA6B8A}"/>
              </a:ext>
            </a:extLst>
          </p:cNvPr>
          <p:cNvSpPr/>
          <p:nvPr/>
        </p:nvSpPr>
        <p:spPr>
          <a:xfrm>
            <a:off x="6372922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CC664DC-369E-58F4-D057-AF791B43B062}"/>
              </a:ext>
            </a:extLst>
          </p:cNvPr>
          <p:cNvCxnSpPr>
            <a:cxnSpLocks/>
            <a:stCxn id="82" idx="2"/>
            <a:endCxn id="77" idx="6"/>
          </p:cNvCxnSpPr>
          <p:nvPr/>
        </p:nvCxnSpPr>
        <p:spPr>
          <a:xfrm flipH="1">
            <a:off x="5663410" y="2761515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4312A6D-421C-5DFB-FB1E-88327DD1EFCA}"/>
              </a:ext>
            </a:extLst>
          </p:cNvPr>
          <p:cNvCxnSpPr>
            <a:cxnSpLocks/>
            <a:stCxn id="82" idx="0"/>
            <a:endCxn id="78" idx="4"/>
          </p:cNvCxnSpPr>
          <p:nvPr/>
        </p:nvCxnSpPr>
        <p:spPr>
          <a:xfrm flipV="1">
            <a:off x="6520199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B37D5ED1-86BF-C3B9-B9B9-8621F2AF96A7}"/>
              </a:ext>
            </a:extLst>
          </p:cNvPr>
          <p:cNvSpPr/>
          <p:nvPr/>
        </p:nvSpPr>
        <p:spPr>
          <a:xfrm>
            <a:off x="7040590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9F55AC-264F-C502-B805-8760A84FB72D}"/>
              </a:ext>
            </a:extLst>
          </p:cNvPr>
          <p:cNvSpPr/>
          <p:nvPr/>
        </p:nvSpPr>
        <p:spPr>
          <a:xfrm>
            <a:off x="8044656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BE44011-B574-9E59-4E3F-66D277C99343}"/>
              </a:ext>
            </a:extLst>
          </p:cNvPr>
          <p:cNvSpPr/>
          <p:nvPr/>
        </p:nvSpPr>
        <p:spPr>
          <a:xfrm>
            <a:off x="7040590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5B4C72B-C067-01BD-61F3-9619A1480010}"/>
              </a:ext>
            </a:extLst>
          </p:cNvPr>
          <p:cNvCxnSpPr>
            <a:cxnSpLocks/>
            <a:stCxn id="87" idx="4"/>
            <a:endCxn id="85" idx="0"/>
          </p:cNvCxnSpPr>
          <p:nvPr/>
        </p:nvCxnSpPr>
        <p:spPr>
          <a:xfrm>
            <a:off x="7187867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13C664A-D942-5B33-1258-01436E1D8FB6}"/>
              </a:ext>
            </a:extLst>
          </p:cNvPr>
          <p:cNvCxnSpPr>
            <a:cxnSpLocks/>
            <a:stCxn id="87" idx="5"/>
            <a:endCxn id="90" idx="1"/>
          </p:cNvCxnSpPr>
          <p:nvPr/>
        </p:nvCxnSpPr>
        <p:spPr>
          <a:xfrm>
            <a:off x="7292008" y="186542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2ABA382D-BCD7-0E54-35E3-774769BC9F72}"/>
              </a:ext>
            </a:extLst>
          </p:cNvPr>
          <p:cNvSpPr/>
          <p:nvPr/>
        </p:nvSpPr>
        <p:spPr>
          <a:xfrm>
            <a:off x="80446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FB82EB-FF17-1B5F-A645-AB1385B0C72D}"/>
              </a:ext>
            </a:extLst>
          </p:cNvPr>
          <p:cNvCxnSpPr>
            <a:cxnSpLocks/>
            <a:stCxn id="86" idx="3"/>
            <a:endCxn id="85" idx="7"/>
          </p:cNvCxnSpPr>
          <p:nvPr/>
        </p:nvCxnSpPr>
        <p:spPr>
          <a:xfrm flipH="1">
            <a:off x="7292008" y="186522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C882A2A-BF87-E20D-B6A8-2C16F3AD0DE4}"/>
              </a:ext>
            </a:extLst>
          </p:cNvPr>
          <p:cNvCxnSpPr>
            <a:cxnSpLocks/>
            <a:stCxn id="90" idx="0"/>
            <a:endCxn id="86" idx="4"/>
          </p:cNvCxnSpPr>
          <p:nvPr/>
        </p:nvCxnSpPr>
        <p:spPr>
          <a:xfrm flipV="1">
            <a:off x="8191933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662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9FBF-CBBF-C811-A96E-F534008C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C70A-0984-7B5E-0B7A-2482AA07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0" y="-119587"/>
            <a:ext cx="11949109" cy="1325562"/>
          </a:xfrm>
        </p:spPr>
        <p:txBody>
          <a:bodyPr/>
          <a:lstStyle/>
          <a:p>
            <a:r>
              <a:rPr lang="en-US" dirty="0"/>
              <a:t>Prove that GNNs distinguish graphs at most as good as 1-WL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5FBEF-AADA-481B-E472-7A866881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61166-2D54-DC58-ADE6-14FD9CEFF4D1}"/>
              </a:ext>
            </a:extLst>
          </p:cNvPr>
          <p:cNvSpPr txBox="1"/>
          <p:nvPr/>
        </p:nvSpPr>
        <p:spPr>
          <a:xfrm>
            <a:off x="6253611" y="6572782"/>
            <a:ext cx="652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K. Xu, W. Hu, J. Leskovec, S. </a:t>
            </a:r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Jegelka</a:t>
            </a:r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How powerful are graph neural networks? ICLR 2019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39253FF-B229-AF6C-D21D-3173C1EA2C60}"/>
              </a:ext>
            </a:extLst>
          </p:cNvPr>
          <p:cNvSpPr/>
          <p:nvPr/>
        </p:nvSpPr>
        <p:spPr>
          <a:xfrm rot="5400000">
            <a:off x="7125251" y="1611087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F9CEA13-36A1-0A30-B88B-1C0389C6C0AF}"/>
              </a:ext>
            </a:extLst>
          </p:cNvPr>
          <p:cNvSpPr/>
          <p:nvPr/>
        </p:nvSpPr>
        <p:spPr>
          <a:xfrm>
            <a:off x="5416706" y="149332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10C92-58F3-AE3F-658B-3B2E46DEC810}"/>
              </a:ext>
            </a:extLst>
          </p:cNvPr>
          <p:cNvSpPr txBox="1"/>
          <p:nvPr/>
        </p:nvSpPr>
        <p:spPr>
          <a:xfrm>
            <a:off x="1443598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GNN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D9AFAF-173F-C759-946A-F451D85FB653}"/>
              </a:ext>
            </a:extLst>
          </p:cNvPr>
          <p:cNvSpPr txBox="1"/>
          <p:nvPr/>
        </p:nvSpPr>
        <p:spPr>
          <a:xfrm>
            <a:off x="5132572" y="960449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1-WL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6EFD80-2891-30E3-622B-DA03B13265E7}"/>
              </a:ext>
            </a:extLst>
          </p:cNvPr>
          <p:cNvSpPr/>
          <p:nvPr/>
        </p:nvSpPr>
        <p:spPr>
          <a:xfrm>
            <a:off x="1564039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3D2731-F534-CFCD-B76D-7F0F1A18960F}"/>
              </a:ext>
            </a:extLst>
          </p:cNvPr>
          <p:cNvSpPr/>
          <p:nvPr/>
        </p:nvSpPr>
        <p:spPr>
          <a:xfrm>
            <a:off x="2568105" y="160864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6F6E51-1209-B2BF-2D48-B11C965E0239}"/>
              </a:ext>
            </a:extLst>
          </p:cNvPr>
          <p:cNvSpPr/>
          <p:nvPr/>
        </p:nvSpPr>
        <p:spPr>
          <a:xfrm>
            <a:off x="1564039" y="160884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F1F1AE-85ED-0DD4-833B-5DFE30C6B3AF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>
            <a:off x="1711316" y="1903395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C23224-67F5-BA0C-C9D2-81B079D30EF6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1858593" y="1755921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0416132-3555-9B12-46B4-11F2B08632BD}"/>
              </a:ext>
            </a:extLst>
          </p:cNvPr>
          <p:cNvSpPr/>
          <p:nvPr/>
        </p:nvSpPr>
        <p:spPr>
          <a:xfrm>
            <a:off x="2568105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C8E375-471B-D0B9-648A-C8283EC27943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>
            <a:off x="1858593" y="2756354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B2D819-4223-06A4-E6B6-2E70D4C8C4EB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2715382" y="1903198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6356556-5250-0E11-D5B4-486447A93A94}"/>
              </a:ext>
            </a:extLst>
          </p:cNvPr>
          <p:cNvSpPr/>
          <p:nvPr/>
        </p:nvSpPr>
        <p:spPr>
          <a:xfrm>
            <a:off x="3235773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85EE9D-3111-CC2E-E4E5-B8D680B23CE9}"/>
              </a:ext>
            </a:extLst>
          </p:cNvPr>
          <p:cNvSpPr/>
          <p:nvPr/>
        </p:nvSpPr>
        <p:spPr>
          <a:xfrm>
            <a:off x="4239839" y="161244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9F019F-155D-BE07-9657-7B85EE7F88FF}"/>
              </a:ext>
            </a:extLst>
          </p:cNvPr>
          <p:cNvSpPr/>
          <p:nvPr/>
        </p:nvSpPr>
        <p:spPr>
          <a:xfrm>
            <a:off x="3235773" y="161264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C85629-7D01-068E-A579-156A0AD14E04}"/>
              </a:ext>
            </a:extLst>
          </p:cNvPr>
          <p:cNvCxnSpPr>
            <a:cxnSpLocks/>
            <a:stCxn id="22" idx="4"/>
            <a:endCxn id="20" idx="0"/>
          </p:cNvCxnSpPr>
          <p:nvPr/>
        </p:nvCxnSpPr>
        <p:spPr>
          <a:xfrm>
            <a:off x="3383050" y="190719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C3E04D-2ADC-FE6D-5CA7-294A3CE17D16}"/>
              </a:ext>
            </a:extLst>
          </p:cNvPr>
          <p:cNvCxnSpPr>
            <a:cxnSpLocks/>
            <a:stCxn id="22" idx="5"/>
            <a:endCxn id="25" idx="1"/>
          </p:cNvCxnSpPr>
          <p:nvPr/>
        </p:nvCxnSpPr>
        <p:spPr>
          <a:xfrm>
            <a:off x="3487191" y="186406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78ECE7B-2A91-950C-40FE-9630EFC954B7}"/>
              </a:ext>
            </a:extLst>
          </p:cNvPr>
          <p:cNvSpPr/>
          <p:nvPr/>
        </p:nvSpPr>
        <p:spPr>
          <a:xfrm>
            <a:off x="4239839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A44CE2-AFAF-D874-E9FF-D0E0D4E8446F}"/>
              </a:ext>
            </a:extLst>
          </p:cNvPr>
          <p:cNvCxnSpPr>
            <a:cxnSpLocks/>
            <a:stCxn id="21" idx="3"/>
            <a:endCxn id="20" idx="7"/>
          </p:cNvCxnSpPr>
          <p:nvPr/>
        </p:nvCxnSpPr>
        <p:spPr>
          <a:xfrm flipH="1">
            <a:off x="3487191" y="186386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2A4A78-68A8-82AE-DE68-7CD10EF1C8EE}"/>
              </a:ext>
            </a:extLst>
          </p:cNvPr>
          <p:cNvCxnSpPr>
            <a:cxnSpLocks/>
            <a:stCxn id="25" idx="0"/>
            <a:endCxn id="21" idx="4"/>
          </p:cNvCxnSpPr>
          <p:nvPr/>
        </p:nvCxnSpPr>
        <p:spPr>
          <a:xfrm flipV="1">
            <a:off x="4387116" y="190699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15FA765-ED00-919E-DE46-01F999D62547}"/>
              </a:ext>
            </a:extLst>
          </p:cNvPr>
          <p:cNvSpPr txBox="1"/>
          <p:nvPr/>
        </p:nvSpPr>
        <p:spPr>
          <a:xfrm>
            <a:off x="75889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Iteration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358694-814E-6E82-455B-004B5D2E3B2D}"/>
              </a:ext>
            </a:extLst>
          </p:cNvPr>
          <p:cNvSpPr txBox="1"/>
          <p:nvPr/>
        </p:nvSpPr>
        <p:spPr>
          <a:xfrm>
            <a:off x="452146" y="1402198"/>
            <a:ext cx="406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E00637F-8075-0E21-397D-E5A46512730C}"/>
              </a:ext>
            </a:extLst>
          </p:cNvPr>
          <p:cNvSpPr/>
          <p:nvPr/>
        </p:nvSpPr>
        <p:spPr>
          <a:xfrm>
            <a:off x="53688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86D94E3-B1B7-7DB7-62C6-7DDF01220B76}"/>
              </a:ext>
            </a:extLst>
          </p:cNvPr>
          <p:cNvSpPr/>
          <p:nvPr/>
        </p:nvSpPr>
        <p:spPr>
          <a:xfrm>
            <a:off x="6372922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AED4717-2901-ACB3-4D58-D930E8D06A77}"/>
              </a:ext>
            </a:extLst>
          </p:cNvPr>
          <p:cNvSpPr/>
          <p:nvPr/>
        </p:nvSpPr>
        <p:spPr>
          <a:xfrm>
            <a:off x="5368856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911ED1F-56DB-8E03-610D-C0CE9FC789CB}"/>
              </a:ext>
            </a:extLst>
          </p:cNvPr>
          <p:cNvCxnSpPr>
            <a:cxnSpLocks/>
            <a:stCxn id="79" idx="4"/>
            <a:endCxn id="77" idx="0"/>
          </p:cNvCxnSpPr>
          <p:nvPr/>
        </p:nvCxnSpPr>
        <p:spPr>
          <a:xfrm>
            <a:off x="5516133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7B6A7F7-F3C7-A8B7-E42E-5F60AED5D32B}"/>
              </a:ext>
            </a:extLst>
          </p:cNvPr>
          <p:cNvCxnSpPr>
            <a:cxnSpLocks/>
            <a:stCxn id="79" idx="6"/>
            <a:endCxn id="78" idx="2"/>
          </p:cNvCxnSpPr>
          <p:nvPr/>
        </p:nvCxnSpPr>
        <p:spPr>
          <a:xfrm flipV="1">
            <a:off x="5663410" y="1761082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DA7C6C7A-255C-DEDD-5F20-B4CD7E740691}"/>
              </a:ext>
            </a:extLst>
          </p:cNvPr>
          <p:cNvSpPr/>
          <p:nvPr/>
        </p:nvSpPr>
        <p:spPr>
          <a:xfrm>
            <a:off x="6372922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BE58F9F-4761-DD3A-D29C-6489E26585A5}"/>
              </a:ext>
            </a:extLst>
          </p:cNvPr>
          <p:cNvCxnSpPr>
            <a:cxnSpLocks/>
            <a:stCxn id="82" idx="2"/>
            <a:endCxn id="77" idx="6"/>
          </p:cNvCxnSpPr>
          <p:nvPr/>
        </p:nvCxnSpPr>
        <p:spPr>
          <a:xfrm flipH="1">
            <a:off x="5663410" y="2761515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1D49C6-7959-D177-A95B-E485185A352D}"/>
              </a:ext>
            </a:extLst>
          </p:cNvPr>
          <p:cNvCxnSpPr>
            <a:cxnSpLocks/>
            <a:stCxn id="82" idx="0"/>
            <a:endCxn id="78" idx="4"/>
          </p:cNvCxnSpPr>
          <p:nvPr/>
        </p:nvCxnSpPr>
        <p:spPr>
          <a:xfrm flipV="1">
            <a:off x="6520199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E2A9B27-CE70-A90E-F786-85719880F817}"/>
              </a:ext>
            </a:extLst>
          </p:cNvPr>
          <p:cNvSpPr/>
          <p:nvPr/>
        </p:nvSpPr>
        <p:spPr>
          <a:xfrm>
            <a:off x="7040590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C3C64A7-1D7A-C5F5-020A-2CFE29B1FE41}"/>
              </a:ext>
            </a:extLst>
          </p:cNvPr>
          <p:cNvSpPr/>
          <p:nvPr/>
        </p:nvSpPr>
        <p:spPr>
          <a:xfrm>
            <a:off x="8044656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A25E1E7-0E21-3338-4A46-3C3898BD3D49}"/>
              </a:ext>
            </a:extLst>
          </p:cNvPr>
          <p:cNvSpPr/>
          <p:nvPr/>
        </p:nvSpPr>
        <p:spPr>
          <a:xfrm>
            <a:off x="7040590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9AC920C-1A33-D97F-2A3F-D48CD7255970}"/>
              </a:ext>
            </a:extLst>
          </p:cNvPr>
          <p:cNvCxnSpPr>
            <a:cxnSpLocks/>
            <a:stCxn id="87" idx="4"/>
            <a:endCxn id="85" idx="0"/>
          </p:cNvCxnSpPr>
          <p:nvPr/>
        </p:nvCxnSpPr>
        <p:spPr>
          <a:xfrm>
            <a:off x="7187867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FE999A0-ECC0-50E3-2D67-76AFC3650555}"/>
              </a:ext>
            </a:extLst>
          </p:cNvPr>
          <p:cNvCxnSpPr>
            <a:cxnSpLocks/>
            <a:stCxn id="87" idx="5"/>
            <a:endCxn id="90" idx="1"/>
          </p:cNvCxnSpPr>
          <p:nvPr/>
        </p:nvCxnSpPr>
        <p:spPr>
          <a:xfrm>
            <a:off x="7292008" y="186542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50406E0D-223F-19D7-1556-7A94606FDAFF}"/>
              </a:ext>
            </a:extLst>
          </p:cNvPr>
          <p:cNvSpPr/>
          <p:nvPr/>
        </p:nvSpPr>
        <p:spPr>
          <a:xfrm>
            <a:off x="80446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2EF1957-1CD7-134F-B216-060063458CD2}"/>
              </a:ext>
            </a:extLst>
          </p:cNvPr>
          <p:cNvCxnSpPr>
            <a:cxnSpLocks/>
            <a:stCxn id="86" idx="3"/>
            <a:endCxn id="85" idx="7"/>
          </p:cNvCxnSpPr>
          <p:nvPr/>
        </p:nvCxnSpPr>
        <p:spPr>
          <a:xfrm flipH="1">
            <a:off x="7292008" y="186522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15B282A-00A1-CA60-7BC3-A09340EDD1EC}"/>
              </a:ext>
            </a:extLst>
          </p:cNvPr>
          <p:cNvCxnSpPr>
            <a:cxnSpLocks/>
            <a:stCxn id="90" idx="0"/>
            <a:endCxn id="86" idx="4"/>
          </p:cNvCxnSpPr>
          <p:nvPr/>
        </p:nvCxnSpPr>
        <p:spPr>
          <a:xfrm flipV="1">
            <a:off x="8191933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A92D1B-ED78-6D46-0172-ED4C0754E7F7}"/>
                  </a:ext>
                </a:extLst>
              </p:cNvPr>
              <p:cNvSpPr txBox="1"/>
              <p:nvPr/>
            </p:nvSpPr>
            <p:spPr>
              <a:xfrm>
                <a:off x="8703919" y="1394805"/>
                <a:ext cx="343440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1. 1-WL inconclusive </a:t>
                </a:r>
                <a:br>
                  <a:rPr lang="en-US" sz="2000" b="0" i="1" dirty="0">
                    <a:latin typeface="Cambria Math" panose="020405030504060302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we pick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we can find a similar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A92D1B-ED78-6D46-0172-ED4C0754E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919" y="1394805"/>
                <a:ext cx="3434409" cy="1015663"/>
              </a:xfrm>
              <a:prstGeom prst="rect">
                <a:avLst/>
              </a:prstGeom>
              <a:blipFill>
                <a:blip r:embed="rId2"/>
                <a:stretch>
                  <a:fillRect l="-1954" t="-3614" b="-10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F9287BA-2097-2901-FEA3-E676E1EF7E15}"/>
                  </a:ext>
                </a:extLst>
              </p:cNvPr>
              <p:cNvSpPr/>
              <p:nvPr/>
            </p:nvSpPr>
            <p:spPr>
              <a:xfrm>
                <a:off x="5371414" y="2612878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F9287BA-2097-2901-FEA3-E676E1EF7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14" y="2612878"/>
                <a:ext cx="294554" cy="294554"/>
              </a:xfrm>
              <a:prstGeom prst="ellipse">
                <a:avLst/>
              </a:prstGeom>
              <a:blipFill>
                <a:blip r:embed="rId3"/>
                <a:stretch>
                  <a:fillRect l="-14000" t="-24000" r="-34000" b="-4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E5400AF-FB3D-2785-7B4F-4D2016D5C363}"/>
                  </a:ext>
                </a:extLst>
              </p:cNvPr>
              <p:cNvSpPr/>
              <p:nvPr/>
            </p:nvSpPr>
            <p:spPr>
              <a:xfrm>
                <a:off x="7045370" y="2612878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5E5400AF-FB3D-2785-7B4F-4D2016D5C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370" y="2612878"/>
                <a:ext cx="294554" cy="294554"/>
              </a:xfrm>
              <a:prstGeom prst="ellipse">
                <a:avLst/>
              </a:prstGeom>
              <a:blipFill>
                <a:blip r:embed="rId4"/>
                <a:stretch>
                  <a:fillRect l="-16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014241C-33E3-50A8-2690-D6BE0503AA3C}"/>
                  </a:ext>
                </a:extLst>
              </p:cNvPr>
              <p:cNvSpPr/>
              <p:nvPr/>
            </p:nvSpPr>
            <p:spPr>
              <a:xfrm>
                <a:off x="6383517" y="2600826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014241C-33E3-50A8-2690-D6BE0503A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17" y="2600826"/>
                <a:ext cx="294554" cy="294554"/>
              </a:xfrm>
              <a:prstGeom prst="ellipse">
                <a:avLst/>
              </a:prstGeom>
              <a:blipFill>
                <a:blip r:embed="rId5"/>
                <a:stretch>
                  <a:fillRect l="-16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DE0EF5A-8DD3-0825-4093-2ED0627BE2CD}"/>
                  </a:ext>
                </a:extLst>
              </p:cNvPr>
              <p:cNvSpPr/>
              <p:nvPr/>
            </p:nvSpPr>
            <p:spPr>
              <a:xfrm>
                <a:off x="5376625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DE0EF5A-8DD3-0825-4093-2ED0627BE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625" y="1608644"/>
                <a:ext cx="294554" cy="294554"/>
              </a:xfrm>
              <a:prstGeom prst="ellipse">
                <a:avLst/>
              </a:prstGeom>
              <a:blipFill>
                <a:blip r:embed="rId6"/>
                <a:stretch>
                  <a:fillRect l="-14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150F4EA-ECD1-76B4-8F1D-17CE881BEABF}"/>
                  </a:ext>
                </a:extLst>
              </p:cNvPr>
              <p:cNvSpPr txBox="1"/>
              <p:nvPr/>
            </p:nvSpPr>
            <p:spPr>
              <a:xfrm>
                <a:off x="6325187" y="2991405"/>
                <a:ext cx="1155124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150F4EA-ECD1-76B4-8F1D-17CE881BE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7" y="2991405"/>
                <a:ext cx="1155124" cy="311304"/>
              </a:xfrm>
              <a:prstGeom prst="rect">
                <a:avLst/>
              </a:prstGeom>
              <a:blipFill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0F463B9-DEE2-AAEE-CE12-6454172CB80B}"/>
                  </a:ext>
                </a:extLst>
              </p:cNvPr>
              <p:cNvSpPr/>
              <p:nvPr/>
            </p:nvSpPr>
            <p:spPr>
              <a:xfrm>
                <a:off x="8055433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0F463B9-DEE2-AAEE-CE12-6454172CB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3" y="1608644"/>
                <a:ext cx="294554" cy="294554"/>
              </a:xfrm>
              <a:prstGeom prst="ellipse">
                <a:avLst/>
              </a:prstGeom>
              <a:blipFill>
                <a:blip r:embed="rId8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6E8CAA4-F424-3AAA-4ABC-CDEC16A4E301}"/>
                  </a:ext>
                </a:extLst>
              </p:cNvPr>
              <p:cNvSpPr/>
              <p:nvPr/>
            </p:nvSpPr>
            <p:spPr>
              <a:xfrm>
                <a:off x="7034364" y="1615165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B6E8CAA4-F424-3AAA-4ABC-CDEC16A4E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364" y="1615165"/>
                <a:ext cx="294554" cy="294554"/>
              </a:xfrm>
              <a:prstGeom prst="ellipse">
                <a:avLst/>
              </a:prstGeom>
              <a:blipFill>
                <a:blip r:embed="rId9"/>
                <a:stretch>
                  <a:fillRect l="-14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7703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B0AB-F4DE-0EF7-75AD-01E914F5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BF14429F-339A-8BDA-39BC-A5F9145D86C6}"/>
              </a:ext>
            </a:extLst>
          </p:cNvPr>
          <p:cNvSpPr/>
          <p:nvPr/>
        </p:nvSpPr>
        <p:spPr>
          <a:xfrm rot="5400000">
            <a:off x="3329264" y="1611087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6AEF7666-0235-1D37-3912-D80289636D24}"/>
              </a:ext>
            </a:extLst>
          </p:cNvPr>
          <p:cNvSpPr/>
          <p:nvPr/>
        </p:nvSpPr>
        <p:spPr>
          <a:xfrm>
            <a:off x="1620719" y="149332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747C7-FF5D-A63A-F8E3-C24558D5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0" y="-119587"/>
            <a:ext cx="11949109" cy="1325562"/>
          </a:xfrm>
        </p:spPr>
        <p:txBody>
          <a:bodyPr/>
          <a:lstStyle/>
          <a:p>
            <a:r>
              <a:rPr lang="en-US" dirty="0"/>
              <a:t>Prove that GNNs distinguish graphs at most as good as 1-WL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F17B2-B8AC-7E15-FAC6-23ACBAEE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DF737-64FF-AF91-A1D0-8AB5B4581E4D}"/>
              </a:ext>
            </a:extLst>
          </p:cNvPr>
          <p:cNvSpPr txBox="1"/>
          <p:nvPr/>
        </p:nvSpPr>
        <p:spPr>
          <a:xfrm>
            <a:off x="6253611" y="6572782"/>
            <a:ext cx="652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K. Xu, W. Hu, J. Leskovec, S. </a:t>
            </a:r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Jegelka</a:t>
            </a:r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How powerful are graph neural networks? ICLR 2019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81DAAB8-D5D9-5DC0-EB01-9A0C978198B2}"/>
              </a:ext>
            </a:extLst>
          </p:cNvPr>
          <p:cNvSpPr/>
          <p:nvPr/>
        </p:nvSpPr>
        <p:spPr>
          <a:xfrm rot="5400000">
            <a:off x="7125251" y="1611087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70FFDC9-0763-54BC-3B5D-8333472D745F}"/>
              </a:ext>
            </a:extLst>
          </p:cNvPr>
          <p:cNvSpPr/>
          <p:nvPr/>
        </p:nvSpPr>
        <p:spPr>
          <a:xfrm>
            <a:off x="5416706" y="149332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BF6A7-064E-CF0C-7982-F476D17476BF}"/>
              </a:ext>
            </a:extLst>
          </p:cNvPr>
          <p:cNvSpPr txBox="1"/>
          <p:nvPr/>
        </p:nvSpPr>
        <p:spPr>
          <a:xfrm>
            <a:off x="1443598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GNN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FD5F1-C569-FF39-5CE1-E04523F2985F}"/>
              </a:ext>
            </a:extLst>
          </p:cNvPr>
          <p:cNvSpPr txBox="1"/>
          <p:nvPr/>
        </p:nvSpPr>
        <p:spPr>
          <a:xfrm>
            <a:off x="5132572" y="960449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1-WL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996A3A-5B20-EA29-7094-417394D7864B}"/>
              </a:ext>
            </a:extLst>
          </p:cNvPr>
          <p:cNvSpPr/>
          <p:nvPr/>
        </p:nvSpPr>
        <p:spPr>
          <a:xfrm>
            <a:off x="1564039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3A54EB-7B40-11C8-CBA2-C8C9DDFD5B2E}"/>
              </a:ext>
            </a:extLst>
          </p:cNvPr>
          <p:cNvSpPr/>
          <p:nvPr/>
        </p:nvSpPr>
        <p:spPr>
          <a:xfrm>
            <a:off x="2568105" y="160864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44031F-17D1-2224-8563-102C6BE8296D}"/>
              </a:ext>
            </a:extLst>
          </p:cNvPr>
          <p:cNvSpPr/>
          <p:nvPr/>
        </p:nvSpPr>
        <p:spPr>
          <a:xfrm>
            <a:off x="1564039" y="160884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35B9EF-A27F-5B48-BE6C-019DF3D192B3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>
            <a:off x="1711316" y="1903395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43BB29-2EA7-9462-992C-C36AC6A12056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1858593" y="1755921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9917AB7-3434-18BF-1558-485DB3ABA819}"/>
              </a:ext>
            </a:extLst>
          </p:cNvPr>
          <p:cNvSpPr/>
          <p:nvPr/>
        </p:nvSpPr>
        <p:spPr>
          <a:xfrm>
            <a:off x="2568105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E214CB-0715-E9F0-3ACB-EB0C1B5C91AD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>
            <a:off x="1858593" y="2756354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0540D1-B7CD-0427-0DAE-C04CC2600795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2715382" y="1903198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505E4A5-0401-C8E2-275F-92FAC1CAED20}"/>
              </a:ext>
            </a:extLst>
          </p:cNvPr>
          <p:cNvSpPr/>
          <p:nvPr/>
        </p:nvSpPr>
        <p:spPr>
          <a:xfrm>
            <a:off x="3235773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CD1613-47D1-F60D-34CE-7F6EB48C1705}"/>
              </a:ext>
            </a:extLst>
          </p:cNvPr>
          <p:cNvSpPr/>
          <p:nvPr/>
        </p:nvSpPr>
        <p:spPr>
          <a:xfrm>
            <a:off x="4239839" y="161244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D1478A-5C88-8662-84EF-E5F0103ED5C6}"/>
              </a:ext>
            </a:extLst>
          </p:cNvPr>
          <p:cNvSpPr/>
          <p:nvPr/>
        </p:nvSpPr>
        <p:spPr>
          <a:xfrm>
            <a:off x="3235773" y="161264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33AE74-1BCB-27AD-263B-D88BE86BF359}"/>
              </a:ext>
            </a:extLst>
          </p:cNvPr>
          <p:cNvCxnSpPr>
            <a:cxnSpLocks/>
            <a:stCxn id="22" idx="4"/>
            <a:endCxn id="20" idx="0"/>
          </p:cNvCxnSpPr>
          <p:nvPr/>
        </p:nvCxnSpPr>
        <p:spPr>
          <a:xfrm>
            <a:off x="3383050" y="190719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1CE9E8-7C35-AAEC-2C97-209A3E42AEA2}"/>
              </a:ext>
            </a:extLst>
          </p:cNvPr>
          <p:cNvCxnSpPr>
            <a:cxnSpLocks/>
            <a:stCxn id="22" idx="5"/>
            <a:endCxn id="25" idx="1"/>
          </p:cNvCxnSpPr>
          <p:nvPr/>
        </p:nvCxnSpPr>
        <p:spPr>
          <a:xfrm>
            <a:off x="3487191" y="186406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6197035-CF31-5456-BDBF-9B3A3ED3412E}"/>
              </a:ext>
            </a:extLst>
          </p:cNvPr>
          <p:cNvSpPr/>
          <p:nvPr/>
        </p:nvSpPr>
        <p:spPr>
          <a:xfrm>
            <a:off x="4239839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B33A5E-E7D7-6572-32A8-91E97B5E4AF3}"/>
              </a:ext>
            </a:extLst>
          </p:cNvPr>
          <p:cNvCxnSpPr>
            <a:cxnSpLocks/>
            <a:stCxn id="21" idx="3"/>
            <a:endCxn id="20" idx="7"/>
          </p:cNvCxnSpPr>
          <p:nvPr/>
        </p:nvCxnSpPr>
        <p:spPr>
          <a:xfrm flipH="1">
            <a:off x="3487191" y="186386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C528BE-C317-64C3-D052-FF1CFFF37935}"/>
              </a:ext>
            </a:extLst>
          </p:cNvPr>
          <p:cNvCxnSpPr>
            <a:cxnSpLocks/>
            <a:stCxn id="25" idx="0"/>
            <a:endCxn id="21" idx="4"/>
          </p:cNvCxnSpPr>
          <p:nvPr/>
        </p:nvCxnSpPr>
        <p:spPr>
          <a:xfrm flipV="1">
            <a:off x="4387116" y="190699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7EE64F5-94D1-BE55-B76A-DC9DDCC8804D}"/>
              </a:ext>
            </a:extLst>
          </p:cNvPr>
          <p:cNvSpPr txBox="1"/>
          <p:nvPr/>
        </p:nvSpPr>
        <p:spPr>
          <a:xfrm>
            <a:off x="75889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Iteration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885DA0-92E0-D743-94AF-AAE8CBEBA898}"/>
              </a:ext>
            </a:extLst>
          </p:cNvPr>
          <p:cNvSpPr txBox="1"/>
          <p:nvPr/>
        </p:nvSpPr>
        <p:spPr>
          <a:xfrm>
            <a:off x="452146" y="1402198"/>
            <a:ext cx="406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F2A49F4-EB54-EF6A-135E-71EDEDBA4AAC}"/>
              </a:ext>
            </a:extLst>
          </p:cNvPr>
          <p:cNvSpPr/>
          <p:nvPr/>
        </p:nvSpPr>
        <p:spPr>
          <a:xfrm>
            <a:off x="53688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68DED5F-F425-B5D8-8520-F9492BC43F52}"/>
              </a:ext>
            </a:extLst>
          </p:cNvPr>
          <p:cNvSpPr/>
          <p:nvPr/>
        </p:nvSpPr>
        <p:spPr>
          <a:xfrm>
            <a:off x="6372922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B19230B-FF39-1C7C-1E41-7EA0DC87B08C}"/>
              </a:ext>
            </a:extLst>
          </p:cNvPr>
          <p:cNvSpPr/>
          <p:nvPr/>
        </p:nvSpPr>
        <p:spPr>
          <a:xfrm>
            <a:off x="5368856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1CA90F5-DFB2-D263-483A-8815548285FF}"/>
              </a:ext>
            </a:extLst>
          </p:cNvPr>
          <p:cNvCxnSpPr>
            <a:cxnSpLocks/>
            <a:stCxn id="79" idx="4"/>
            <a:endCxn id="77" idx="0"/>
          </p:cNvCxnSpPr>
          <p:nvPr/>
        </p:nvCxnSpPr>
        <p:spPr>
          <a:xfrm>
            <a:off x="5516133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81791F1-A427-B9FB-9A8A-14344B3B9858}"/>
              </a:ext>
            </a:extLst>
          </p:cNvPr>
          <p:cNvCxnSpPr>
            <a:cxnSpLocks/>
            <a:stCxn id="79" idx="6"/>
            <a:endCxn id="78" idx="2"/>
          </p:cNvCxnSpPr>
          <p:nvPr/>
        </p:nvCxnSpPr>
        <p:spPr>
          <a:xfrm flipV="1">
            <a:off x="5663410" y="1761082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C5B1CCAB-1644-26B2-98E6-67E5B0600F65}"/>
              </a:ext>
            </a:extLst>
          </p:cNvPr>
          <p:cNvSpPr/>
          <p:nvPr/>
        </p:nvSpPr>
        <p:spPr>
          <a:xfrm>
            <a:off x="6372922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78B9337-D404-FFE8-05F5-F56964EA2281}"/>
              </a:ext>
            </a:extLst>
          </p:cNvPr>
          <p:cNvCxnSpPr>
            <a:cxnSpLocks/>
            <a:stCxn id="82" idx="2"/>
            <a:endCxn id="77" idx="6"/>
          </p:cNvCxnSpPr>
          <p:nvPr/>
        </p:nvCxnSpPr>
        <p:spPr>
          <a:xfrm flipH="1">
            <a:off x="5663410" y="2761515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AE5E673-306A-6AA9-EAB8-ADAAFE195A35}"/>
              </a:ext>
            </a:extLst>
          </p:cNvPr>
          <p:cNvCxnSpPr>
            <a:cxnSpLocks/>
            <a:stCxn id="82" idx="0"/>
            <a:endCxn id="78" idx="4"/>
          </p:cNvCxnSpPr>
          <p:nvPr/>
        </p:nvCxnSpPr>
        <p:spPr>
          <a:xfrm flipV="1">
            <a:off x="6520199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8BBCCD57-4FA6-CEF9-9FB8-B6DB9354C2EF}"/>
              </a:ext>
            </a:extLst>
          </p:cNvPr>
          <p:cNvSpPr/>
          <p:nvPr/>
        </p:nvSpPr>
        <p:spPr>
          <a:xfrm>
            <a:off x="7040590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4DCE90E-FF08-5D47-24ED-8DA90E0C45B6}"/>
              </a:ext>
            </a:extLst>
          </p:cNvPr>
          <p:cNvSpPr/>
          <p:nvPr/>
        </p:nvSpPr>
        <p:spPr>
          <a:xfrm>
            <a:off x="8044656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BA6AC34-6490-3972-3DB3-31E03BA6ECDC}"/>
              </a:ext>
            </a:extLst>
          </p:cNvPr>
          <p:cNvSpPr/>
          <p:nvPr/>
        </p:nvSpPr>
        <p:spPr>
          <a:xfrm>
            <a:off x="7040590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BD9E195-79F4-D4EF-EB86-4F3DD06D7A19}"/>
              </a:ext>
            </a:extLst>
          </p:cNvPr>
          <p:cNvCxnSpPr>
            <a:cxnSpLocks/>
            <a:stCxn id="87" idx="4"/>
            <a:endCxn id="85" idx="0"/>
          </p:cNvCxnSpPr>
          <p:nvPr/>
        </p:nvCxnSpPr>
        <p:spPr>
          <a:xfrm>
            <a:off x="7187867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418B4CE-A10B-AAA3-2E3B-B3BABB3ACFB3}"/>
              </a:ext>
            </a:extLst>
          </p:cNvPr>
          <p:cNvCxnSpPr>
            <a:cxnSpLocks/>
            <a:stCxn id="87" idx="5"/>
            <a:endCxn id="90" idx="1"/>
          </p:cNvCxnSpPr>
          <p:nvPr/>
        </p:nvCxnSpPr>
        <p:spPr>
          <a:xfrm>
            <a:off x="7292008" y="186542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2D4CC110-1292-1987-78E5-958C924611AF}"/>
              </a:ext>
            </a:extLst>
          </p:cNvPr>
          <p:cNvSpPr/>
          <p:nvPr/>
        </p:nvSpPr>
        <p:spPr>
          <a:xfrm>
            <a:off x="80446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6A30DBC-13A8-A690-5074-828B0CB5D3AC}"/>
              </a:ext>
            </a:extLst>
          </p:cNvPr>
          <p:cNvCxnSpPr>
            <a:cxnSpLocks/>
            <a:stCxn id="86" idx="3"/>
            <a:endCxn id="85" idx="7"/>
          </p:cNvCxnSpPr>
          <p:nvPr/>
        </p:nvCxnSpPr>
        <p:spPr>
          <a:xfrm flipH="1">
            <a:off x="7292008" y="186522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13C573A-663B-23A1-EDDB-FBD909EB68E7}"/>
              </a:ext>
            </a:extLst>
          </p:cNvPr>
          <p:cNvCxnSpPr>
            <a:cxnSpLocks/>
            <a:stCxn id="90" idx="0"/>
            <a:endCxn id="86" idx="4"/>
          </p:cNvCxnSpPr>
          <p:nvPr/>
        </p:nvCxnSpPr>
        <p:spPr>
          <a:xfrm flipV="1">
            <a:off x="8191933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C5314E3-A9B4-D17F-B7BB-D8C4B6A71CC7}"/>
                  </a:ext>
                </a:extLst>
              </p:cNvPr>
              <p:cNvSpPr txBox="1"/>
              <p:nvPr/>
            </p:nvSpPr>
            <p:spPr>
              <a:xfrm>
                <a:off x="8703919" y="1394805"/>
                <a:ext cx="343440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1. 1-WL inconclusive </a:t>
                </a:r>
                <a:br>
                  <a:rPr lang="en-US" sz="2000" b="0" i="1" dirty="0">
                    <a:latin typeface="Cambria Math" panose="020405030504060302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we pick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we can find a similar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C5314E3-A9B4-D17F-B7BB-D8C4B6A71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919" y="1394805"/>
                <a:ext cx="3434409" cy="1015663"/>
              </a:xfrm>
              <a:prstGeom prst="rect">
                <a:avLst/>
              </a:prstGeom>
              <a:blipFill>
                <a:blip r:embed="rId2"/>
                <a:stretch>
                  <a:fillRect l="-1954" t="-3614" b="-10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A633CB5-F483-18FB-8566-F31556A1B2C7}"/>
                  </a:ext>
                </a:extLst>
              </p:cNvPr>
              <p:cNvSpPr txBox="1"/>
              <p:nvPr/>
            </p:nvSpPr>
            <p:spPr>
              <a:xfrm>
                <a:off x="8701028" y="2370370"/>
                <a:ext cx="37849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2. GNN &amp; 1-WL start with the same features </a:t>
                </a:r>
                <a:br>
                  <a:rPr lang="en-US" sz="2000" b="0" i="1" dirty="0">
                    <a:latin typeface="Cambria Math" panose="020405030504060302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same is true for GNN features!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A633CB5-F483-18FB-8566-F31556A1B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028" y="2370370"/>
                <a:ext cx="3784940" cy="1015663"/>
              </a:xfrm>
              <a:prstGeom prst="rect">
                <a:avLst/>
              </a:prstGeom>
              <a:blipFill>
                <a:blip r:embed="rId3"/>
                <a:stretch>
                  <a:fillRect l="-1610" t="-3614" b="-10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6C5803E-5022-BF19-8339-B398775F83A5}"/>
                  </a:ext>
                </a:extLst>
              </p:cNvPr>
              <p:cNvSpPr/>
              <p:nvPr/>
            </p:nvSpPr>
            <p:spPr>
              <a:xfrm>
                <a:off x="5371414" y="2612878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6C5803E-5022-BF19-8339-B398775F8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14" y="2612878"/>
                <a:ext cx="294554" cy="294554"/>
              </a:xfrm>
              <a:prstGeom prst="ellipse">
                <a:avLst/>
              </a:prstGeom>
              <a:blipFill>
                <a:blip r:embed="rId4"/>
                <a:stretch>
                  <a:fillRect l="-14000" t="-24000" r="-34000" b="-4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CDF4F3F-FCC4-DDD0-CECF-7BAE35BFC5EE}"/>
                  </a:ext>
                </a:extLst>
              </p:cNvPr>
              <p:cNvSpPr/>
              <p:nvPr/>
            </p:nvSpPr>
            <p:spPr>
              <a:xfrm>
                <a:off x="7045370" y="2612878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CDF4F3F-FCC4-DDD0-CECF-7BAE35BFC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370" y="2612878"/>
                <a:ext cx="294554" cy="294554"/>
              </a:xfrm>
              <a:prstGeom prst="ellipse">
                <a:avLst/>
              </a:prstGeom>
              <a:blipFill>
                <a:blip r:embed="rId5"/>
                <a:stretch>
                  <a:fillRect l="-16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37B6EF0-99AD-0345-8557-5EFEB12D95B5}"/>
                  </a:ext>
                </a:extLst>
              </p:cNvPr>
              <p:cNvSpPr/>
              <p:nvPr/>
            </p:nvSpPr>
            <p:spPr>
              <a:xfrm>
                <a:off x="1560061" y="2609077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37B6EF0-99AD-0345-8557-5EFEB12D9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61" y="2609077"/>
                <a:ext cx="294554" cy="294554"/>
              </a:xfrm>
              <a:prstGeom prst="ellipse">
                <a:avLst/>
              </a:prstGeom>
              <a:blipFill>
                <a:blip r:embed="rId6"/>
                <a:stretch>
                  <a:fillRect l="-16000" t="-22000" r="-34000" b="-4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0F9135B-553B-7AA9-BE1A-E2F4EA4698A1}"/>
                  </a:ext>
                </a:extLst>
              </p:cNvPr>
              <p:cNvSpPr/>
              <p:nvPr/>
            </p:nvSpPr>
            <p:spPr>
              <a:xfrm>
                <a:off x="3234017" y="2609077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0F9135B-553B-7AA9-BE1A-E2F4EA469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17" y="2609077"/>
                <a:ext cx="294554" cy="294554"/>
              </a:xfrm>
              <a:prstGeom prst="ellipse">
                <a:avLst/>
              </a:prstGeom>
              <a:blipFill>
                <a:blip r:embed="rId7"/>
                <a:stretch>
                  <a:fillRect l="-16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A7456A2-4CE5-6F3F-EADA-FB613B688278}"/>
                  </a:ext>
                </a:extLst>
              </p:cNvPr>
              <p:cNvSpPr/>
              <p:nvPr/>
            </p:nvSpPr>
            <p:spPr>
              <a:xfrm>
                <a:off x="6383517" y="2600826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A7456A2-4CE5-6F3F-EADA-FB613B688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17" y="2600826"/>
                <a:ext cx="294554" cy="294554"/>
              </a:xfrm>
              <a:prstGeom prst="ellipse">
                <a:avLst/>
              </a:prstGeom>
              <a:blipFill>
                <a:blip r:embed="rId8"/>
                <a:stretch>
                  <a:fillRect l="-16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BA1D102-1D74-8D7A-F8E5-9D057504ECA1}"/>
                  </a:ext>
                </a:extLst>
              </p:cNvPr>
              <p:cNvSpPr/>
              <p:nvPr/>
            </p:nvSpPr>
            <p:spPr>
              <a:xfrm>
                <a:off x="2570724" y="2609077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BA1D102-1D74-8D7A-F8E5-9D057504E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24" y="2609077"/>
                <a:ext cx="294554" cy="294554"/>
              </a:xfrm>
              <a:prstGeom prst="ellipse">
                <a:avLst/>
              </a:prstGeom>
              <a:blipFill>
                <a:blip r:embed="rId9"/>
                <a:stretch>
                  <a:fillRect l="-16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CB0F853-192A-2399-6A71-A72495844A99}"/>
                  </a:ext>
                </a:extLst>
              </p:cNvPr>
              <p:cNvSpPr/>
              <p:nvPr/>
            </p:nvSpPr>
            <p:spPr>
              <a:xfrm>
                <a:off x="5376625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CB0F853-192A-2399-6A71-A72495844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625" y="1608644"/>
                <a:ext cx="294554" cy="294554"/>
              </a:xfrm>
              <a:prstGeom prst="ellipse">
                <a:avLst/>
              </a:prstGeom>
              <a:blipFill>
                <a:blip r:embed="rId10"/>
                <a:stretch>
                  <a:fillRect l="-14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7073869-7523-CFBD-1120-237F0BF48627}"/>
                  </a:ext>
                </a:extLst>
              </p:cNvPr>
              <p:cNvSpPr/>
              <p:nvPr/>
            </p:nvSpPr>
            <p:spPr>
              <a:xfrm>
                <a:off x="1563108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7073869-7523-CFBD-1120-237F0BF48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108" y="1608644"/>
                <a:ext cx="294554" cy="294554"/>
              </a:xfrm>
              <a:prstGeom prst="ellipse">
                <a:avLst/>
              </a:prstGeom>
              <a:blipFill>
                <a:blip r:embed="rId11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B3C91DE-CDE3-561A-990E-0053BA26C48E}"/>
                  </a:ext>
                </a:extLst>
              </p:cNvPr>
              <p:cNvSpPr txBox="1"/>
              <p:nvPr/>
            </p:nvSpPr>
            <p:spPr>
              <a:xfrm>
                <a:off x="2530128" y="2984942"/>
                <a:ext cx="1155124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B3C91DE-CDE3-561A-990E-0053BA26C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128" y="2984942"/>
                <a:ext cx="1155124" cy="311304"/>
              </a:xfrm>
              <a:prstGeom prst="rect">
                <a:avLst/>
              </a:prstGeom>
              <a:blipFill>
                <a:blip r:embed="rId1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89CC5A1-982B-C135-2358-359A8FBB5E43}"/>
                  </a:ext>
                </a:extLst>
              </p:cNvPr>
              <p:cNvSpPr txBox="1"/>
              <p:nvPr/>
            </p:nvSpPr>
            <p:spPr>
              <a:xfrm>
                <a:off x="6325187" y="2991405"/>
                <a:ext cx="1155124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89CC5A1-982B-C135-2358-359A8FBB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7" y="2991405"/>
                <a:ext cx="1155124" cy="311304"/>
              </a:xfrm>
              <a:prstGeom prst="rect">
                <a:avLst/>
              </a:prstGeom>
              <a:blipFill>
                <a:blip r:embed="rId1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021A4F4-2946-EA4E-AA56-A9A5DD95CEA4}"/>
                  </a:ext>
                </a:extLst>
              </p:cNvPr>
              <p:cNvSpPr/>
              <p:nvPr/>
            </p:nvSpPr>
            <p:spPr>
              <a:xfrm>
                <a:off x="8055433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021A4F4-2946-EA4E-AA56-A9A5DD95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3" y="1608644"/>
                <a:ext cx="294554" cy="294554"/>
              </a:xfrm>
              <a:prstGeom prst="ellipse">
                <a:avLst/>
              </a:prstGeom>
              <a:blipFill>
                <a:blip r:embed="rId14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EEE8CBE-99AB-0202-D5BB-78CD57A6061F}"/>
                  </a:ext>
                </a:extLst>
              </p:cNvPr>
              <p:cNvSpPr/>
              <p:nvPr/>
            </p:nvSpPr>
            <p:spPr>
              <a:xfrm>
                <a:off x="4247608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EEE8CBE-99AB-0202-D5BB-78CD57A60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608" y="1608644"/>
                <a:ext cx="294554" cy="294554"/>
              </a:xfrm>
              <a:prstGeom prst="ellipse">
                <a:avLst/>
              </a:prstGeom>
              <a:blipFill>
                <a:blip r:embed="rId15"/>
                <a:stretch>
                  <a:fillRect l="-16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194D7C4-2A50-5A22-22CA-0BDD110B1014}"/>
                  </a:ext>
                </a:extLst>
              </p:cNvPr>
              <p:cNvSpPr/>
              <p:nvPr/>
            </p:nvSpPr>
            <p:spPr>
              <a:xfrm>
                <a:off x="3244603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194D7C4-2A50-5A22-22CA-0BDD110B1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03" y="1608644"/>
                <a:ext cx="294554" cy="294554"/>
              </a:xfrm>
              <a:prstGeom prst="ellipse">
                <a:avLst/>
              </a:prstGeom>
              <a:blipFill>
                <a:blip r:embed="rId16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873B1E4-0879-5B27-87A2-D3DFCDF161F3}"/>
                  </a:ext>
                </a:extLst>
              </p:cNvPr>
              <p:cNvSpPr/>
              <p:nvPr/>
            </p:nvSpPr>
            <p:spPr>
              <a:xfrm>
                <a:off x="7034364" y="1615165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873B1E4-0879-5B27-87A2-D3DFCDF16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364" y="1615165"/>
                <a:ext cx="294554" cy="294554"/>
              </a:xfrm>
              <a:prstGeom prst="ellipse">
                <a:avLst/>
              </a:prstGeom>
              <a:blipFill>
                <a:blip r:embed="rId17"/>
                <a:stretch>
                  <a:fillRect l="-14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838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2675-1CD3-2D28-60E3-9A5F54AD8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AEDE7140-8155-6A7B-3FD1-CA0A99DB4E8E}"/>
              </a:ext>
            </a:extLst>
          </p:cNvPr>
          <p:cNvSpPr/>
          <p:nvPr/>
        </p:nvSpPr>
        <p:spPr>
          <a:xfrm rot="5400000">
            <a:off x="3329264" y="1611087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E052627F-F8E9-E973-4A1E-901071C63F5C}"/>
              </a:ext>
            </a:extLst>
          </p:cNvPr>
          <p:cNvSpPr/>
          <p:nvPr/>
        </p:nvSpPr>
        <p:spPr>
          <a:xfrm>
            <a:off x="1620719" y="149332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E6714-728D-775A-6D90-4179C35C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0" y="-119587"/>
            <a:ext cx="11949109" cy="1325562"/>
          </a:xfrm>
        </p:spPr>
        <p:txBody>
          <a:bodyPr/>
          <a:lstStyle/>
          <a:p>
            <a:r>
              <a:rPr lang="en-US" dirty="0"/>
              <a:t>Prove that GNNs distinguish graphs at most as good as 1-WL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0E5C8-0711-9B9D-B1D3-675A32F3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E9AC9-696F-745B-5749-2B20F13A2706}"/>
              </a:ext>
            </a:extLst>
          </p:cNvPr>
          <p:cNvSpPr txBox="1"/>
          <p:nvPr/>
        </p:nvSpPr>
        <p:spPr>
          <a:xfrm>
            <a:off x="6253611" y="6572782"/>
            <a:ext cx="652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K. Xu, W. Hu, J. Leskovec, S. </a:t>
            </a:r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Jegelka</a:t>
            </a:r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How powerful are graph neural networks? ICLR 2019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2079BB0-4913-9355-2E05-838592C8BC5B}"/>
              </a:ext>
            </a:extLst>
          </p:cNvPr>
          <p:cNvSpPr/>
          <p:nvPr/>
        </p:nvSpPr>
        <p:spPr>
          <a:xfrm rot="5400000">
            <a:off x="7125251" y="1611087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917BC5F7-882F-E4C1-E9F3-FBCCE9D38335}"/>
              </a:ext>
            </a:extLst>
          </p:cNvPr>
          <p:cNvSpPr/>
          <p:nvPr/>
        </p:nvSpPr>
        <p:spPr>
          <a:xfrm>
            <a:off x="5416706" y="149332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0F740-319D-232B-7528-75AE63395574}"/>
              </a:ext>
            </a:extLst>
          </p:cNvPr>
          <p:cNvSpPr txBox="1"/>
          <p:nvPr/>
        </p:nvSpPr>
        <p:spPr>
          <a:xfrm>
            <a:off x="1443598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GNN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50350-B3E4-EBD9-7487-C460B9A4C13C}"/>
              </a:ext>
            </a:extLst>
          </p:cNvPr>
          <p:cNvSpPr txBox="1"/>
          <p:nvPr/>
        </p:nvSpPr>
        <p:spPr>
          <a:xfrm>
            <a:off x="5132572" y="960449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1-WL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CB135-A998-16BC-EBCB-F60BF564491B}"/>
              </a:ext>
            </a:extLst>
          </p:cNvPr>
          <p:cNvSpPr/>
          <p:nvPr/>
        </p:nvSpPr>
        <p:spPr>
          <a:xfrm>
            <a:off x="1564039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50A673-65FB-E203-EFD8-32A623B06512}"/>
              </a:ext>
            </a:extLst>
          </p:cNvPr>
          <p:cNvSpPr/>
          <p:nvPr/>
        </p:nvSpPr>
        <p:spPr>
          <a:xfrm>
            <a:off x="2568105" y="160864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BAE3B3-4659-D06B-D3B8-C5F07EF0814A}"/>
              </a:ext>
            </a:extLst>
          </p:cNvPr>
          <p:cNvSpPr/>
          <p:nvPr/>
        </p:nvSpPr>
        <p:spPr>
          <a:xfrm>
            <a:off x="1564039" y="160884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00AACE-5B85-D951-AD0A-6D23E0AFB4C2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>
            <a:off x="1711316" y="1903395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4E8792-9075-DF7C-B64D-AE7973D1EA60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1858593" y="1755921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78B158A-469C-7387-2AAC-32F5AD0F8206}"/>
              </a:ext>
            </a:extLst>
          </p:cNvPr>
          <p:cNvSpPr/>
          <p:nvPr/>
        </p:nvSpPr>
        <p:spPr>
          <a:xfrm>
            <a:off x="2568105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A07988-4B65-E604-C807-0D12AA62D6BD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>
            <a:off x="1858593" y="2756354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6B6DDA-0937-6BF9-481E-6CD49C911E5F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2715382" y="1903198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BD4D20C-E990-7775-D41D-27C23495DE23}"/>
              </a:ext>
            </a:extLst>
          </p:cNvPr>
          <p:cNvSpPr/>
          <p:nvPr/>
        </p:nvSpPr>
        <p:spPr>
          <a:xfrm>
            <a:off x="3235773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845E3A2-ACFD-13DC-3FFD-AAB7D8805049}"/>
              </a:ext>
            </a:extLst>
          </p:cNvPr>
          <p:cNvSpPr/>
          <p:nvPr/>
        </p:nvSpPr>
        <p:spPr>
          <a:xfrm>
            <a:off x="4239839" y="161244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BE0D27-9E38-4261-C13C-A1AEB5296D04}"/>
              </a:ext>
            </a:extLst>
          </p:cNvPr>
          <p:cNvSpPr/>
          <p:nvPr/>
        </p:nvSpPr>
        <p:spPr>
          <a:xfrm>
            <a:off x="3235773" y="161264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E04D3C-796E-25D8-7EE8-61AEDE758EAB}"/>
              </a:ext>
            </a:extLst>
          </p:cNvPr>
          <p:cNvCxnSpPr>
            <a:cxnSpLocks/>
            <a:stCxn id="22" idx="4"/>
            <a:endCxn id="20" idx="0"/>
          </p:cNvCxnSpPr>
          <p:nvPr/>
        </p:nvCxnSpPr>
        <p:spPr>
          <a:xfrm>
            <a:off x="3383050" y="190719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A33963-FA5B-D27D-7561-1CFC2491ABC6}"/>
              </a:ext>
            </a:extLst>
          </p:cNvPr>
          <p:cNvCxnSpPr>
            <a:cxnSpLocks/>
            <a:stCxn id="22" idx="5"/>
            <a:endCxn id="25" idx="1"/>
          </p:cNvCxnSpPr>
          <p:nvPr/>
        </p:nvCxnSpPr>
        <p:spPr>
          <a:xfrm>
            <a:off x="3487191" y="186406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4FC5FAF-F9E0-253C-AB35-1CA92A9739AF}"/>
              </a:ext>
            </a:extLst>
          </p:cNvPr>
          <p:cNvSpPr/>
          <p:nvPr/>
        </p:nvSpPr>
        <p:spPr>
          <a:xfrm>
            <a:off x="4239839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A96E34F-91CD-1D40-118C-31830049D76E}"/>
              </a:ext>
            </a:extLst>
          </p:cNvPr>
          <p:cNvCxnSpPr>
            <a:cxnSpLocks/>
            <a:stCxn id="21" idx="3"/>
            <a:endCxn id="20" idx="7"/>
          </p:cNvCxnSpPr>
          <p:nvPr/>
        </p:nvCxnSpPr>
        <p:spPr>
          <a:xfrm flipH="1">
            <a:off x="3487191" y="186386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1DAD45-925A-C820-9332-BF0021CDF9CA}"/>
              </a:ext>
            </a:extLst>
          </p:cNvPr>
          <p:cNvCxnSpPr>
            <a:cxnSpLocks/>
            <a:stCxn id="25" idx="0"/>
            <a:endCxn id="21" idx="4"/>
          </p:cNvCxnSpPr>
          <p:nvPr/>
        </p:nvCxnSpPr>
        <p:spPr>
          <a:xfrm flipV="1">
            <a:off x="4387116" y="190699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7D44444-90F9-F0B4-1CC0-A8F2E288472C}"/>
              </a:ext>
            </a:extLst>
          </p:cNvPr>
          <p:cNvSpPr txBox="1"/>
          <p:nvPr/>
        </p:nvSpPr>
        <p:spPr>
          <a:xfrm>
            <a:off x="75889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Iteration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F71740-DFC7-88A1-DF59-C7C601A08198}"/>
              </a:ext>
            </a:extLst>
          </p:cNvPr>
          <p:cNvSpPr txBox="1"/>
          <p:nvPr/>
        </p:nvSpPr>
        <p:spPr>
          <a:xfrm>
            <a:off x="452146" y="1402198"/>
            <a:ext cx="406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6FC95CC-BEBB-46CE-B4BA-D5BF1327DE4D}"/>
              </a:ext>
            </a:extLst>
          </p:cNvPr>
          <p:cNvSpPr/>
          <p:nvPr/>
        </p:nvSpPr>
        <p:spPr>
          <a:xfrm>
            <a:off x="53688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574B90F-255E-1D5A-0398-5AA919E9CC2F}"/>
              </a:ext>
            </a:extLst>
          </p:cNvPr>
          <p:cNvSpPr/>
          <p:nvPr/>
        </p:nvSpPr>
        <p:spPr>
          <a:xfrm>
            <a:off x="6372922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AA94415-A2E0-538B-C111-BEA675F815A9}"/>
              </a:ext>
            </a:extLst>
          </p:cNvPr>
          <p:cNvSpPr/>
          <p:nvPr/>
        </p:nvSpPr>
        <p:spPr>
          <a:xfrm>
            <a:off x="5368856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4A6BCC3-EF11-B7DF-2B66-77A187E60118}"/>
              </a:ext>
            </a:extLst>
          </p:cNvPr>
          <p:cNvCxnSpPr>
            <a:cxnSpLocks/>
            <a:stCxn id="79" idx="4"/>
            <a:endCxn id="77" idx="0"/>
          </p:cNvCxnSpPr>
          <p:nvPr/>
        </p:nvCxnSpPr>
        <p:spPr>
          <a:xfrm>
            <a:off x="5516133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FE403D0-7433-5116-F709-BC45F7879493}"/>
              </a:ext>
            </a:extLst>
          </p:cNvPr>
          <p:cNvCxnSpPr>
            <a:cxnSpLocks/>
            <a:stCxn id="79" idx="6"/>
            <a:endCxn id="78" idx="2"/>
          </p:cNvCxnSpPr>
          <p:nvPr/>
        </p:nvCxnSpPr>
        <p:spPr>
          <a:xfrm flipV="1">
            <a:off x="5663410" y="1761082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0A79702-38C2-E758-112E-8F0E11BE3595}"/>
              </a:ext>
            </a:extLst>
          </p:cNvPr>
          <p:cNvSpPr/>
          <p:nvPr/>
        </p:nvSpPr>
        <p:spPr>
          <a:xfrm>
            <a:off x="6372922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DAFD45-6688-B5CD-8721-BC4234440BDD}"/>
              </a:ext>
            </a:extLst>
          </p:cNvPr>
          <p:cNvCxnSpPr>
            <a:cxnSpLocks/>
            <a:stCxn id="82" idx="2"/>
            <a:endCxn id="77" idx="6"/>
          </p:cNvCxnSpPr>
          <p:nvPr/>
        </p:nvCxnSpPr>
        <p:spPr>
          <a:xfrm flipH="1">
            <a:off x="5663410" y="2761515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AEDF0DC-D267-E045-AE4B-A71B6188D9C3}"/>
              </a:ext>
            </a:extLst>
          </p:cNvPr>
          <p:cNvCxnSpPr>
            <a:cxnSpLocks/>
            <a:stCxn id="82" idx="0"/>
            <a:endCxn id="78" idx="4"/>
          </p:cNvCxnSpPr>
          <p:nvPr/>
        </p:nvCxnSpPr>
        <p:spPr>
          <a:xfrm flipV="1">
            <a:off x="6520199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681209B6-4629-6A83-67C6-731E25AF5839}"/>
              </a:ext>
            </a:extLst>
          </p:cNvPr>
          <p:cNvSpPr/>
          <p:nvPr/>
        </p:nvSpPr>
        <p:spPr>
          <a:xfrm>
            <a:off x="7040590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20FDA1F-69AD-3C67-6E58-6922A7BF4306}"/>
              </a:ext>
            </a:extLst>
          </p:cNvPr>
          <p:cNvSpPr/>
          <p:nvPr/>
        </p:nvSpPr>
        <p:spPr>
          <a:xfrm>
            <a:off x="8044656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C67DE17-FD67-AFB9-5B0D-31D2DC7F7F68}"/>
              </a:ext>
            </a:extLst>
          </p:cNvPr>
          <p:cNvSpPr/>
          <p:nvPr/>
        </p:nvSpPr>
        <p:spPr>
          <a:xfrm>
            <a:off x="7040590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B5F6434-FAF5-AA47-F624-191B092E91EF}"/>
              </a:ext>
            </a:extLst>
          </p:cNvPr>
          <p:cNvCxnSpPr>
            <a:cxnSpLocks/>
            <a:stCxn id="87" idx="4"/>
            <a:endCxn id="85" idx="0"/>
          </p:cNvCxnSpPr>
          <p:nvPr/>
        </p:nvCxnSpPr>
        <p:spPr>
          <a:xfrm>
            <a:off x="7187867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C92A0D-6BE9-E8CC-8FE2-93F2E99A1982}"/>
              </a:ext>
            </a:extLst>
          </p:cNvPr>
          <p:cNvCxnSpPr>
            <a:cxnSpLocks/>
            <a:stCxn id="87" idx="5"/>
            <a:endCxn id="90" idx="1"/>
          </p:cNvCxnSpPr>
          <p:nvPr/>
        </p:nvCxnSpPr>
        <p:spPr>
          <a:xfrm>
            <a:off x="7292008" y="186542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D0F412F-8B84-E88B-222D-F815A1F038DC}"/>
              </a:ext>
            </a:extLst>
          </p:cNvPr>
          <p:cNvSpPr/>
          <p:nvPr/>
        </p:nvSpPr>
        <p:spPr>
          <a:xfrm>
            <a:off x="80446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7CA85F3-B711-B5A0-D749-752CE5783119}"/>
              </a:ext>
            </a:extLst>
          </p:cNvPr>
          <p:cNvCxnSpPr>
            <a:cxnSpLocks/>
            <a:stCxn id="86" idx="3"/>
            <a:endCxn id="85" idx="7"/>
          </p:cNvCxnSpPr>
          <p:nvPr/>
        </p:nvCxnSpPr>
        <p:spPr>
          <a:xfrm flipH="1">
            <a:off x="7292008" y="186522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10942FD-F001-66E3-93E7-216091EB3041}"/>
              </a:ext>
            </a:extLst>
          </p:cNvPr>
          <p:cNvCxnSpPr>
            <a:cxnSpLocks/>
            <a:stCxn id="90" idx="0"/>
            <a:endCxn id="86" idx="4"/>
          </p:cNvCxnSpPr>
          <p:nvPr/>
        </p:nvCxnSpPr>
        <p:spPr>
          <a:xfrm flipV="1">
            <a:off x="8191933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F141AC9-8613-0078-1634-AC97C94140D5}"/>
                  </a:ext>
                </a:extLst>
              </p:cNvPr>
              <p:cNvSpPr txBox="1"/>
              <p:nvPr/>
            </p:nvSpPr>
            <p:spPr>
              <a:xfrm>
                <a:off x="8703919" y="1394805"/>
                <a:ext cx="343440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1. 1-WL inconclusive </a:t>
                </a:r>
                <a:br>
                  <a:rPr lang="en-US" sz="2000" b="0" i="1" dirty="0">
                    <a:latin typeface="Cambria Math" panose="020405030504060302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we pick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we can find a similar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F141AC9-8613-0078-1634-AC97C9414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919" y="1394805"/>
                <a:ext cx="3434409" cy="1015663"/>
              </a:xfrm>
              <a:prstGeom prst="rect">
                <a:avLst/>
              </a:prstGeom>
              <a:blipFill>
                <a:blip r:embed="rId2"/>
                <a:stretch>
                  <a:fillRect l="-1954" t="-3614" b="-10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5E0B987-4A49-A792-0D47-D435CE2F00A8}"/>
                  </a:ext>
                </a:extLst>
              </p:cNvPr>
              <p:cNvSpPr txBox="1"/>
              <p:nvPr/>
            </p:nvSpPr>
            <p:spPr>
              <a:xfrm>
                <a:off x="8701028" y="2370370"/>
                <a:ext cx="37849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2. GNN &amp; 1-WL start with the same features </a:t>
                </a:r>
                <a:br>
                  <a:rPr lang="en-US" sz="2000" b="0" i="1" dirty="0">
                    <a:latin typeface="Cambria Math" panose="020405030504060302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same is true for GNN features!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5E0B987-4A49-A792-0D47-D435CE2F0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028" y="2370370"/>
                <a:ext cx="3784940" cy="1015663"/>
              </a:xfrm>
              <a:prstGeom prst="rect">
                <a:avLst/>
              </a:prstGeom>
              <a:blipFill>
                <a:blip r:embed="rId3"/>
                <a:stretch>
                  <a:fillRect l="-1610" t="-3614" b="-10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7F47E6F-D8C7-7663-2B19-008790ECD9E0}"/>
                  </a:ext>
                </a:extLst>
              </p:cNvPr>
              <p:cNvSpPr/>
              <p:nvPr/>
            </p:nvSpPr>
            <p:spPr>
              <a:xfrm>
                <a:off x="5371414" y="2612878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7F47E6F-D8C7-7663-2B19-008790ECD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14" y="2612878"/>
                <a:ext cx="294554" cy="294554"/>
              </a:xfrm>
              <a:prstGeom prst="ellipse">
                <a:avLst/>
              </a:prstGeom>
              <a:blipFill>
                <a:blip r:embed="rId4"/>
                <a:stretch>
                  <a:fillRect l="-14000" t="-24000" r="-34000" b="-4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0C1CDA8-DE2A-6D6B-07B1-01BF7E6ACF48}"/>
                  </a:ext>
                </a:extLst>
              </p:cNvPr>
              <p:cNvSpPr/>
              <p:nvPr/>
            </p:nvSpPr>
            <p:spPr>
              <a:xfrm>
                <a:off x="7045370" y="2612878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0C1CDA8-DE2A-6D6B-07B1-01BF7E6AC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370" y="2612878"/>
                <a:ext cx="294554" cy="294554"/>
              </a:xfrm>
              <a:prstGeom prst="ellipse">
                <a:avLst/>
              </a:prstGeom>
              <a:blipFill>
                <a:blip r:embed="rId5"/>
                <a:stretch>
                  <a:fillRect l="-16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AC00BB4-0D80-B21A-06EC-ED6817C9145F}"/>
                  </a:ext>
                </a:extLst>
              </p:cNvPr>
              <p:cNvSpPr/>
              <p:nvPr/>
            </p:nvSpPr>
            <p:spPr>
              <a:xfrm>
                <a:off x="1560061" y="2609077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AC00BB4-0D80-B21A-06EC-ED6817C91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61" y="2609077"/>
                <a:ext cx="294554" cy="294554"/>
              </a:xfrm>
              <a:prstGeom prst="ellipse">
                <a:avLst/>
              </a:prstGeom>
              <a:blipFill>
                <a:blip r:embed="rId6"/>
                <a:stretch>
                  <a:fillRect l="-16000" t="-22000" r="-34000" b="-4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FEFE49F-C1C9-5A64-148C-FD856B138354}"/>
                  </a:ext>
                </a:extLst>
              </p:cNvPr>
              <p:cNvSpPr/>
              <p:nvPr/>
            </p:nvSpPr>
            <p:spPr>
              <a:xfrm>
                <a:off x="3234017" y="2609077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FEFE49F-C1C9-5A64-148C-FD856B138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17" y="2609077"/>
                <a:ext cx="294554" cy="294554"/>
              </a:xfrm>
              <a:prstGeom prst="ellipse">
                <a:avLst/>
              </a:prstGeom>
              <a:blipFill>
                <a:blip r:embed="rId7"/>
                <a:stretch>
                  <a:fillRect l="-16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44EAEF3-DB42-0091-2D5A-3730FBF94612}"/>
                  </a:ext>
                </a:extLst>
              </p:cNvPr>
              <p:cNvSpPr/>
              <p:nvPr/>
            </p:nvSpPr>
            <p:spPr>
              <a:xfrm>
                <a:off x="6383517" y="2600826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44EAEF3-DB42-0091-2D5A-3730FBF9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17" y="2600826"/>
                <a:ext cx="294554" cy="294554"/>
              </a:xfrm>
              <a:prstGeom prst="ellipse">
                <a:avLst/>
              </a:prstGeom>
              <a:blipFill>
                <a:blip r:embed="rId8"/>
                <a:stretch>
                  <a:fillRect l="-16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8009F9F-D9FE-D596-32A6-A4E26A1040FA}"/>
                  </a:ext>
                </a:extLst>
              </p:cNvPr>
              <p:cNvSpPr/>
              <p:nvPr/>
            </p:nvSpPr>
            <p:spPr>
              <a:xfrm>
                <a:off x="2570724" y="2609077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8009F9F-D9FE-D596-32A6-A4E26A104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24" y="2609077"/>
                <a:ext cx="294554" cy="294554"/>
              </a:xfrm>
              <a:prstGeom prst="ellipse">
                <a:avLst/>
              </a:prstGeom>
              <a:blipFill>
                <a:blip r:embed="rId9"/>
                <a:stretch>
                  <a:fillRect l="-16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141B6F8-BD3E-F7E1-14DE-6101B90457E3}"/>
                  </a:ext>
                </a:extLst>
              </p:cNvPr>
              <p:cNvSpPr/>
              <p:nvPr/>
            </p:nvSpPr>
            <p:spPr>
              <a:xfrm>
                <a:off x="5376625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141B6F8-BD3E-F7E1-14DE-6101B9045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625" y="1608644"/>
                <a:ext cx="294554" cy="294554"/>
              </a:xfrm>
              <a:prstGeom prst="ellipse">
                <a:avLst/>
              </a:prstGeom>
              <a:blipFill>
                <a:blip r:embed="rId10"/>
                <a:stretch>
                  <a:fillRect l="-14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C6DB889-D61E-5703-BF0D-6D77DA4523EF}"/>
                  </a:ext>
                </a:extLst>
              </p:cNvPr>
              <p:cNvSpPr/>
              <p:nvPr/>
            </p:nvSpPr>
            <p:spPr>
              <a:xfrm>
                <a:off x="1563108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C6DB889-D61E-5703-BF0D-6D77DA452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108" y="1608644"/>
                <a:ext cx="294554" cy="294554"/>
              </a:xfrm>
              <a:prstGeom prst="ellipse">
                <a:avLst/>
              </a:prstGeom>
              <a:blipFill>
                <a:blip r:embed="rId11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AB3ACE8-09AF-9BD8-81AF-556DBFC72DA2}"/>
                  </a:ext>
                </a:extLst>
              </p:cNvPr>
              <p:cNvSpPr txBox="1"/>
              <p:nvPr/>
            </p:nvSpPr>
            <p:spPr>
              <a:xfrm>
                <a:off x="2530128" y="2984942"/>
                <a:ext cx="1155124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AB3ACE8-09AF-9BD8-81AF-556DBFC7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128" y="2984942"/>
                <a:ext cx="1155124" cy="311304"/>
              </a:xfrm>
              <a:prstGeom prst="rect">
                <a:avLst/>
              </a:prstGeom>
              <a:blipFill>
                <a:blip r:embed="rId1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0F2EE7D-2982-D828-36D8-6F6DCE5775B3}"/>
                  </a:ext>
                </a:extLst>
              </p:cNvPr>
              <p:cNvSpPr txBox="1"/>
              <p:nvPr/>
            </p:nvSpPr>
            <p:spPr>
              <a:xfrm>
                <a:off x="6325187" y="2991405"/>
                <a:ext cx="1155124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0F2EE7D-2982-D828-36D8-6F6DCE57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7" y="2991405"/>
                <a:ext cx="1155124" cy="311304"/>
              </a:xfrm>
              <a:prstGeom prst="rect">
                <a:avLst/>
              </a:prstGeom>
              <a:blipFill>
                <a:blip r:embed="rId1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2228506-0148-9AF9-5070-F2B78D996303}"/>
                  </a:ext>
                </a:extLst>
              </p:cNvPr>
              <p:cNvSpPr/>
              <p:nvPr/>
            </p:nvSpPr>
            <p:spPr>
              <a:xfrm>
                <a:off x="8055433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2228506-0148-9AF9-5070-F2B78D996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3" y="1608644"/>
                <a:ext cx="294554" cy="294554"/>
              </a:xfrm>
              <a:prstGeom prst="ellipse">
                <a:avLst/>
              </a:prstGeom>
              <a:blipFill>
                <a:blip r:embed="rId14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AB82EFF-EBC6-BB65-FB74-3886D314E46E}"/>
                  </a:ext>
                </a:extLst>
              </p:cNvPr>
              <p:cNvSpPr/>
              <p:nvPr/>
            </p:nvSpPr>
            <p:spPr>
              <a:xfrm>
                <a:off x="4247608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BAB82EFF-EBC6-BB65-FB74-3886D314E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608" y="1608644"/>
                <a:ext cx="294554" cy="294554"/>
              </a:xfrm>
              <a:prstGeom prst="ellipse">
                <a:avLst/>
              </a:prstGeom>
              <a:blipFill>
                <a:blip r:embed="rId15"/>
                <a:stretch>
                  <a:fillRect l="-16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9258D0-0ADF-90D2-2A2A-A359D3F2D958}"/>
                  </a:ext>
                </a:extLst>
              </p:cNvPr>
              <p:cNvSpPr/>
              <p:nvPr/>
            </p:nvSpPr>
            <p:spPr>
              <a:xfrm>
                <a:off x="3244603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89258D0-0ADF-90D2-2A2A-A359D3F2D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03" y="1608644"/>
                <a:ext cx="294554" cy="294554"/>
              </a:xfrm>
              <a:prstGeom prst="ellipse">
                <a:avLst/>
              </a:prstGeom>
              <a:blipFill>
                <a:blip r:embed="rId16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77D0CE8B-9045-6D1D-E031-026681FED524}"/>
              </a:ext>
            </a:extLst>
          </p:cNvPr>
          <p:cNvSpPr txBox="1"/>
          <p:nvPr/>
        </p:nvSpPr>
        <p:spPr>
          <a:xfrm>
            <a:off x="509786" y="3436460"/>
            <a:ext cx="406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FA21DC13-F91E-CA0F-FD97-4BC4FB1A6089}"/>
              </a:ext>
            </a:extLst>
          </p:cNvPr>
          <p:cNvSpPr/>
          <p:nvPr/>
        </p:nvSpPr>
        <p:spPr>
          <a:xfrm rot="5400000">
            <a:off x="3326272" y="347458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AFC369B9-C650-D0E8-A0C3-B68A628CF66A}"/>
              </a:ext>
            </a:extLst>
          </p:cNvPr>
          <p:cNvSpPr/>
          <p:nvPr/>
        </p:nvSpPr>
        <p:spPr>
          <a:xfrm>
            <a:off x="1617727" y="3356819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5803D751-8230-7710-5650-F0345ACA9AE2}"/>
              </a:ext>
            </a:extLst>
          </p:cNvPr>
          <p:cNvSpPr/>
          <p:nvPr/>
        </p:nvSpPr>
        <p:spPr>
          <a:xfrm rot="5400000">
            <a:off x="7122259" y="347458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A4990E24-0F92-46B1-6802-DA0DA0D40FA0}"/>
              </a:ext>
            </a:extLst>
          </p:cNvPr>
          <p:cNvSpPr/>
          <p:nvPr/>
        </p:nvSpPr>
        <p:spPr>
          <a:xfrm>
            <a:off x="5413714" y="3356819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F244F1B-D190-1203-F5BB-42C9DDC48A83}"/>
              </a:ext>
            </a:extLst>
          </p:cNvPr>
          <p:cNvSpPr/>
          <p:nvPr/>
        </p:nvSpPr>
        <p:spPr>
          <a:xfrm>
            <a:off x="1561047" y="4472573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8D169CF-951B-A551-A1E4-49E8F8F8C6A0}"/>
              </a:ext>
            </a:extLst>
          </p:cNvPr>
          <p:cNvSpPr/>
          <p:nvPr/>
        </p:nvSpPr>
        <p:spPr>
          <a:xfrm>
            <a:off x="2565113" y="3472140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0EBD861-1768-CA9E-09A2-66C03090366D}"/>
              </a:ext>
            </a:extLst>
          </p:cNvPr>
          <p:cNvSpPr/>
          <p:nvPr/>
        </p:nvSpPr>
        <p:spPr>
          <a:xfrm>
            <a:off x="1561047" y="347233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9BC7E6E-C0D2-24F6-3972-DE0280CD912A}"/>
              </a:ext>
            </a:extLst>
          </p:cNvPr>
          <p:cNvCxnSpPr>
            <a:cxnSpLocks/>
            <a:stCxn id="118" idx="4"/>
            <a:endCxn id="116" idx="0"/>
          </p:cNvCxnSpPr>
          <p:nvPr/>
        </p:nvCxnSpPr>
        <p:spPr>
          <a:xfrm>
            <a:off x="1708324" y="3766891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69AD0E8-F352-F706-C68F-4D81AC01F48C}"/>
              </a:ext>
            </a:extLst>
          </p:cNvPr>
          <p:cNvCxnSpPr>
            <a:cxnSpLocks/>
            <a:stCxn id="118" idx="6"/>
            <a:endCxn id="117" idx="2"/>
          </p:cNvCxnSpPr>
          <p:nvPr/>
        </p:nvCxnSpPr>
        <p:spPr>
          <a:xfrm flipV="1">
            <a:off x="1855601" y="3619417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9E8959DF-04F4-1630-8269-5B575CBD9E86}"/>
              </a:ext>
            </a:extLst>
          </p:cNvPr>
          <p:cNvSpPr/>
          <p:nvPr/>
        </p:nvSpPr>
        <p:spPr>
          <a:xfrm>
            <a:off x="2565113" y="4472573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4DDDA16-C0DC-1E8C-8640-001F08D97527}"/>
              </a:ext>
            </a:extLst>
          </p:cNvPr>
          <p:cNvCxnSpPr>
            <a:cxnSpLocks/>
            <a:stCxn id="121" idx="2"/>
            <a:endCxn id="116" idx="6"/>
          </p:cNvCxnSpPr>
          <p:nvPr/>
        </p:nvCxnSpPr>
        <p:spPr>
          <a:xfrm flipH="1">
            <a:off x="1855601" y="4619850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A9D41D2-E0B7-69B2-0FE7-C7ACB8A7789E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2712390" y="3766694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5148181C-DF38-130C-3A0A-7B6AEA5D5F28}"/>
              </a:ext>
            </a:extLst>
          </p:cNvPr>
          <p:cNvSpPr/>
          <p:nvPr/>
        </p:nvSpPr>
        <p:spPr>
          <a:xfrm>
            <a:off x="3232781" y="447637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54C5D9D5-64FE-5AC2-F1F1-02E2343484B6}"/>
              </a:ext>
            </a:extLst>
          </p:cNvPr>
          <p:cNvSpPr/>
          <p:nvPr/>
        </p:nvSpPr>
        <p:spPr>
          <a:xfrm>
            <a:off x="4236847" y="347594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F8816C5-1B92-8547-E584-B0CB0126C985}"/>
              </a:ext>
            </a:extLst>
          </p:cNvPr>
          <p:cNvSpPr/>
          <p:nvPr/>
        </p:nvSpPr>
        <p:spPr>
          <a:xfrm>
            <a:off x="3232781" y="34761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D28771D-AAE0-D63F-C86D-535C101BF249}"/>
              </a:ext>
            </a:extLst>
          </p:cNvPr>
          <p:cNvCxnSpPr>
            <a:cxnSpLocks/>
            <a:stCxn id="126" idx="4"/>
            <a:endCxn id="124" idx="0"/>
          </p:cNvCxnSpPr>
          <p:nvPr/>
        </p:nvCxnSpPr>
        <p:spPr>
          <a:xfrm>
            <a:off x="3380058" y="3770692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13A94A9-A992-3CED-B326-0A4307EA9A69}"/>
              </a:ext>
            </a:extLst>
          </p:cNvPr>
          <p:cNvCxnSpPr>
            <a:cxnSpLocks/>
            <a:stCxn id="126" idx="5"/>
            <a:endCxn id="129" idx="1"/>
          </p:cNvCxnSpPr>
          <p:nvPr/>
        </p:nvCxnSpPr>
        <p:spPr>
          <a:xfrm>
            <a:off x="3484199" y="3727556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DD2372D7-BB32-0523-4753-A9A9242C70EF}"/>
              </a:ext>
            </a:extLst>
          </p:cNvPr>
          <p:cNvSpPr/>
          <p:nvPr/>
        </p:nvSpPr>
        <p:spPr>
          <a:xfrm>
            <a:off x="4236847" y="447637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67C0A3D-2BA9-9A40-FA77-001B09083EB3}"/>
              </a:ext>
            </a:extLst>
          </p:cNvPr>
          <p:cNvCxnSpPr>
            <a:cxnSpLocks/>
            <a:stCxn id="125" idx="3"/>
            <a:endCxn id="124" idx="7"/>
          </p:cNvCxnSpPr>
          <p:nvPr/>
        </p:nvCxnSpPr>
        <p:spPr>
          <a:xfrm flipH="1">
            <a:off x="3484199" y="3727359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E04EB0-73A3-34A2-BED5-B22C1A00CA0E}"/>
              </a:ext>
            </a:extLst>
          </p:cNvPr>
          <p:cNvCxnSpPr>
            <a:cxnSpLocks/>
            <a:stCxn id="129" idx="0"/>
            <a:endCxn id="125" idx="4"/>
          </p:cNvCxnSpPr>
          <p:nvPr/>
        </p:nvCxnSpPr>
        <p:spPr>
          <a:xfrm flipV="1">
            <a:off x="4384124" y="3770495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51801C05-B9E7-5548-855B-D24562E353EC}"/>
              </a:ext>
            </a:extLst>
          </p:cNvPr>
          <p:cNvSpPr/>
          <p:nvPr/>
        </p:nvSpPr>
        <p:spPr>
          <a:xfrm>
            <a:off x="5365864" y="447773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FD57FB5-D531-8DDC-7083-9A01214C4587}"/>
              </a:ext>
            </a:extLst>
          </p:cNvPr>
          <p:cNvSpPr/>
          <p:nvPr/>
        </p:nvSpPr>
        <p:spPr>
          <a:xfrm>
            <a:off x="6369930" y="347730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D2CBBAE-AE4E-3B5E-5E80-F3EC581BBB2A}"/>
              </a:ext>
            </a:extLst>
          </p:cNvPr>
          <p:cNvSpPr/>
          <p:nvPr/>
        </p:nvSpPr>
        <p:spPr>
          <a:xfrm>
            <a:off x="5365864" y="347749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AB13BB-ECD4-966C-396E-869A3943A793}"/>
              </a:ext>
            </a:extLst>
          </p:cNvPr>
          <p:cNvCxnSpPr>
            <a:cxnSpLocks/>
            <a:stCxn id="134" idx="4"/>
            <a:endCxn id="132" idx="0"/>
          </p:cNvCxnSpPr>
          <p:nvPr/>
        </p:nvCxnSpPr>
        <p:spPr>
          <a:xfrm>
            <a:off x="5513141" y="3772052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06A991B-43D9-901F-46F1-E681212C2E7A}"/>
              </a:ext>
            </a:extLst>
          </p:cNvPr>
          <p:cNvCxnSpPr>
            <a:cxnSpLocks/>
            <a:stCxn id="134" idx="6"/>
            <a:endCxn id="133" idx="2"/>
          </p:cNvCxnSpPr>
          <p:nvPr/>
        </p:nvCxnSpPr>
        <p:spPr>
          <a:xfrm flipV="1">
            <a:off x="5660418" y="3624578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165E4BF5-190F-20A5-73AF-9CB73E3535B1}"/>
              </a:ext>
            </a:extLst>
          </p:cNvPr>
          <p:cNvSpPr/>
          <p:nvPr/>
        </p:nvSpPr>
        <p:spPr>
          <a:xfrm>
            <a:off x="6369930" y="447773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BA3165E-9D51-8F30-30D5-173F931752E8}"/>
              </a:ext>
            </a:extLst>
          </p:cNvPr>
          <p:cNvCxnSpPr>
            <a:cxnSpLocks/>
            <a:stCxn id="137" idx="2"/>
            <a:endCxn id="132" idx="6"/>
          </p:cNvCxnSpPr>
          <p:nvPr/>
        </p:nvCxnSpPr>
        <p:spPr>
          <a:xfrm flipH="1">
            <a:off x="5660418" y="4625011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D949866-0A7B-25AA-DA21-32FCAA8F3774}"/>
              </a:ext>
            </a:extLst>
          </p:cNvPr>
          <p:cNvCxnSpPr>
            <a:cxnSpLocks/>
            <a:stCxn id="137" idx="0"/>
            <a:endCxn id="133" idx="4"/>
          </p:cNvCxnSpPr>
          <p:nvPr/>
        </p:nvCxnSpPr>
        <p:spPr>
          <a:xfrm flipV="1">
            <a:off x="6517207" y="3771855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6BE31763-1C1B-14EA-F930-79AC37F4313F}"/>
              </a:ext>
            </a:extLst>
          </p:cNvPr>
          <p:cNvSpPr/>
          <p:nvPr/>
        </p:nvSpPr>
        <p:spPr>
          <a:xfrm>
            <a:off x="7037598" y="447773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584728B-266A-A95C-DCF4-78900E9B21A1}"/>
              </a:ext>
            </a:extLst>
          </p:cNvPr>
          <p:cNvSpPr/>
          <p:nvPr/>
        </p:nvSpPr>
        <p:spPr>
          <a:xfrm>
            <a:off x="8041664" y="347730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B295C81-B459-8579-E661-C0D6EEAEDDA6}"/>
              </a:ext>
            </a:extLst>
          </p:cNvPr>
          <p:cNvSpPr/>
          <p:nvPr/>
        </p:nvSpPr>
        <p:spPr>
          <a:xfrm>
            <a:off x="7037598" y="347749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92422FD-9612-7AE5-3E09-EC755C4B712E}"/>
              </a:ext>
            </a:extLst>
          </p:cNvPr>
          <p:cNvCxnSpPr>
            <a:cxnSpLocks/>
            <a:stCxn id="142" idx="4"/>
            <a:endCxn id="140" idx="0"/>
          </p:cNvCxnSpPr>
          <p:nvPr/>
        </p:nvCxnSpPr>
        <p:spPr>
          <a:xfrm>
            <a:off x="7184875" y="3772052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4456901-D255-EF1C-0160-190C940A1AB2}"/>
              </a:ext>
            </a:extLst>
          </p:cNvPr>
          <p:cNvCxnSpPr>
            <a:cxnSpLocks/>
            <a:stCxn id="142" idx="5"/>
            <a:endCxn id="145" idx="1"/>
          </p:cNvCxnSpPr>
          <p:nvPr/>
        </p:nvCxnSpPr>
        <p:spPr>
          <a:xfrm>
            <a:off x="7289016" y="3728916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D9A8C61E-BC64-3008-B3CD-7B62CD7FD909}"/>
              </a:ext>
            </a:extLst>
          </p:cNvPr>
          <p:cNvSpPr/>
          <p:nvPr/>
        </p:nvSpPr>
        <p:spPr>
          <a:xfrm>
            <a:off x="8041664" y="447773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50CCCD1-17E3-1286-4F42-D83B501F3F83}"/>
              </a:ext>
            </a:extLst>
          </p:cNvPr>
          <p:cNvCxnSpPr>
            <a:cxnSpLocks/>
            <a:stCxn id="141" idx="3"/>
            <a:endCxn id="140" idx="7"/>
          </p:cNvCxnSpPr>
          <p:nvPr/>
        </p:nvCxnSpPr>
        <p:spPr>
          <a:xfrm flipH="1">
            <a:off x="7289016" y="3728719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86D8386-5FD4-DDB0-2EFD-8FCCC0C52CAA}"/>
              </a:ext>
            </a:extLst>
          </p:cNvPr>
          <p:cNvCxnSpPr>
            <a:cxnSpLocks/>
            <a:stCxn id="145" idx="0"/>
            <a:endCxn id="141" idx="4"/>
          </p:cNvCxnSpPr>
          <p:nvPr/>
        </p:nvCxnSpPr>
        <p:spPr>
          <a:xfrm flipV="1">
            <a:off x="8188941" y="3771855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2F180C3-7500-89EF-F552-D904FAB25373}"/>
              </a:ext>
            </a:extLst>
          </p:cNvPr>
          <p:cNvSpPr txBox="1"/>
          <p:nvPr/>
        </p:nvSpPr>
        <p:spPr>
          <a:xfrm>
            <a:off x="8701028" y="3429000"/>
            <a:ext cx="2983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3. Assume the same is true at iteration k!</a:t>
            </a:r>
            <a:endParaRPr lang="LID4096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B37F8AB-9B29-EAA5-C431-9A6268110B75}"/>
                  </a:ext>
                </a:extLst>
              </p:cNvPr>
              <p:cNvSpPr/>
              <p:nvPr/>
            </p:nvSpPr>
            <p:spPr>
              <a:xfrm>
                <a:off x="5368422" y="4476374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DB37F8AB-9B29-EAA5-C431-9A6268110B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22" y="4476374"/>
                <a:ext cx="294554" cy="294554"/>
              </a:xfrm>
              <a:prstGeom prst="ellipse">
                <a:avLst/>
              </a:prstGeom>
              <a:blipFill>
                <a:blip r:embed="rId17"/>
                <a:stretch>
                  <a:fillRect l="-26000" t="-21569" r="-44000" b="-37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5697D78-33AE-85DD-8E17-912CCC4DFBBC}"/>
                  </a:ext>
                </a:extLst>
              </p:cNvPr>
              <p:cNvSpPr/>
              <p:nvPr/>
            </p:nvSpPr>
            <p:spPr>
              <a:xfrm>
                <a:off x="7042378" y="4476374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5697D78-33AE-85DD-8E17-912CCC4D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378" y="4476374"/>
                <a:ext cx="294554" cy="294554"/>
              </a:xfrm>
              <a:prstGeom prst="ellipse">
                <a:avLst/>
              </a:prstGeom>
              <a:blipFill>
                <a:blip r:embed="rId18"/>
                <a:stretch>
                  <a:fillRect l="-23529" b="-7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1FEBF02-1842-FC68-DF60-9A4FB9F08C57}"/>
                  </a:ext>
                </a:extLst>
              </p:cNvPr>
              <p:cNvSpPr/>
              <p:nvPr/>
            </p:nvSpPr>
            <p:spPr>
              <a:xfrm>
                <a:off x="1557069" y="4472573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1FEBF02-1842-FC68-DF60-9A4FB9F08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69" y="4472573"/>
                <a:ext cx="294554" cy="294554"/>
              </a:xfrm>
              <a:prstGeom prst="ellipse">
                <a:avLst/>
              </a:prstGeom>
              <a:blipFill>
                <a:blip r:embed="rId19"/>
                <a:stretch>
                  <a:fillRect l="-23529" t="-24000" r="-41176" b="-4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44C8CB60-F5F0-376B-CAD9-B8EC9708D965}"/>
                  </a:ext>
                </a:extLst>
              </p:cNvPr>
              <p:cNvSpPr/>
              <p:nvPr/>
            </p:nvSpPr>
            <p:spPr>
              <a:xfrm>
                <a:off x="3231025" y="4472573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44C8CB60-F5F0-376B-CAD9-B8EC9708D9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25" y="4472573"/>
                <a:ext cx="294554" cy="294554"/>
              </a:xfrm>
              <a:prstGeom prst="ellipse">
                <a:avLst/>
              </a:prstGeom>
              <a:blipFill>
                <a:blip r:embed="rId20"/>
                <a:stretch>
                  <a:fillRect l="-24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1717674C-1D56-B558-2C3D-534637BF4E96}"/>
                  </a:ext>
                </a:extLst>
              </p:cNvPr>
              <p:cNvSpPr/>
              <p:nvPr/>
            </p:nvSpPr>
            <p:spPr>
              <a:xfrm>
                <a:off x="6380525" y="4464322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1717674C-1D56-B558-2C3D-534637BF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525" y="4464322"/>
                <a:ext cx="294554" cy="294554"/>
              </a:xfrm>
              <a:prstGeom prst="ellipse">
                <a:avLst/>
              </a:prstGeom>
              <a:blipFill>
                <a:blip r:embed="rId21"/>
                <a:stretch>
                  <a:fillRect l="-28000" b="-7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712C88F-16CD-61C2-FF14-F6B69BF197CE}"/>
                  </a:ext>
                </a:extLst>
              </p:cNvPr>
              <p:cNvSpPr/>
              <p:nvPr/>
            </p:nvSpPr>
            <p:spPr>
              <a:xfrm>
                <a:off x="2567732" y="4472573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712C88F-16CD-61C2-FF14-F6B69BF19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32" y="4472573"/>
                <a:ext cx="294554" cy="294554"/>
              </a:xfrm>
              <a:prstGeom prst="ellipse">
                <a:avLst/>
              </a:prstGeom>
              <a:blipFill>
                <a:blip r:embed="rId22"/>
                <a:stretch>
                  <a:fillRect l="-23529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E7C61C3-1DAE-4B69-2E4C-19E0E2EFCC82}"/>
                  </a:ext>
                </a:extLst>
              </p:cNvPr>
              <p:cNvSpPr/>
              <p:nvPr/>
            </p:nvSpPr>
            <p:spPr>
              <a:xfrm>
                <a:off x="5373633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E7C61C3-1DAE-4B69-2E4C-19E0E2EFC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33" y="3472140"/>
                <a:ext cx="294554" cy="294554"/>
              </a:xfrm>
              <a:prstGeom prst="ellipse">
                <a:avLst/>
              </a:prstGeom>
              <a:blipFill>
                <a:blip r:embed="rId23"/>
                <a:stretch>
                  <a:fillRect l="-28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2EBCD0B8-68F9-5500-0691-CEA3E8CEFDE6}"/>
                  </a:ext>
                </a:extLst>
              </p:cNvPr>
              <p:cNvSpPr/>
              <p:nvPr/>
            </p:nvSpPr>
            <p:spPr>
              <a:xfrm>
                <a:off x="1560116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2EBCD0B8-68F9-5500-0691-CEA3E8CEF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116" y="3472140"/>
                <a:ext cx="294554" cy="294554"/>
              </a:xfrm>
              <a:prstGeom prst="ellipse">
                <a:avLst/>
              </a:prstGeom>
              <a:blipFill>
                <a:blip r:embed="rId24"/>
                <a:stretch>
                  <a:fillRect l="-24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09D4657-455D-8219-FC21-168FBB6164EE}"/>
                  </a:ext>
                </a:extLst>
              </p:cNvPr>
              <p:cNvSpPr txBox="1"/>
              <p:nvPr/>
            </p:nvSpPr>
            <p:spPr>
              <a:xfrm>
                <a:off x="2527136" y="4848438"/>
                <a:ext cx="1337867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09D4657-455D-8219-FC21-168FBB616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136" y="4848438"/>
                <a:ext cx="1337867" cy="311304"/>
              </a:xfrm>
              <a:prstGeom prst="rect">
                <a:avLst/>
              </a:prstGeom>
              <a:blipFill>
                <a:blip r:embed="rId2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5C15863-7788-42E1-03B2-C57C3B29ADC1}"/>
                  </a:ext>
                </a:extLst>
              </p:cNvPr>
              <p:cNvSpPr txBox="1"/>
              <p:nvPr/>
            </p:nvSpPr>
            <p:spPr>
              <a:xfrm>
                <a:off x="6322195" y="4854901"/>
                <a:ext cx="1333057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5C15863-7788-42E1-03B2-C57C3B29A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195" y="4854901"/>
                <a:ext cx="1333057" cy="311304"/>
              </a:xfrm>
              <a:prstGeom prst="rect">
                <a:avLst/>
              </a:prstGeom>
              <a:blipFill>
                <a:blip r:embed="rId2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7A2CF25-6D7E-2A2F-DDA6-319BB8D091CA}"/>
                  </a:ext>
                </a:extLst>
              </p:cNvPr>
              <p:cNvSpPr/>
              <p:nvPr/>
            </p:nvSpPr>
            <p:spPr>
              <a:xfrm>
                <a:off x="8052441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7A2CF25-6D7E-2A2F-DDA6-319BB8D09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441" y="3472140"/>
                <a:ext cx="294554" cy="294554"/>
              </a:xfrm>
              <a:prstGeom prst="ellipse">
                <a:avLst/>
              </a:prstGeom>
              <a:blipFill>
                <a:blip r:embed="rId27"/>
                <a:stretch>
                  <a:fillRect l="-28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88A02E6-9C1B-DADB-8D98-50610115B9E0}"/>
                  </a:ext>
                </a:extLst>
              </p:cNvPr>
              <p:cNvSpPr/>
              <p:nvPr/>
            </p:nvSpPr>
            <p:spPr>
              <a:xfrm>
                <a:off x="4244616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88A02E6-9C1B-DADB-8D98-50610115B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616" y="3472140"/>
                <a:ext cx="294554" cy="294554"/>
              </a:xfrm>
              <a:prstGeom prst="ellipse">
                <a:avLst/>
              </a:prstGeom>
              <a:blipFill>
                <a:blip r:embed="rId28"/>
                <a:stretch>
                  <a:fillRect l="-23529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35E9AC1-9386-4B0A-F45C-093E07AF98B6}"/>
                  </a:ext>
                </a:extLst>
              </p:cNvPr>
              <p:cNvSpPr/>
              <p:nvPr/>
            </p:nvSpPr>
            <p:spPr>
              <a:xfrm>
                <a:off x="3241611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35E9AC1-9386-4B0A-F45C-093E07AF9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11" y="3472140"/>
                <a:ext cx="294554" cy="294554"/>
              </a:xfrm>
              <a:prstGeom prst="ellipse">
                <a:avLst/>
              </a:prstGeom>
              <a:blipFill>
                <a:blip r:embed="rId29"/>
                <a:stretch>
                  <a:fillRect l="-24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17EC9D7-ED90-7957-EC9A-3348CC7E950A}"/>
                  </a:ext>
                </a:extLst>
              </p:cNvPr>
              <p:cNvSpPr/>
              <p:nvPr/>
            </p:nvSpPr>
            <p:spPr>
              <a:xfrm>
                <a:off x="7034364" y="1615165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17EC9D7-ED90-7957-EC9A-3348CC7E9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364" y="1615165"/>
                <a:ext cx="294554" cy="294554"/>
              </a:xfrm>
              <a:prstGeom prst="ellipse">
                <a:avLst/>
              </a:prstGeom>
              <a:blipFill>
                <a:blip r:embed="rId30"/>
                <a:stretch>
                  <a:fillRect l="-14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0603F8F-7ABB-1850-585D-D96F8F2DD010}"/>
                  </a:ext>
                </a:extLst>
              </p:cNvPr>
              <p:cNvSpPr/>
              <p:nvPr/>
            </p:nvSpPr>
            <p:spPr>
              <a:xfrm>
                <a:off x="7037598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0603F8F-7ABB-1850-585D-D96F8F2DD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598" y="3472140"/>
                <a:ext cx="294554" cy="294554"/>
              </a:xfrm>
              <a:prstGeom prst="ellipse">
                <a:avLst/>
              </a:prstGeom>
              <a:blipFill>
                <a:blip r:embed="rId31"/>
                <a:stretch>
                  <a:fillRect l="-2549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593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B4EB5-B54A-11AF-B90B-B85C8BF9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9448D96D-9120-AA21-96FE-7D6F31212409}"/>
              </a:ext>
            </a:extLst>
          </p:cNvPr>
          <p:cNvSpPr/>
          <p:nvPr/>
        </p:nvSpPr>
        <p:spPr>
          <a:xfrm rot="5400000">
            <a:off x="3329264" y="1611087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071A6988-3E30-E3E8-E377-4F5D8D2825F2}"/>
              </a:ext>
            </a:extLst>
          </p:cNvPr>
          <p:cNvSpPr/>
          <p:nvPr/>
        </p:nvSpPr>
        <p:spPr>
          <a:xfrm>
            <a:off x="1620719" y="149332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D93CF-AAC5-8931-F1DD-ADF9ACFB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90" y="-119587"/>
            <a:ext cx="11949109" cy="1325562"/>
          </a:xfrm>
        </p:spPr>
        <p:txBody>
          <a:bodyPr/>
          <a:lstStyle/>
          <a:p>
            <a:r>
              <a:rPr lang="en-US" dirty="0"/>
              <a:t>Prove that GNNs distinguish graphs at most as good as 1-WL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AB5E5-ABCA-2278-62C1-F5474610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874A8-5A9C-8257-F31C-0D758185700B}"/>
              </a:ext>
            </a:extLst>
          </p:cNvPr>
          <p:cNvSpPr txBox="1"/>
          <p:nvPr/>
        </p:nvSpPr>
        <p:spPr>
          <a:xfrm>
            <a:off x="6253611" y="6572782"/>
            <a:ext cx="652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K. Xu, W. Hu, J. Leskovec, S. </a:t>
            </a:r>
            <a:r>
              <a:rPr lang="en-US" sz="1200" i="1" dirty="0" err="1">
                <a:latin typeface="Beaufort for LOL" panose="02020503050000020004" pitchFamily="18" charset="0"/>
                <a:cs typeface="Beaufort for LOL" panose="02020503050000020004" pitchFamily="18" charset="0"/>
              </a:rPr>
              <a:t>Jegelka</a:t>
            </a:r>
            <a:r>
              <a:rPr lang="en-US" sz="1200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. How powerful are graph neural networks? ICLR 2019</a:t>
            </a:r>
            <a:endParaRPr lang="LID4096" sz="1200" i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D6F7572-BF37-01B7-F981-F9099331EB19}"/>
              </a:ext>
            </a:extLst>
          </p:cNvPr>
          <p:cNvSpPr/>
          <p:nvPr/>
        </p:nvSpPr>
        <p:spPr>
          <a:xfrm rot="5400000">
            <a:off x="7125251" y="1611087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2782579-52D8-4E51-12E0-8EEBA91B242A}"/>
              </a:ext>
            </a:extLst>
          </p:cNvPr>
          <p:cNvSpPr/>
          <p:nvPr/>
        </p:nvSpPr>
        <p:spPr>
          <a:xfrm>
            <a:off x="5416706" y="149332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B313E-D1DC-5A13-ED18-04EE397F8E1F}"/>
              </a:ext>
            </a:extLst>
          </p:cNvPr>
          <p:cNvSpPr txBox="1"/>
          <p:nvPr/>
        </p:nvSpPr>
        <p:spPr>
          <a:xfrm>
            <a:off x="1443598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GNN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B4942-0CB2-35BC-7F9A-DFE09E582B0E}"/>
              </a:ext>
            </a:extLst>
          </p:cNvPr>
          <p:cNvSpPr txBox="1"/>
          <p:nvPr/>
        </p:nvSpPr>
        <p:spPr>
          <a:xfrm>
            <a:off x="5132572" y="960449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1-WL view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B94F78-C9A0-7BFB-6134-79E1E8992711}"/>
              </a:ext>
            </a:extLst>
          </p:cNvPr>
          <p:cNvSpPr/>
          <p:nvPr/>
        </p:nvSpPr>
        <p:spPr>
          <a:xfrm>
            <a:off x="1564039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C04ECF-B905-EE66-134B-5252ED16A69C}"/>
              </a:ext>
            </a:extLst>
          </p:cNvPr>
          <p:cNvSpPr/>
          <p:nvPr/>
        </p:nvSpPr>
        <p:spPr>
          <a:xfrm>
            <a:off x="2568105" y="160864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11F21E-529A-F999-6401-F8A78C18EBA8}"/>
              </a:ext>
            </a:extLst>
          </p:cNvPr>
          <p:cNvSpPr/>
          <p:nvPr/>
        </p:nvSpPr>
        <p:spPr>
          <a:xfrm>
            <a:off x="1564039" y="160884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8CD42-56F7-08AF-8762-C7A94E907321}"/>
              </a:ext>
            </a:extLst>
          </p:cNvPr>
          <p:cNvCxnSpPr>
            <a:cxnSpLocks/>
            <a:stCxn id="14" idx="4"/>
            <a:endCxn id="12" idx="0"/>
          </p:cNvCxnSpPr>
          <p:nvPr/>
        </p:nvCxnSpPr>
        <p:spPr>
          <a:xfrm>
            <a:off x="1711316" y="1903395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758629-2803-1D51-66F5-DBB51FA53399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1858593" y="1755921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54EDD47-9A6F-47AC-9807-6222A3673C08}"/>
              </a:ext>
            </a:extLst>
          </p:cNvPr>
          <p:cNvSpPr/>
          <p:nvPr/>
        </p:nvSpPr>
        <p:spPr>
          <a:xfrm>
            <a:off x="2568105" y="260907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C2699B-1E95-F56B-E766-13532B558270}"/>
              </a:ext>
            </a:extLst>
          </p:cNvPr>
          <p:cNvCxnSpPr>
            <a:cxnSpLocks/>
            <a:stCxn id="17" idx="2"/>
            <a:endCxn id="12" idx="6"/>
          </p:cNvCxnSpPr>
          <p:nvPr/>
        </p:nvCxnSpPr>
        <p:spPr>
          <a:xfrm flipH="1">
            <a:off x="1858593" y="2756354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F26546-A3CB-45A3-CCFD-1A186AA1E928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V="1">
            <a:off x="2715382" y="1903198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A5AD5F9-E8A3-F288-22C3-E789ABD7A37F}"/>
              </a:ext>
            </a:extLst>
          </p:cNvPr>
          <p:cNvSpPr/>
          <p:nvPr/>
        </p:nvSpPr>
        <p:spPr>
          <a:xfrm>
            <a:off x="3235773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D188A7-5FA6-1FE1-4E79-93A91BC9F4A8}"/>
              </a:ext>
            </a:extLst>
          </p:cNvPr>
          <p:cNvSpPr/>
          <p:nvPr/>
        </p:nvSpPr>
        <p:spPr>
          <a:xfrm>
            <a:off x="4239839" y="161244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96429AA-E737-A5C0-2BFD-0C54C989F1BB}"/>
              </a:ext>
            </a:extLst>
          </p:cNvPr>
          <p:cNvSpPr/>
          <p:nvPr/>
        </p:nvSpPr>
        <p:spPr>
          <a:xfrm>
            <a:off x="3235773" y="161264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A60D5-B716-E415-946D-AD1D3D10C3C0}"/>
              </a:ext>
            </a:extLst>
          </p:cNvPr>
          <p:cNvCxnSpPr>
            <a:cxnSpLocks/>
            <a:stCxn id="22" idx="4"/>
            <a:endCxn id="20" idx="0"/>
          </p:cNvCxnSpPr>
          <p:nvPr/>
        </p:nvCxnSpPr>
        <p:spPr>
          <a:xfrm>
            <a:off x="3383050" y="190719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618CF5-D5C9-27DF-C573-86EF5FE6C40F}"/>
              </a:ext>
            </a:extLst>
          </p:cNvPr>
          <p:cNvCxnSpPr>
            <a:cxnSpLocks/>
            <a:stCxn id="22" idx="5"/>
            <a:endCxn id="25" idx="1"/>
          </p:cNvCxnSpPr>
          <p:nvPr/>
        </p:nvCxnSpPr>
        <p:spPr>
          <a:xfrm>
            <a:off x="3487191" y="186406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17ACD0A-CDF2-6605-6E37-19D55834929D}"/>
              </a:ext>
            </a:extLst>
          </p:cNvPr>
          <p:cNvSpPr/>
          <p:nvPr/>
        </p:nvSpPr>
        <p:spPr>
          <a:xfrm>
            <a:off x="4239839" y="261287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09A85B-63F8-EE24-AF88-3573A174D384}"/>
              </a:ext>
            </a:extLst>
          </p:cNvPr>
          <p:cNvCxnSpPr>
            <a:cxnSpLocks/>
            <a:stCxn id="21" idx="3"/>
            <a:endCxn id="20" idx="7"/>
          </p:cNvCxnSpPr>
          <p:nvPr/>
        </p:nvCxnSpPr>
        <p:spPr>
          <a:xfrm flipH="1">
            <a:off x="3487191" y="186386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8833E1-DD2E-4680-5781-2D786B0E48CA}"/>
              </a:ext>
            </a:extLst>
          </p:cNvPr>
          <p:cNvCxnSpPr>
            <a:cxnSpLocks/>
            <a:stCxn id="25" idx="0"/>
            <a:endCxn id="21" idx="4"/>
          </p:cNvCxnSpPr>
          <p:nvPr/>
        </p:nvCxnSpPr>
        <p:spPr>
          <a:xfrm flipV="1">
            <a:off x="4387116" y="190699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49C2673-CE71-4748-B715-23395191D888}"/>
              </a:ext>
            </a:extLst>
          </p:cNvPr>
          <p:cNvSpPr txBox="1"/>
          <p:nvPr/>
        </p:nvSpPr>
        <p:spPr>
          <a:xfrm>
            <a:off x="75889" y="960891"/>
            <a:ext cx="1681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Iteration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B89035B-2312-8075-998D-31D40F4FD323}"/>
              </a:ext>
            </a:extLst>
          </p:cNvPr>
          <p:cNvSpPr txBox="1"/>
          <p:nvPr/>
        </p:nvSpPr>
        <p:spPr>
          <a:xfrm>
            <a:off x="452146" y="1402198"/>
            <a:ext cx="406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1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9005E11-FB65-46AB-90DD-A7AF15D0DF90}"/>
              </a:ext>
            </a:extLst>
          </p:cNvPr>
          <p:cNvSpPr/>
          <p:nvPr/>
        </p:nvSpPr>
        <p:spPr>
          <a:xfrm>
            <a:off x="53688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E052158-7896-215D-2B3F-BB44933160D5}"/>
              </a:ext>
            </a:extLst>
          </p:cNvPr>
          <p:cNvSpPr/>
          <p:nvPr/>
        </p:nvSpPr>
        <p:spPr>
          <a:xfrm>
            <a:off x="6372922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BDA6BE0-E658-1654-E13B-8185D1147A1D}"/>
              </a:ext>
            </a:extLst>
          </p:cNvPr>
          <p:cNvSpPr/>
          <p:nvPr/>
        </p:nvSpPr>
        <p:spPr>
          <a:xfrm>
            <a:off x="5368856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462E331-3D28-69BF-AC0F-B8D8F7EB2A07}"/>
              </a:ext>
            </a:extLst>
          </p:cNvPr>
          <p:cNvCxnSpPr>
            <a:cxnSpLocks/>
            <a:stCxn id="79" idx="4"/>
            <a:endCxn id="77" idx="0"/>
          </p:cNvCxnSpPr>
          <p:nvPr/>
        </p:nvCxnSpPr>
        <p:spPr>
          <a:xfrm>
            <a:off x="5516133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602B19-2A53-1257-B39C-627E20C1D9E9}"/>
              </a:ext>
            </a:extLst>
          </p:cNvPr>
          <p:cNvCxnSpPr>
            <a:cxnSpLocks/>
            <a:stCxn id="79" idx="6"/>
            <a:endCxn id="78" idx="2"/>
          </p:cNvCxnSpPr>
          <p:nvPr/>
        </p:nvCxnSpPr>
        <p:spPr>
          <a:xfrm flipV="1">
            <a:off x="5663410" y="1761082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7358981-7915-A09E-B3C2-E98BC5F456EF}"/>
              </a:ext>
            </a:extLst>
          </p:cNvPr>
          <p:cNvSpPr/>
          <p:nvPr/>
        </p:nvSpPr>
        <p:spPr>
          <a:xfrm>
            <a:off x="6372922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86880EE-CBD1-C84D-DDE2-70D63A8001FC}"/>
              </a:ext>
            </a:extLst>
          </p:cNvPr>
          <p:cNvCxnSpPr>
            <a:cxnSpLocks/>
            <a:stCxn id="82" idx="2"/>
            <a:endCxn id="77" idx="6"/>
          </p:cNvCxnSpPr>
          <p:nvPr/>
        </p:nvCxnSpPr>
        <p:spPr>
          <a:xfrm flipH="1">
            <a:off x="5663410" y="2761515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963FF43-1641-1085-312C-769BE803B60D}"/>
              </a:ext>
            </a:extLst>
          </p:cNvPr>
          <p:cNvCxnSpPr>
            <a:cxnSpLocks/>
            <a:stCxn id="82" idx="0"/>
            <a:endCxn id="78" idx="4"/>
          </p:cNvCxnSpPr>
          <p:nvPr/>
        </p:nvCxnSpPr>
        <p:spPr>
          <a:xfrm flipV="1">
            <a:off x="6520199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F439AA70-FBF4-D625-1C75-A789C4EFD5D9}"/>
              </a:ext>
            </a:extLst>
          </p:cNvPr>
          <p:cNvSpPr/>
          <p:nvPr/>
        </p:nvSpPr>
        <p:spPr>
          <a:xfrm>
            <a:off x="7040590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24AA505-48B5-802A-E427-90DC71041E4C}"/>
              </a:ext>
            </a:extLst>
          </p:cNvPr>
          <p:cNvSpPr/>
          <p:nvPr/>
        </p:nvSpPr>
        <p:spPr>
          <a:xfrm>
            <a:off x="8044656" y="1613805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2F983FD-65E5-54D4-C339-F9653B72A144}"/>
              </a:ext>
            </a:extLst>
          </p:cNvPr>
          <p:cNvSpPr/>
          <p:nvPr/>
        </p:nvSpPr>
        <p:spPr>
          <a:xfrm>
            <a:off x="7040590" y="1614002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49CD4AA-DB80-CC43-37CA-5CBF660A53C0}"/>
              </a:ext>
            </a:extLst>
          </p:cNvPr>
          <p:cNvCxnSpPr>
            <a:cxnSpLocks/>
            <a:stCxn id="87" idx="4"/>
            <a:endCxn id="85" idx="0"/>
          </p:cNvCxnSpPr>
          <p:nvPr/>
        </p:nvCxnSpPr>
        <p:spPr>
          <a:xfrm>
            <a:off x="7187867" y="1908556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B723D72-AB20-9762-5D1B-20BE7F7E5545}"/>
              </a:ext>
            </a:extLst>
          </p:cNvPr>
          <p:cNvCxnSpPr>
            <a:cxnSpLocks/>
            <a:stCxn id="87" idx="5"/>
            <a:endCxn id="90" idx="1"/>
          </p:cNvCxnSpPr>
          <p:nvPr/>
        </p:nvCxnSpPr>
        <p:spPr>
          <a:xfrm>
            <a:off x="7292008" y="1865420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54D0CC47-CB0F-8FCE-76EC-196D811C7C9E}"/>
              </a:ext>
            </a:extLst>
          </p:cNvPr>
          <p:cNvSpPr/>
          <p:nvPr/>
        </p:nvSpPr>
        <p:spPr>
          <a:xfrm>
            <a:off x="8044656" y="26142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8AA2073-EAD5-0C2D-3274-D9A92FB65DF5}"/>
              </a:ext>
            </a:extLst>
          </p:cNvPr>
          <p:cNvCxnSpPr>
            <a:cxnSpLocks/>
            <a:stCxn id="86" idx="3"/>
            <a:endCxn id="85" idx="7"/>
          </p:cNvCxnSpPr>
          <p:nvPr/>
        </p:nvCxnSpPr>
        <p:spPr>
          <a:xfrm flipH="1">
            <a:off x="7292008" y="1865223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C518AFA-4EBB-50E4-D3BA-340DC1844882}"/>
              </a:ext>
            </a:extLst>
          </p:cNvPr>
          <p:cNvCxnSpPr>
            <a:cxnSpLocks/>
            <a:stCxn id="90" idx="0"/>
            <a:endCxn id="86" idx="4"/>
          </p:cNvCxnSpPr>
          <p:nvPr/>
        </p:nvCxnSpPr>
        <p:spPr>
          <a:xfrm flipV="1">
            <a:off x="8191933" y="1908359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F520346-7D7D-AF8D-6346-007B921BDA52}"/>
                  </a:ext>
                </a:extLst>
              </p:cNvPr>
              <p:cNvSpPr txBox="1"/>
              <p:nvPr/>
            </p:nvSpPr>
            <p:spPr>
              <a:xfrm>
                <a:off x="8703919" y="1394805"/>
                <a:ext cx="343440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1. 1-WL inconclusive </a:t>
                </a:r>
                <a:br>
                  <a:rPr lang="en-US" sz="2000" b="0" i="1" dirty="0">
                    <a:latin typeface="Cambria Math" panose="020405030504060302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we pick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we can find a similar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F520346-7D7D-AF8D-6346-007B921B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919" y="1394805"/>
                <a:ext cx="3434409" cy="1015663"/>
              </a:xfrm>
              <a:prstGeom prst="rect">
                <a:avLst/>
              </a:prstGeom>
              <a:blipFill>
                <a:blip r:embed="rId2"/>
                <a:stretch>
                  <a:fillRect l="-1954" t="-3614" b="-10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D642D2-0853-341A-89AE-A85F02D18A59}"/>
                  </a:ext>
                </a:extLst>
              </p:cNvPr>
              <p:cNvSpPr txBox="1"/>
              <p:nvPr/>
            </p:nvSpPr>
            <p:spPr>
              <a:xfrm>
                <a:off x="8701028" y="2370370"/>
                <a:ext cx="37849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2. GNN &amp; 1-WL start with the same features </a:t>
                </a:r>
                <a:br>
                  <a:rPr lang="en-US" sz="2000" b="0" i="1" dirty="0">
                    <a:latin typeface="Cambria Math" panose="020405030504060302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→ </m:t>
                    </m:r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same is true for GNN features!</a:t>
                </a:r>
                <a:endParaRPr lang="LID4096" sz="20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D642D2-0853-341A-89AE-A85F02D18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028" y="2370370"/>
                <a:ext cx="3784940" cy="1015663"/>
              </a:xfrm>
              <a:prstGeom prst="rect">
                <a:avLst/>
              </a:prstGeom>
              <a:blipFill>
                <a:blip r:embed="rId3"/>
                <a:stretch>
                  <a:fillRect l="-1610" t="-3614" b="-10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A4A91EF-BDAD-4FE6-EE80-C328D16ACF9A}"/>
                  </a:ext>
                </a:extLst>
              </p:cNvPr>
              <p:cNvSpPr/>
              <p:nvPr/>
            </p:nvSpPr>
            <p:spPr>
              <a:xfrm>
                <a:off x="5371414" y="2612878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A4A91EF-BDAD-4FE6-EE80-C328D16AC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14" y="2612878"/>
                <a:ext cx="294554" cy="294554"/>
              </a:xfrm>
              <a:prstGeom prst="ellipse">
                <a:avLst/>
              </a:prstGeom>
              <a:blipFill>
                <a:blip r:embed="rId4"/>
                <a:stretch>
                  <a:fillRect l="-14000" t="-24000" r="-34000" b="-4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E8A37E6-9951-B097-3916-712F1655E07F}"/>
                  </a:ext>
                </a:extLst>
              </p:cNvPr>
              <p:cNvSpPr/>
              <p:nvPr/>
            </p:nvSpPr>
            <p:spPr>
              <a:xfrm>
                <a:off x="7045370" y="2612878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E8A37E6-9951-B097-3916-712F1655E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370" y="2612878"/>
                <a:ext cx="294554" cy="294554"/>
              </a:xfrm>
              <a:prstGeom prst="ellipse">
                <a:avLst/>
              </a:prstGeom>
              <a:blipFill>
                <a:blip r:embed="rId5"/>
                <a:stretch>
                  <a:fillRect l="-16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5B1A274-13DB-2568-4A16-B946471011F9}"/>
                  </a:ext>
                </a:extLst>
              </p:cNvPr>
              <p:cNvSpPr/>
              <p:nvPr/>
            </p:nvSpPr>
            <p:spPr>
              <a:xfrm>
                <a:off x="1560061" y="2609077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5B1A274-13DB-2568-4A16-B94647101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061" y="2609077"/>
                <a:ext cx="294554" cy="294554"/>
              </a:xfrm>
              <a:prstGeom prst="ellipse">
                <a:avLst/>
              </a:prstGeom>
              <a:blipFill>
                <a:blip r:embed="rId6"/>
                <a:stretch>
                  <a:fillRect l="-16000" t="-22000" r="-34000" b="-4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91D47E-890E-BDB6-BF5A-E13480E27C9E}"/>
                  </a:ext>
                </a:extLst>
              </p:cNvPr>
              <p:cNvSpPr/>
              <p:nvPr/>
            </p:nvSpPr>
            <p:spPr>
              <a:xfrm>
                <a:off x="3234017" y="2609077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991D47E-890E-BDB6-BF5A-E13480E27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17" y="2609077"/>
                <a:ext cx="294554" cy="294554"/>
              </a:xfrm>
              <a:prstGeom prst="ellipse">
                <a:avLst/>
              </a:prstGeom>
              <a:blipFill>
                <a:blip r:embed="rId7"/>
                <a:stretch>
                  <a:fillRect l="-16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0CC8A20-F923-CAA5-BC8C-948BB5076FEE}"/>
                  </a:ext>
                </a:extLst>
              </p:cNvPr>
              <p:cNvSpPr/>
              <p:nvPr/>
            </p:nvSpPr>
            <p:spPr>
              <a:xfrm>
                <a:off x="6383517" y="2600826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0CC8A20-F923-CAA5-BC8C-948BB5076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17" y="2600826"/>
                <a:ext cx="294554" cy="294554"/>
              </a:xfrm>
              <a:prstGeom prst="ellipse">
                <a:avLst/>
              </a:prstGeom>
              <a:blipFill>
                <a:blip r:embed="rId8"/>
                <a:stretch>
                  <a:fillRect l="-16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112FBC1-BFA9-8E53-5EF1-133602590C49}"/>
                  </a:ext>
                </a:extLst>
              </p:cNvPr>
              <p:cNvSpPr/>
              <p:nvPr/>
            </p:nvSpPr>
            <p:spPr>
              <a:xfrm>
                <a:off x="2570724" y="2609077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112FBC1-BFA9-8E53-5EF1-133602590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24" y="2609077"/>
                <a:ext cx="294554" cy="294554"/>
              </a:xfrm>
              <a:prstGeom prst="ellipse">
                <a:avLst/>
              </a:prstGeom>
              <a:blipFill>
                <a:blip r:embed="rId9"/>
                <a:stretch>
                  <a:fillRect l="-16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15D0192-67C6-86F9-B3BB-2956527EBC63}"/>
                  </a:ext>
                </a:extLst>
              </p:cNvPr>
              <p:cNvSpPr/>
              <p:nvPr/>
            </p:nvSpPr>
            <p:spPr>
              <a:xfrm>
                <a:off x="5376625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A15D0192-67C6-86F9-B3BB-2956527EB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625" y="1608644"/>
                <a:ext cx="294554" cy="294554"/>
              </a:xfrm>
              <a:prstGeom prst="ellipse">
                <a:avLst/>
              </a:prstGeom>
              <a:blipFill>
                <a:blip r:embed="rId10"/>
                <a:stretch>
                  <a:fillRect l="-14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D4C9280-A1AD-25B6-FA1B-5016C81EAEE0}"/>
                  </a:ext>
                </a:extLst>
              </p:cNvPr>
              <p:cNvSpPr/>
              <p:nvPr/>
            </p:nvSpPr>
            <p:spPr>
              <a:xfrm>
                <a:off x="1563108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D4C9280-A1AD-25B6-FA1B-5016C81EA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108" y="1608644"/>
                <a:ext cx="294554" cy="294554"/>
              </a:xfrm>
              <a:prstGeom prst="ellipse">
                <a:avLst/>
              </a:prstGeom>
              <a:blipFill>
                <a:blip r:embed="rId11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3FB9F00-86DC-BEF1-C271-D5CA77167EAC}"/>
                  </a:ext>
                </a:extLst>
              </p:cNvPr>
              <p:cNvSpPr txBox="1"/>
              <p:nvPr/>
            </p:nvSpPr>
            <p:spPr>
              <a:xfrm>
                <a:off x="2530128" y="2984942"/>
                <a:ext cx="1155124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3FB9F00-86DC-BEF1-C271-D5CA77167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128" y="2984942"/>
                <a:ext cx="1155124" cy="311304"/>
              </a:xfrm>
              <a:prstGeom prst="rect">
                <a:avLst/>
              </a:prstGeom>
              <a:blipFill>
                <a:blip r:embed="rId1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6CEE7BA-9F4C-DF29-7AA6-2A56E1164F39}"/>
                  </a:ext>
                </a:extLst>
              </p:cNvPr>
              <p:cNvSpPr txBox="1"/>
              <p:nvPr/>
            </p:nvSpPr>
            <p:spPr>
              <a:xfrm>
                <a:off x="6325187" y="2991405"/>
                <a:ext cx="1155124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6CEE7BA-9F4C-DF29-7AA6-2A56E1164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187" y="2991405"/>
                <a:ext cx="1155124" cy="311304"/>
              </a:xfrm>
              <a:prstGeom prst="rect">
                <a:avLst/>
              </a:prstGeom>
              <a:blipFill>
                <a:blip r:embed="rId1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6DF838A-1241-B082-FE26-CDEA155CFA1E}"/>
                  </a:ext>
                </a:extLst>
              </p:cNvPr>
              <p:cNvSpPr/>
              <p:nvPr/>
            </p:nvSpPr>
            <p:spPr>
              <a:xfrm>
                <a:off x="8055433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6DF838A-1241-B082-FE26-CDEA155CF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33" y="1608644"/>
                <a:ext cx="294554" cy="294554"/>
              </a:xfrm>
              <a:prstGeom prst="ellipse">
                <a:avLst/>
              </a:prstGeom>
              <a:blipFill>
                <a:blip r:embed="rId14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A3033205-32B6-852A-A917-BDA5F434C9B4}"/>
                  </a:ext>
                </a:extLst>
              </p:cNvPr>
              <p:cNvSpPr/>
              <p:nvPr/>
            </p:nvSpPr>
            <p:spPr>
              <a:xfrm>
                <a:off x="4247608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A3033205-32B6-852A-A917-BDA5F434C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608" y="1608644"/>
                <a:ext cx="294554" cy="294554"/>
              </a:xfrm>
              <a:prstGeom prst="ellipse">
                <a:avLst/>
              </a:prstGeom>
              <a:blipFill>
                <a:blip r:embed="rId15"/>
                <a:stretch>
                  <a:fillRect l="-16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B29A3CD-FFE5-810F-2048-DE33383A5DA8}"/>
                  </a:ext>
                </a:extLst>
              </p:cNvPr>
              <p:cNvSpPr/>
              <p:nvPr/>
            </p:nvSpPr>
            <p:spPr>
              <a:xfrm>
                <a:off x="3244603" y="1608644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B29A3CD-FFE5-810F-2048-DE33383A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603" y="1608644"/>
                <a:ext cx="294554" cy="294554"/>
              </a:xfrm>
              <a:prstGeom prst="ellipse">
                <a:avLst/>
              </a:prstGeom>
              <a:blipFill>
                <a:blip r:embed="rId16"/>
                <a:stretch>
                  <a:fillRect l="-13725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DE5A4335-17CF-823D-E343-CD48274314A0}"/>
              </a:ext>
            </a:extLst>
          </p:cNvPr>
          <p:cNvSpPr txBox="1"/>
          <p:nvPr/>
        </p:nvSpPr>
        <p:spPr>
          <a:xfrm>
            <a:off x="509786" y="3436460"/>
            <a:ext cx="406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k</a:t>
            </a:r>
            <a:endParaRPr lang="LID4096" sz="22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35BD6B94-BA8B-A26B-D046-A1DD8EA77BC9}"/>
              </a:ext>
            </a:extLst>
          </p:cNvPr>
          <p:cNvSpPr/>
          <p:nvPr/>
        </p:nvSpPr>
        <p:spPr>
          <a:xfrm rot="5400000">
            <a:off x="3326272" y="347458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91300C24-CA04-6222-9956-64C91C2F99C8}"/>
              </a:ext>
            </a:extLst>
          </p:cNvPr>
          <p:cNvSpPr/>
          <p:nvPr/>
        </p:nvSpPr>
        <p:spPr>
          <a:xfrm>
            <a:off x="1617727" y="3356819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45D3EF8A-9BCC-B51A-51A1-6177D6004EF9}"/>
              </a:ext>
            </a:extLst>
          </p:cNvPr>
          <p:cNvSpPr/>
          <p:nvPr/>
        </p:nvSpPr>
        <p:spPr>
          <a:xfrm rot="5400000">
            <a:off x="7122259" y="3474583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16632863-5F2F-9025-D78A-91C786392555}"/>
              </a:ext>
            </a:extLst>
          </p:cNvPr>
          <p:cNvSpPr/>
          <p:nvPr/>
        </p:nvSpPr>
        <p:spPr>
          <a:xfrm>
            <a:off x="5413714" y="3356819"/>
            <a:ext cx="1335973" cy="1428881"/>
          </a:xfrm>
          <a:prstGeom prst="triangle">
            <a:avLst>
              <a:gd name="adj" fmla="val 0"/>
            </a:avLst>
          </a:prstGeom>
          <a:solidFill>
            <a:schemeClr val="accent2">
              <a:lumMod val="20000"/>
              <a:lumOff val="8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9075094-A48B-BA0D-6C23-214625B7B576}"/>
              </a:ext>
            </a:extLst>
          </p:cNvPr>
          <p:cNvSpPr/>
          <p:nvPr/>
        </p:nvSpPr>
        <p:spPr>
          <a:xfrm>
            <a:off x="1561047" y="4472573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D42CD8A-EDEE-5737-53AA-EC7369086235}"/>
              </a:ext>
            </a:extLst>
          </p:cNvPr>
          <p:cNvSpPr/>
          <p:nvPr/>
        </p:nvSpPr>
        <p:spPr>
          <a:xfrm>
            <a:off x="2565113" y="3472140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04F7325-8FDC-7ABC-CB2F-EC12609ABCC4}"/>
              </a:ext>
            </a:extLst>
          </p:cNvPr>
          <p:cNvSpPr/>
          <p:nvPr/>
        </p:nvSpPr>
        <p:spPr>
          <a:xfrm>
            <a:off x="1561047" y="3472337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62DBC41-38D7-7070-2A08-E69302D3213F}"/>
              </a:ext>
            </a:extLst>
          </p:cNvPr>
          <p:cNvCxnSpPr>
            <a:cxnSpLocks/>
            <a:stCxn id="118" idx="4"/>
            <a:endCxn id="116" idx="0"/>
          </p:cNvCxnSpPr>
          <p:nvPr/>
        </p:nvCxnSpPr>
        <p:spPr>
          <a:xfrm>
            <a:off x="1708324" y="3766891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5992FA3-7391-05EE-2834-DBF0D86039AA}"/>
              </a:ext>
            </a:extLst>
          </p:cNvPr>
          <p:cNvCxnSpPr>
            <a:cxnSpLocks/>
            <a:stCxn id="118" idx="6"/>
            <a:endCxn id="117" idx="2"/>
          </p:cNvCxnSpPr>
          <p:nvPr/>
        </p:nvCxnSpPr>
        <p:spPr>
          <a:xfrm flipV="1">
            <a:off x="1855601" y="3619417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F55F45D7-A51A-DFCF-5726-6ED36C8B7865}"/>
              </a:ext>
            </a:extLst>
          </p:cNvPr>
          <p:cNvSpPr/>
          <p:nvPr/>
        </p:nvSpPr>
        <p:spPr>
          <a:xfrm>
            <a:off x="2565113" y="4472573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E719888-3531-7377-7000-98C892C2EB47}"/>
              </a:ext>
            </a:extLst>
          </p:cNvPr>
          <p:cNvCxnSpPr>
            <a:cxnSpLocks/>
            <a:stCxn id="121" idx="2"/>
            <a:endCxn id="116" idx="6"/>
          </p:cNvCxnSpPr>
          <p:nvPr/>
        </p:nvCxnSpPr>
        <p:spPr>
          <a:xfrm flipH="1">
            <a:off x="1855601" y="4619850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F6BABA1-D4CB-6E31-C17E-303C7A5E5441}"/>
              </a:ext>
            </a:extLst>
          </p:cNvPr>
          <p:cNvCxnSpPr>
            <a:cxnSpLocks/>
            <a:stCxn id="121" idx="0"/>
            <a:endCxn id="117" idx="4"/>
          </p:cNvCxnSpPr>
          <p:nvPr/>
        </p:nvCxnSpPr>
        <p:spPr>
          <a:xfrm flipV="1">
            <a:off x="2712390" y="3766694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A30F972A-3ACE-9C8E-125D-7EE2B510B76B}"/>
              </a:ext>
            </a:extLst>
          </p:cNvPr>
          <p:cNvSpPr/>
          <p:nvPr/>
        </p:nvSpPr>
        <p:spPr>
          <a:xfrm>
            <a:off x="3232781" y="447637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2488D06-9782-8A93-0F18-82E559B56E7D}"/>
              </a:ext>
            </a:extLst>
          </p:cNvPr>
          <p:cNvSpPr/>
          <p:nvPr/>
        </p:nvSpPr>
        <p:spPr>
          <a:xfrm>
            <a:off x="4236847" y="347594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B4F1124-8C83-4A17-D4BF-FF6A06E64723}"/>
              </a:ext>
            </a:extLst>
          </p:cNvPr>
          <p:cNvSpPr/>
          <p:nvPr/>
        </p:nvSpPr>
        <p:spPr>
          <a:xfrm>
            <a:off x="3232781" y="347613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C7FE304-20B4-8964-B4F2-5E81C6A17932}"/>
              </a:ext>
            </a:extLst>
          </p:cNvPr>
          <p:cNvCxnSpPr>
            <a:cxnSpLocks/>
            <a:stCxn id="126" idx="4"/>
            <a:endCxn id="124" idx="0"/>
          </p:cNvCxnSpPr>
          <p:nvPr/>
        </p:nvCxnSpPr>
        <p:spPr>
          <a:xfrm>
            <a:off x="3380058" y="3770692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C98A767-B6AE-0582-036C-2E1E810170DE}"/>
              </a:ext>
            </a:extLst>
          </p:cNvPr>
          <p:cNvCxnSpPr>
            <a:cxnSpLocks/>
            <a:stCxn id="126" idx="5"/>
            <a:endCxn id="129" idx="1"/>
          </p:cNvCxnSpPr>
          <p:nvPr/>
        </p:nvCxnSpPr>
        <p:spPr>
          <a:xfrm>
            <a:off x="3484199" y="3727556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9038241-0FEB-17EA-FEEB-EEC5072F105A}"/>
              </a:ext>
            </a:extLst>
          </p:cNvPr>
          <p:cNvSpPr/>
          <p:nvPr/>
        </p:nvSpPr>
        <p:spPr>
          <a:xfrm>
            <a:off x="4236847" y="447637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3AF963F-C811-43C9-314E-7EA4EF5785F0}"/>
              </a:ext>
            </a:extLst>
          </p:cNvPr>
          <p:cNvCxnSpPr>
            <a:cxnSpLocks/>
            <a:stCxn id="125" idx="3"/>
            <a:endCxn id="124" idx="7"/>
          </p:cNvCxnSpPr>
          <p:nvPr/>
        </p:nvCxnSpPr>
        <p:spPr>
          <a:xfrm flipH="1">
            <a:off x="3484199" y="3727359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C88526A-C1BA-4AAB-ABAD-FAFFA049E6F1}"/>
              </a:ext>
            </a:extLst>
          </p:cNvPr>
          <p:cNvCxnSpPr>
            <a:cxnSpLocks/>
            <a:stCxn id="129" idx="0"/>
            <a:endCxn id="125" idx="4"/>
          </p:cNvCxnSpPr>
          <p:nvPr/>
        </p:nvCxnSpPr>
        <p:spPr>
          <a:xfrm flipV="1">
            <a:off x="4384124" y="3770495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E7BA17D7-F166-F17C-72DD-BD4280539DCA}"/>
              </a:ext>
            </a:extLst>
          </p:cNvPr>
          <p:cNvSpPr/>
          <p:nvPr/>
        </p:nvSpPr>
        <p:spPr>
          <a:xfrm>
            <a:off x="5365864" y="447773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0286F24-0968-BC3D-DDCD-6C5E74334BFC}"/>
              </a:ext>
            </a:extLst>
          </p:cNvPr>
          <p:cNvSpPr/>
          <p:nvPr/>
        </p:nvSpPr>
        <p:spPr>
          <a:xfrm>
            <a:off x="6369930" y="347730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3641A576-4109-5E0B-DDC3-4D5BFD173077}"/>
              </a:ext>
            </a:extLst>
          </p:cNvPr>
          <p:cNvSpPr/>
          <p:nvPr/>
        </p:nvSpPr>
        <p:spPr>
          <a:xfrm>
            <a:off x="5365864" y="347749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697C91A-7821-8841-8796-0A3D10965BDC}"/>
              </a:ext>
            </a:extLst>
          </p:cNvPr>
          <p:cNvCxnSpPr>
            <a:cxnSpLocks/>
            <a:stCxn id="134" idx="4"/>
            <a:endCxn id="132" idx="0"/>
          </p:cNvCxnSpPr>
          <p:nvPr/>
        </p:nvCxnSpPr>
        <p:spPr>
          <a:xfrm>
            <a:off x="5513141" y="3772052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B8D5763-003B-6D7B-15B2-35D7B25C9ECF}"/>
              </a:ext>
            </a:extLst>
          </p:cNvPr>
          <p:cNvCxnSpPr>
            <a:cxnSpLocks/>
            <a:stCxn id="134" idx="6"/>
            <a:endCxn id="133" idx="2"/>
          </p:cNvCxnSpPr>
          <p:nvPr/>
        </p:nvCxnSpPr>
        <p:spPr>
          <a:xfrm flipV="1">
            <a:off x="5660418" y="3624578"/>
            <a:ext cx="709512" cy="19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2BD1072E-6CC9-E4EA-64CE-7DA2BABAACF0}"/>
              </a:ext>
            </a:extLst>
          </p:cNvPr>
          <p:cNvSpPr/>
          <p:nvPr/>
        </p:nvSpPr>
        <p:spPr>
          <a:xfrm>
            <a:off x="6369930" y="447773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A5CB61-DE22-73F3-8FB4-980128A8CD8E}"/>
              </a:ext>
            </a:extLst>
          </p:cNvPr>
          <p:cNvCxnSpPr>
            <a:cxnSpLocks/>
            <a:stCxn id="137" idx="2"/>
            <a:endCxn id="132" idx="6"/>
          </p:cNvCxnSpPr>
          <p:nvPr/>
        </p:nvCxnSpPr>
        <p:spPr>
          <a:xfrm flipH="1">
            <a:off x="5660418" y="4625011"/>
            <a:ext cx="709512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609634-523B-4697-7831-29099A38E194}"/>
              </a:ext>
            </a:extLst>
          </p:cNvPr>
          <p:cNvCxnSpPr>
            <a:cxnSpLocks/>
            <a:stCxn id="137" idx="0"/>
            <a:endCxn id="133" idx="4"/>
          </p:cNvCxnSpPr>
          <p:nvPr/>
        </p:nvCxnSpPr>
        <p:spPr>
          <a:xfrm flipV="1">
            <a:off x="6517207" y="3771855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ADF2C516-25ED-3C6B-8ABF-1096E9E79405}"/>
              </a:ext>
            </a:extLst>
          </p:cNvPr>
          <p:cNvSpPr/>
          <p:nvPr/>
        </p:nvSpPr>
        <p:spPr>
          <a:xfrm>
            <a:off x="7037598" y="447773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7A2151A-4EB2-EA3D-FFFD-419F10BA89FB}"/>
              </a:ext>
            </a:extLst>
          </p:cNvPr>
          <p:cNvSpPr/>
          <p:nvPr/>
        </p:nvSpPr>
        <p:spPr>
          <a:xfrm>
            <a:off x="8041664" y="3477301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C46C7344-C164-63F7-2468-24F2F898F609}"/>
              </a:ext>
            </a:extLst>
          </p:cNvPr>
          <p:cNvSpPr/>
          <p:nvPr/>
        </p:nvSpPr>
        <p:spPr>
          <a:xfrm>
            <a:off x="7037598" y="3477498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D8B1700-B8D7-D247-6D9E-4EBBAF7FB9DB}"/>
              </a:ext>
            </a:extLst>
          </p:cNvPr>
          <p:cNvCxnSpPr>
            <a:cxnSpLocks/>
            <a:stCxn id="142" idx="4"/>
            <a:endCxn id="140" idx="0"/>
          </p:cNvCxnSpPr>
          <p:nvPr/>
        </p:nvCxnSpPr>
        <p:spPr>
          <a:xfrm>
            <a:off x="7184875" y="3772052"/>
            <a:ext cx="0" cy="705682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F123EC0-FD64-0F21-320A-C00C9B642F23}"/>
              </a:ext>
            </a:extLst>
          </p:cNvPr>
          <p:cNvCxnSpPr>
            <a:cxnSpLocks/>
            <a:stCxn id="142" idx="5"/>
            <a:endCxn id="145" idx="1"/>
          </p:cNvCxnSpPr>
          <p:nvPr/>
        </p:nvCxnSpPr>
        <p:spPr>
          <a:xfrm>
            <a:off x="7289016" y="3728916"/>
            <a:ext cx="795784" cy="79195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30282735-1276-B23A-E321-DAFAF5AA3CEF}"/>
              </a:ext>
            </a:extLst>
          </p:cNvPr>
          <p:cNvSpPr/>
          <p:nvPr/>
        </p:nvSpPr>
        <p:spPr>
          <a:xfrm>
            <a:off x="8041664" y="4477734"/>
            <a:ext cx="294554" cy="2945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99B157A-A6A5-2E81-F5D0-7936C93014F2}"/>
              </a:ext>
            </a:extLst>
          </p:cNvPr>
          <p:cNvCxnSpPr>
            <a:cxnSpLocks/>
            <a:stCxn id="141" idx="3"/>
            <a:endCxn id="140" idx="7"/>
          </p:cNvCxnSpPr>
          <p:nvPr/>
        </p:nvCxnSpPr>
        <p:spPr>
          <a:xfrm flipH="1">
            <a:off x="7289016" y="3728719"/>
            <a:ext cx="795784" cy="792151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871F5E9-C7C0-6BF7-F5AF-844C4C9611B7}"/>
              </a:ext>
            </a:extLst>
          </p:cNvPr>
          <p:cNvCxnSpPr>
            <a:cxnSpLocks/>
            <a:stCxn id="145" idx="0"/>
            <a:endCxn id="141" idx="4"/>
          </p:cNvCxnSpPr>
          <p:nvPr/>
        </p:nvCxnSpPr>
        <p:spPr>
          <a:xfrm flipV="1">
            <a:off x="8188941" y="3771855"/>
            <a:ext cx="0" cy="705879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1B6FD337-2FAD-6A1E-71C8-F14C43D21B30}"/>
              </a:ext>
            </a:extLst>
          </p:cNvPr>
          <p:cNvSpPr txBox="1"/>
          <p:nvPr/>
        </p:nvSpPr>
        <p:spPr>
          <a:xfrm>
            <a:off x="8701028" y="3429000"/>
            <a:ext cx="2983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3. Assume the same is true at iteration k!</a:t>
            </a:r>
            <a:endParaRPr lang="LID4096" sz="20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51A25EF-25E0-D64D-724F-A5637A19EDED}"/>
                  </a:ext>
                </a:extLst>
              </p:cNvPr>
              <p:cNvSpPr/>
              <p:nvPr/>
            </p:nvSpPr>
            <p:spPr>
              <a:xfrm>
                <a:off x="5368422" y="4476374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51A25EF-25E0-D64D-724F-A5637A19E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22" y="4476374"/>
                <a:ext cx="294554" cy="294554"/>
              </a:xfrm>
              <a:prstGeom prst="ellipse">
                <a:avLst/>
              </a:prstGeom>
              <a:blipFill>
                <a:blip r:embed="rId17"/>
                <a:stretch>
                  <a:fillRect l="-26000" t="-21569" r="-44000" b="-372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6209AB0-2E3C-0392-CED0-862386F932FD}"/>
                  </a:ext>
                </a:extLst>
              </p:cNvPr>
              <p:cNvSpPr/>
              <p:nvPr/>
            </p:nvSpPr>
            <p:spPr>
              <a:xfrm>
                <a:off x="7042378" y="4476374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6209AB0-2E3C-0392-CED0-862386F93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378" y="4476374"/>
                <a:ext cx="294554" cy="294554"/>
              </a:xfrm>
              <a:prstGeom prst="ellipse">
                <a:avLst/>
              </a:prstGeom>
              <a:blipFill>
                <a:blip r:embed="rId18"/>
                <a:stretch>
                  <a:fillRect l="-23529" b="-7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67A80E21-B27C-D9E1-751E-3082088444EA}"/>
                  </a:ext>
                </a:extLst>
              </p:cNvPr>
              <p:cNvSpPr/>
              <p:nvPr/>
            </p:nvSpPr>
            <p:spPr>
              <a:xfrm>
                <a:off x="1557069" y="4472573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67A80E21-B27C-D9E1-751E-308208844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69" y="4472573"/>
                <a:ext cx="294554" cy="294554"/>
              </a:xfrm>
              <a:prstGeom prst="ellipse">
                <a:avLst/>
              </a:prstGeom>
              <a:blipFill>
                <a:blip r:embed="rId19"/>
                <a:stretch>
                  <a:fillRect l="-23529" t="-24000" r="-41176" b="-4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A860D66-2322-A6CA-C11A-5801C9291C5A}"/>
                  </a:ext>
                </a:extLst>
              </p:cNvPr>
              <p:cNvSpPr/>
              <p:nvPr/>
            </p:nvSpPr>
            <p:spPr>
              <a:xfrm>
                <a:off x="3231025" y="4472573"/>
                <a:ext cx="294554" cy="294554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A860D66-2322-A6CA-C11A-5801C9291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25" y="4472573"/>
                <a:ext cx="294554" cy="294554"/>
              </a:xfrm>
              <a:prstGeom prst="ellipse">
                <a:avLst/>
              </a:prstGeom>
              <a:blipFill>
                <a:blip r:embed="rId20"/>
                <a:stretch>
                  <a:fillRect l="-24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9E94A45-78AF-9BAE-CFB7-13118D434F95}"/>
                  </a:ext>
                </a:extLst>
              </p:cNvPr>
              <p:cNvSpPr/>
              <p:nvPr/>
            </p:nvSpPr>
            <p:spPr>
              <a:xfrm>
                <a:off x="6380525" y="4464322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9E94A45-78AF-9BAE-CFB7-13118D434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525" y="4464322"/>
                <a:ext cx="294554" cy="294554"/>
              </a:xfrm>
              <a:prstGeom prst="ellipse">
                <a:avLst/>
              </a:prstGeom>
              <a:blipFill>
                <a:blip r:embed="rId21"/>
                <a:stretch>
                  <a:fillRect l="-28000" b="-7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9A7D99D-9C80-9B86-446B-9D0469B1098F}"/>
                  </a:ext>
                </a:extLst>
              </p:cNvPr>
              <p:cNvSpPr/>
              <p:nvPr/>
            </p:nvSpPr>
            <p:spPr>
              <a:xfrm>
                <a:off x="2567732" y="4472573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9A7D99D-9C80-9B86-446B-9D0469B10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32" y="4472573"/>
                <a:ext cx="294554" cy="294554"/>
              </a:xfrm>
              <a:prstGeom prst="ellipse">
                <a:avLst/>
              </a:prstGeom>
              <a:blipFill>
                <a:blip r:embed="rId22"/>
                <a:stretch>
                  <a:fillRect l="-23529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AF67077-1D81-BFBE-6257-BB0921464CE4}"/>
                  </a:ext>
                </a:extLst>
              </p:cNvPr>
              <p:cNvSpPr/>
              <p:nvPr/>
            </p:nvSpPr>
            <p:spPr>
              <a:xfrm>
                <a:off x="5373633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AF67077-1D81-BFBE-6257-BB0921464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33" y="3472140"/>
                <a:ext cx="294554" cy="294554"/>
              </a:xfrm>
              <a:prstGeom prst="ellipse">
                <a:avLst/>
              </a:prstGeom>
              <a:blipFill>
                <a:blip r:embed="rId23"/>
                <a:stretch>
                  <a:fillRect l="-28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24CE093D-B9E8-E184-543A-6A76E3B5CEEB}"/>
                  </a:ext>
                </a:extLst>
              </p:cNvPr>
              <p:cNvSpPr/>
              <p:nvPr/>
            </p:nvSpPr>
            <p:spPr>
              <a:xfrm>
                <a:off x="1560116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24CE093D-B9E8-E184-543A-6A76E3B5C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116" y="3472140"/>
                <a:ext cx="294554" cy="294554"/>
              </a:xfrm>
              <a:prstGeom prst="ellipse">
                <a:avLst/>
              </a:prstGeom>
              <a:blipFill>
                <a:blip r:embed="rId24"/>
                <a:stretch>
                  <a:fillRect l="-24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1DFE614-EACF-3E6F-7EF2-2ABD4BA09D4C}"/>
                  </a:ext>
                </a:extLst>
              </p:cNvPr>
              <p:cNvSpPr txBox="1"/>
              <p:nvPr/>
            </p:nvSpPr>
            <p:spPr>
              <a:xfrm>
                <a:off x="2527136" y="4848438"/>
                <a:ext cx="1337867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1DFE614-EACF-3E6F-7EF2-2ABD4BA0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136" y="4848438"/>
                <a:ext cx="1337867" cy="311304"/>
              </a:xfrm>
              <a:prstGeom prst="rect">
                <a:avLst/>
              </a:prstGeom>
              <a:blipFill>
                <a:blip r:embed="rId2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F82B9F3-0A6F-5518-9DF6-AFE0F6EE71B7}"/>
                  </a:ext>
                </a:extLst>
              </p:cNvPr>
              <p:cNvSpPr txBox="1"/>
              <p:nvPr/>
            </p:nvSpPr>
            <p:spPr>
              <a:xfrm>
                <a:off x="6322195" y="4854901"/>
                <a:ext cx="1333057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AF82B9F3-0A6F-5518-9DF6-AFE0F6EE7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195" y="4854901"/>
                <a:ext cx="1333057" cy="311304"/>
              </a:xfrm>
              <a:prstGeom prst="rect">
                <a:avLst/>
              </a:prstGeom>
              <a:blipFill>
                <a:blip r:embed="rId2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03B1429-2227-E93C-3139-99B5213E4A5B}"/>
                  </a:ext>
                </a:extLst>
              </p:cNvPr>
              <p:cNvSpPr/>
              <p:nvPr/>
            </p:nvSpPr>
            <p:spPr>
              <a:xfrm>
                <a:off x="8052441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03B1429-2227-E93C-3139-99B5213E4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441" y="3472140"/>
                <a:ext cx="294554" cy="294554"/>
              </a:xfrm>
              <a:prstGeom prst="ellipse">
                <a:avLst/>
              </a:prstGeom>
              <a:blipFill>
                <a:blip r:embed="rId27"/>
                <a:stretch>
                  <a:fillRect l="-28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F320788C-FB53-CEB3-8B0E-81FBBBC7AA51}"/>
                  </a:ext>
                </a:extLst>
              </p:cNvPr>
              <p:cNvSpPr/>
              <p:nvPr/>
            </p:nvSpPr>
            <p:spPr>
              <a:xfrm>
                <a:off x="4244616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F320788C-FB53-CEB3-8B0E-81FBBBC7A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616" y="3472140"/>
                <a:ext cx="294554" cy="294554"/>
              </a:xfrm>
              <a:prstGeom prst="ellipse">
                <a:avLst/>
              </a:prstGeom>
              <a:blipFill>
                <a:blip r:embed="rId28"/>
                <a:stretch>
                  <a:fillRect l="-23529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80A675E-4686-2B75-5B47-CD76463BC9D7}"/>
                  </a:ext>
                </a:extLst>
              </p:cNvPr>
              <p:cNvSpPr/>
              <p:nvPr/>
            </p:nvSpPr>
            <p:spPr>
              <a:xfrm>
                <a:off x="3241611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80A675E-4686-2B75-5B47-CD76463BC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11" y="3472140"/>
                <a:ext cx="294554" cy="294554"/>
              </a:xfrm>
              <a:prstGeom prst="ellipse">
                <a:avLst/>
              </a:prstGeom>
              <a:blipFill>
                <a:blip r:embed="rId29"/>
                <a:stretch>
                  <a:fillRect l="-2400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9DE8CFB-F0E5-0369-5EC5-0F893F5E5EEE}"/>
                  </a:ext>
                </a:extLst>
              </p:cNvPr>
              <p:cNvSpPr/>
              <p:nvPr/>
            </p:nvSpPr>
            <p:spPr>
              <a:xfrm>
                <a:off x="7034364" y="1615165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49DE8CFB-F0E5-0369-5EC5-0F893F5E5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364" y="1615165"/>
                <a:ext cx="294554" cy="294554"/>
              </a:xfrm>
              <a:prstGeom prst="ellipse">
                <a:avLst/>
              </a:prstGeom>
              <a:blipFill>
                <a:blip r:embed="rId30"/>
                <a:stretch>
                  <a:fillRect l="-14000"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1F73F04-D45D-3577-ABC1-4BA4F442F5BB}"/>
                  </a:ext>
                </a:extLst>
              </p:cNvPr>
              <p:cNvSpPr/>
              <p:nvPr/>
            </p:nvSpPr>
            <p:spPr>
              <a:xfrm>
                <a:off x="7037598" y="3472140"/>
                <a:ext cx="294554" cy="29455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1F73F04-D45D-3577-ABC1-4BA4F442F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598" y="3472140"/>
                <a:ext cx="294554" cy="294554"/>
              </a:xfrm>
              <a:prstGeom prst="ellipse">
                <a:avLst/>
              </a:prstGeom>
              <a:blipFill>
                <a:blip r:embed="rId31"/>
                <a:stretch>
                  <a:fillRect l="-25490"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E48877D-F4B2-B96B-0D52-E9BE175E7382}"/>
                  </a:ext>
                </a:extLst>
              </p:cNvPr>
              <p:cNvSpPr txBox="1"/>
              <p:nvPr/>
            </p:nvSpPr>
            <p:spPr>
              <a:xfrm>
                <a:off x="343401" y="5326884"/>
                <a:ext cx="5320010" cy="1321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How</a:t>
                </a:r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is node 0 updated in graph 1 and graph 2?</a:t>
                </a:r>
                <a:b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UPD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AGG</m:t>
                        </m:r>
                        <m:d>
                          <m:d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000" i="0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MSG</m:t>
                            </m:r>
                            <m:d>
                              <m:d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000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br>
                  <a:rPr lang="en-US" sz="2000" b="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sz="20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UPD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AGG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MSG</m:t>
                            </m:r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LID4096" sz="20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E48877D-F4B2-B96B-0D52-E9BE175E7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1" y="5326884"/>
                <a:ext cx="5320010" cy="1321387"/>
              </a:xfrm>
              <a:prstGeom prst="rect">
                <a:avLst/>
              </a:prstGeom>
              <a:blipFill>
                <a:blip r:embed="rId32"/>
                <a:stretch>
                  <a:fillRect l="-1145" t="-2765" b="-13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Right Brace 166">
            <a:extLst>
              <a:ext uri="{FF2B5EF4-FFF2-40B4-BE49-F238E27FC236}">
                <a16:creationId xmlns:a16="http://schemas.microsoft.com/office/drawing/2014/main" id="{74F67CA2-9B6C-9F23-73F8-B5E0DA437F37}"/>
              </a:ext>
            </a:extLst>
          </p:cNvPr>
          <p:cNvSpPr/>
          <p:nvPr/>
        </p:nvSpPr>
        <p:spPr>
          <a:xfrm>
            <a:off x="5562062" y="5733907"/>
            <a:ext cx="218233" cy="893877"/>
          </a:xfrm>
          <a:prstGeom prst="rightBrace">
            <a:avLst>
              <a:gd name="adj1" fmla="val 84333"/>
              <a:gd name="adj2" fmla="val 50000"/>
            </a:avLst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4B91CC7-3F77-13A6-43C2-9C8B9FCC9090}"/>
              </a:ext>
            </a:extLst>
          </p:cNvPr>
          <p:cNvSpPr txBox="1"/>
          <p:nvPr/>
        </p:nvSpPr>
        <p:spPr>
          <a:xfrm>
            <a:off x="5920407" y="5840369"/>
            <a:ext cx="29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E75B6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The same! And because of 1., this is </a:t>
            </a:r>
            <a:r>
              <a:rPr lang="en-US" b="1" dirty="0">
                <a:solidFill>
                  <a:srgbClr val="2E75B6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true for all nodes</a:t>
            </a:r>
            <a:r>
              <a:rPr lang="en-US" dirty="0">
                <a:solidFill>
                  <a:srgbClr val="2E75B6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  <a:endParaRPr lang="LID4096" dirty="0">
              <a:solidFill>
                <a:srgbClr val="2E75B6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56112C2-50AA-BED5-380E-98250A0ADE31}"/>
                  </a:ext>
                </a:extLst>
              </p:cNvPr>
              <p:cNvSpPr txBox="1"/>
              <p:nvPr/>
            </p:nvSpPr>
            <p:spPr>
              <a:xfrm>
                <a:off x="9517511" y="5389571"/>
                <a:ext cx="28774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 READOUT is permutation invariant, we thus have: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</a:p>
              <a:p>
                <a:r>
                  <a:rPr lang="en-US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 </a:t>
                </a:r>
                <a:r>
                  <a:rPr lang="en-US" b="1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contradiction</a:t>
                </a:r>
                <a:r>
                  <a:rPr lang="en-US" dirty="0">
                    <a:solidFill>
                      <a:srgbClr val="C00000"/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  <a:endParaRPr lang="LID4096" dirty="0">
                  <a:solidFill>
                    <a:srgbClr val="C00000"/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56112C2-50AA-BED5-380E-98250A0AD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511" y="5389571"/>
                <a:ext cx="2877450" cy="1200329"/>
              </a:xfrm>
              <a:prstGeom prst="rect">
                <a:avLst/>
              </a:prstGeom>
              <a:blipFill>
                <a:blip r:embed="rId33"/>
                <a:stretch>
                  <a:fillRect l="-1695" t="-2030" b="-761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C31D546-7870-AFBA-FDEA-C54422551A3A}"/>
              </a:ext>
            </a:extLst>
          </p:cNvPr>
          <p:cNvCxnSpPr>
            <a:cxnSpLocks/>
          </p:cNvCxnSpPr>
          <p:nvPr/>
        </p:nvCxnSpPr>
        <p:spPr>
          <a:xfrm flipV="1">
            <a:off x="8914391" y="6160168"/>
            <a:ext cx="483990" cy="3367"/>
          </a:xfrm>
          <a:prstGeom prst="straightConnector1">
            <a:avLst/>
          </a:prstGeom>
          <a:ln w="38100" cap="rnd" cmpd="sng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4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/>
      <p:bldP spid="16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AE7D1-E23E-9A54-9986-9DC4ADEC2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3BF8-91FA-EE65-E7F3-D4C01021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 as good (or better) than 1-WL?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B1D01-7F78-1EBB-CFFC-DFEC0EE6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94D95-1D4E-455A-3245-EEE407C38C2A}"/>
              </a:ext>
            </a:extLst>
          </p:cNvPr>
          <p:cNvSpPr txBox="1"/>
          <p:nvPr/>
        </p:nvSpPr>
        <p:spPr>
          <a:xfrm>
            <a:off x="242890" y="1143000"/>
            <a:ext cx="1159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Yes!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The way we defined GNNs, they are as powerful as 1-WL if the MSG+AGG, UPD, and READOUT are injective functions! </a:t>
            </a:r>
          </a:p>
          <a:p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Then the GNN always maps different multisets to different labels, just like 1-WL.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C0507-1019-20E4-4DF8-B662CCE9DCC3}"/>
              </a:ext>
            </a:extLst>
          </p:cNvPr>
          <p:cNvSpPr txBox="1"/>
          <p:nvPr/>
        </p:nvSpPr>
        <p:spPr>
          <a:xfrm>
            <a:off x="242890" y="2606173"/>
            <a:ext cx="1159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But can GNNs go beyond 1-WL?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Yes!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19658-E254-7403-35B6-DD909960E140}"/>
                  </a:ext>
                </a:extLst>
              </p:cNvPr>
              <p:cNvSpPr txBox="1"/>
              <p:nvPr/>
            </p:nvSpPr>
            <p:spPr>
              <a:xfrm>
                <a:off x="242889" y="3076539"/>
                <a:ext cx="11593509" cy="1294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By tracking node identities, so we can distinguish “identical” </a:t>
                </a:r>
                <a:r>
                  <a:rPr lang="en-US" sz="2400" dirty="0" err="1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neighbourhoods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that are in different locations in the graph. Thus, we attach a unique “identifier” (e.g., one-hot coded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) to each node label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(0)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eaufort for LOL" panose="02020503050000020004" pitchFamily="18" charset="0"/>
                      </a:rPr>
                      <m:t>⊕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eaufort for LOL" panose="020205030500000200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), basically giving them names :)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19658-E254-7403-35B6-DD909960E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9" y="3076539"/>
                <a:ext cx="11593509" cy="1294970"/>
              </a:xfrm>
              <a:prstGeom prst="rect">
                <a:avLst/>
              </a:prstGeom>
              <a:blipFill>
                <a:blip r:embed="rId2"/>
                <a:stretch>
                  <a:fillRect l="-841" t="-3774" b="-849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F24CF6-40AE-334F-C822-27DED212B494}"/>
              </a:ext>
            </a:extLst>
          </p:cNvPr>
          <p:cNvSpPr/>
          <p:nvPr/>
        </p:nvSpPr>
        <p:spPr>
          <a:xfrm>
            <a:off x="2517009" y="550227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F4FA0F-F671-369F-5773-3C0A703288E6}"/>
              </a:ext>
            </a:extLst>
          </p:cNvPr>
          <p:cNvSpPr/>
          <p:nvPr/>
        </p:nvSpPr>
        <p:spPr>
          <a:xfrm>
            <a:off x="2517009" y="4569727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00D179-443C-B7AE-6E5C-1B2772888FB9}"/>
              </a:ext>
            </a:extLst>
          </p:cNvPr>
          <p:cNvSpPr/>
          <p:nvPr/>
        </p:nvSpPr>
        <p:spPr>
          <a:xfrm>
            <a:off x="1975253" y="504535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003576-ADFB-B89A-EFE4-011EE7926DB6}"/>
              </a:ext>
            </a:extLst>
          </p:cNvPr>
          <p:cNvCxnSpPr>
            <a:cxnSpLocks/>
            <a:stCxn id="9" idx="5"/>
            <a:endCxn id="7" idx="1"/>
          </p:cNvCxnSpPr>
          <p:nvPr/>
        </p:nvCxnSpPr>
        <p:spPr>
          <a:xfrm>
            <a:off x="2338397" y="5408496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5FB71-7DCB-D205-131D-3D872B2D60DF}"/>
              </a:ext>
            </a:extLst>
          </p:cNvPr>
          <p:cNvCxnSpPr>
            <a:cxnSpLocks/>
            <a:stCxn id="9" idx="7"/>
            <a:endCxn id="8" idx="3"/>
          </p:cNvCxnSpPr>
          <p:nvPr/>
        </p:nvCxnSpPr>
        <p:spPr>
          <a:xfrm flipV="1">
            <a:off x="2338397" y="4932871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539AF0B-4667-A184-4CA4-D6ECCBE0FA4C}"/>
              </a:ext>
            </a:extLst>
          </p:cNvPr>
          <p:cNvSpPr/>
          <p:nvPr/>
        </p:nvSpPr>
        <p:spPr>
          <a:xfrm>
            <a:off x="3049215" y="504353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6C080D-58BA-B0BC-1B53-119FE2B6146E}"/>
              </a:ext>
            </a:extLst>
          </p:cNvPr>
          <p:cNvCxnSpPr>
            <a:cxnSpLocks/>
            <a:stCxn id="12" idx="3"/>
            <a:endCxn id="7" idx="7"/>
          </p:cNvCxnSpPr>
          <p:nvPr/>
        </p:nvCxnSpPr>
        <p:spPr>
          <a:xfrm flipH="1">
            <a:off x="2880153" y="5406677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DB5A13-E875-3623-2926-8308A2E720FD}"/>
              </a:ext>
            </a:extLst>
          </p:cNvPr>
          <p:cNvCxnSpPr>
            <a:cxnSpLocks/>
            <a:stCxn id="12" idx="1"/>
            <a:endCxn id="8" idx="5"/>
          </p:cNvCxnSpPr>
          <p:nvPr/>
        </p:nvCxnSpPr>
        <p:spPr>
          <a:xfrm flipH="1" flipV="1">
            <a:off x="2880153" y="4932871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F1F8294-CF9B-B538-1AB1-6C1B80548E2E}"/>
              </a:ext>
            </a:extLst>
          </p:cNvPr>
          <p:cNvSpPr/>
          <p:nvPr/>
        </p:nvSpPr>
        <p:spPr>
          <a:xfrm>
            <a:off x="3847334" y="504353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B1F5B1-E9BE-1B38-07AE-C81E0C00143F}"/>
              </a:ext>
            </a:extLst>
          </p:cNvPr>
          <p:cNvCxnSpPr>
            <a:cxnSpLocks/>
            <a:stCxn id="15" idx="2"/>
            <a:endCxn id="12" idx="6"/>
          </p:cNvCxnSpPr>
          <p:nvPr/>
        </p:nvCxnSpPr>
        <p:spPr>
          <a:xfrm flipH="1">
            <a:off x="3474665" y="5256258"/>
            <a:ext cx="372669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2A71959-F0E1-AE8F-A431-88B6F344EB43}"/>
              </a:ext>
            </a:extLst>
          </p:cNvPr>
          <p:cNvSpPr/>
          <p:nvPr/>
        </p:nvSpPr>
        <p:spPr>
          <a:xfrm>
            <a:off x="4423203" y="550227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BD398C-B196-3E20-3DA7-0DA0824C4EEB}"/>
              </a:ext>
            </a:extLst>
          </p:cNvPr>
          <p:cNvSpPr/>
          <p:nvPr/>
        </p:nvSpPr>
        <p:spPr>
          <a:xfrm>
            <a:off x="4423203" y="4569727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038757-F4BC-69FE-81DF-074D63CB152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244591" y="5408496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0B298D-F509-DCC3-CACD-F186B0CC3D51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4244591" y="4932871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62BF9AC-ACB7-B61D-F6DE-18EFB88CA09A}"/>
              </a:ext>
            </a:extLst>
          </p:cNvPr>
          <p:cNvSpPr/>
          <p:nvPr/>
        </p:nvSpPr>
        <p:spPr>
          <a:xfrm>
            <a:off x="4955409" y="504353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957DB4-C344-179C-07AF-F9AC3E68DE66}"/>
              </a:ext>
            </a:extLst>
          </p:cNvPr>
          <p:cNvCxnSpPr>
            <a:cxnSpLocks/>
            <a:stCxn id="21" idx="3"/>
            <a:endCxn id="17" idx="7"/>
          </p:cNvCxnSpPr>
          <p:nvPr/>
        </p:nvCxnSpPr>
        <p:spPr>
          <a:xfrm flipH="1">
            <a:off x="4786347" y="5406677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F5F0E0-C848-86B0-B55B-2969424FBA4E}"/>
              </a:ext>
            </a:extLst>
          </p:cNvPr>
          <p:cNvCxnSpPr>
            <a:cxnSpLocks/>
            <a:stCxn id="21" idx="1"/>
            <a:endCxn id="18" idx="5"/>
          </p:cNvCxnSpPr>
          <p:nvPr/>
        </p:nvCxnSpPr>
        <p:spPr>
          <a:xfrm flipH="1" flipV="1">
            <a:off x="4786347" y="4932871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6A6425-0E3A-DD5B-EA7C-23740707FC4C}"/>
              </a:ext>
            </a:extLst>
          </p:cNvPr>
          <p:cNvSpPr txBox="1"/>
          <p:nvPr/>
        </p:nvSpPr>
        <p:spPr>
          <a:xfrm>
            <a:off x="242889" y="6024108"/>
            <a:ext cx="11441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Problem:</a:t>
            </a:r>
            <a:r>
              <a:rPr lang="en-US" sz="24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 Now our GNN is not permutation invariant anymore, </a:t>
            </a:r>
            <a:br>
              <a:rPr lang="en-US" sz="24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</a:br>
            <a:r>
              <a:rPr lang="en-US" sz="2400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meaning that it does not generalize to different graphs! :(</a:t>
            </a:r>
            <a:endParaRPr lang="LID4096" sz="2400" b="1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92D4F0-589D-080C-D2DF-43288EDBA618}"/>
              </a:ext>
            </a:extLst>
          </p:cNvPr>
          <p:cNvSpPr/>
          <p:nvPr/>
        </p:nvSpPr>
        <p:spPr>
          <a:xfrm>
            <a:off x="242889" y="1104260"/>
            <a:ext cx="11377611" cy="132556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0167915-DC41-77D0-D429-FDE4F04D7BC1}"/>
              </a:ext>
            </a:extLst>
          </p:cNvPr>
          <p:cNvSpPr/>
          <p:nvPr/>
        </p:nvSpPr>
        <p:spPr>
          <a:xfrm>
            <a:off x="275045" y="2606173"/>
            <a:ext cx="11345455" cy="3417936"/>
          </a:xfrm>
          <a:prstGeom prst="roundRect">
            <a:avLst>
              <a:gd name="adj" fmla="val 4996"/>
            </a:avLst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2D69D1-C793-138C-D2B7-08370670871A}"/>
              </a:ext>
            </a:extLst>
          </p:cNvPr>
          <p:cNvSpPr/>
          <p:nvPr/>
        </p:nvSpPr>
        <p:spPr>
          <a:xfrm>
            <a:off x="6976488" y="550227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LID4096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016C65-673A-B271-9672-3E6BF8CFE911}"/>
              </a:ext>
            </a:extLst>
          </p:cNvPr>
          <p:cNvSpPr/>
          <p:nvPr/>
        </p:nvSpPr>
        <p:spPr>
          <a:xfrm>
            <a:off x="6976488" y="4569727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LID4096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A090EF-E7EC-03C6-267E-0B6436FB9B24}"/>
              </a:ext>
            </a:extLst>
          </p:cNvPr>
          <p:cNvSpPr/>
          <p:nvPr/>
        </p:nvSpPr>
        <p:spPr>
          <a:xfrm>
            <a:off x="6434732" y="5045352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LID4096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9D5AFBE-420D-981F-E64D-445E96949523}"/>
              </a:ext>
            </a:extLst>
          </p:cNvPr>
          <p:cNvCxnSpPr>
            <a:cxnSpLocks/>
            <a:stCxn id="46" idx="5"/>
            <a:endCxn id="44" idx="1"/>
          </p:cNvCxnSpPr>
          <p:nvPr/>
        </p:nvCxnSpPr>
        <p:spPr>
          <a:xfrm>
            <a:off x="6797876" y="5408496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D1FD10-8C59-939E-8C2F-72A6FD7B1E5D}"/>
              </a:ext>
            </a:extLst>
          </p:cNvPr>
          <p:cNvCxnSpPr>
            <a:cxnSpLocks/>
            <a:stCxn id="46" idx="7"/>
            <a:endCxn id="45" idx="3"/>
          </p:cNvCxnSpPr>
          <p:nvPr/>
        </p:nvCxnSpPr>
        <p:spPr>
          <a:xfrm flipV="1">
            <a:off x="6797876" y="4932871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FA73866C-D02F-3F6A-8F90-74010B04562D}"/>
              </a:ext>
            </a:extLst>
          </p:cNvPr>
          <p:cNvSpPr/>
          <p:nvPr/>
        </p:nvSpPr>
        <p:spPr>
          <a:xfrm>
            <a:off x="7508694" y="504353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LID4096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D07A448-35C9-CAD3-7EB7-FAB58D77F0B2}"/>
              </a:ext>
            </a:extLst>
          </p:cNvPr>
          <p:cNvCxnSpPr>
            <a:cxnSpLocks/>
            <a:stCxn id="49" idx="3"/>
            <a:endCxn id="44" idx="7"/>
          </p:cNvCxnSpPr>
          <p:nvPr/>
        </p:nvCxnSpPr>
        <p:spPr>
          <a:xfrm flipH="1">
            <a:off x="7339632" y="5406677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2C7A62-16E1-F422-5F72-AFD4D50F15DC}"/>
              </a:ext>
            </a:extLst>
          </p:cNvPr>
          <p:cNvCxnSpPr>
            <a:cxnSpLocks/>
            <a:stCxn id="49" idx="1"/>
            <a:endCxn id="45" idx="5"/>
          </p:cNvCxnSpPr>
          <p:nvPr/>
        </p:nvCxnSpPr>
        <p:spPr>
          <a:xfrm flipH="1" flipV="1">
            <a:off x="7339632" y="4932871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041A646-D940-9296-2C53-E499AD137D75}"/>
              </a:ext>
            </a:extLst>
          </p:cNvPr>
          <p:cNvSpPr/>
          <p:nvPr/>
        </p:nvSpPr>
        <p:spPr>
          <a:xfrm>
            <a:off x="8306813" y="504353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LID4096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C23D195-3D20-8336-FD45-9D537B23B8B1}"/>
              </a:ext>
            </a:extLst>
          </p:cNvPr>
          <p:cNvCxnSpPr>
            <a:cxnSpLocks/>
            <a:stCxn id="52" idx="2"/>
            <a:endCxn id="49" idx="6"/>
          </p:cNvCxnSpPr>
          <p:nvPr/>
        </p:nvCxnSpPr>
        <p:spPr>
          <a:xfrm flipH="1">
            <a:off x="7934144" y="5256258"/>
            <a:ext cx="372669" cy="0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7A2685FF-185B-1B7D-FB39-C8417F696F77}"/>
              </a:ext>
            </a:extLst>
          </p:cNvPr>
          <p:cNvSpPr/>
          <p:nvPr/>
        </p:nvSpPr>
        <p:spPr>
          <a:xfrm>
            <a:off x="8882682" y="5502275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LID4096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22F21A7-217C-A24D-3427-B44964392DE9}"/>
              </a:ext>
            </a:extLst>
          </p:cNvPr>
          <p:cNvSpPr/>
          <p:nvPr/>
        </p:nvSpPr>
        <p:spPr>
          <a:xfrm>
            <a:off x="8882682" y="4569727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LID4096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C86ACD-0C20-813E-C4BE-75E4477E5B6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704070" y="5408496"/>
            <a:ext cx="240918" cy="15608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6B8F25E-EE4B-0F36-137C-FE131B1CF075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8704070" y="4932871"/>
            <a:ext cx="240918" cy="17478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1F1BF2C0-3242-ED94-8A92-BCDE321B2A8B}"/>
              </a:ext>
            </a:extLst>
          </p:cNvPr>
          <p:cNvSpPr/>
          <p:nvPr/>
        </p:nvSpPr>
        <p:spPr>
          <a:xfrm>
            <a:off x="9414888" y="5043533"/>
            <a:ext cx="425450" cy="4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LID4096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A69AD5F-A35E-2C70-521A-A19EF78D5412}"/>
              </a:ext>
            </a:extLst>
          </p:cNvPr>
          <p:cNvCxnSpPr>
            <a:cxnSpLocks/>
            <a:stCxn id="58" idx="3"/>
            <a:endCxn id="54" idx="7"/>
          </p:cNvCxnSpPr>
          <p:nvPr/>
        </p:nvCxnSpPr>
        <p:spPr>
          <a:xfrm flipH="1">
            <a:off x="9245826" y="5406677"/>
            <a:ext cx="231368" cy="157904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967EDA7-5FC8-FCB9-1CD3-FB03C0FCB834}"/>
              </a:ext>
            </a:extLst>
          </p:cNvPr>
          <p:cNvCxnSpPr>
            <a:cxnSpLocks/>
            <a:stCxn id="58" idx="1"/>
            <a:endCxn id="55" idx="5"/>
          </p:cNvCxnSpPr>
          <p:nvPr/>
        </p:nvCxnSpPr>
        <p:spPr>
          <a:xfrm flipH="1" flipV="1">
            <a:off x="9245826" y="4932871"/>
            <a:ext cx="231368" cy="172968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2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2" grpId="0" animBg="1"/>
      <p:bldP spid="15" grpId="0" animBg="1"/>
      <p:bldP spid="17" grpId="0" animBg="1"/>
      <p:bldP spid="18" grpId="0" animBg="1"/>
      <p:bldP spid="21" grpId="0" animBg="1"/>
      <p:bldP spid="41" grpId="0"/>
      <p:bldP spid="43" grpId="0" animBg="1"/>
      <p:bldP spid="44" grpId="0" animBg="1"/>
      <p:bldP spid="45" grpId="0" animBg="1"/>
      <p:bldP spid="46" grpId="0" animBg="1"/>
      <p:bldP spid="49" grpId="0" animBg="1"/>
      <p:bldP spid="52" grpId="0" animBg="1"/>
      <p:bldP spid="54" grpId="0" animBg="1"/>
      <p:bldP spid="55" grpId="0" animBg="1"/>
      <p:bldP spid="5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1C349-C00E-C882-0247-B286B0E8C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38E14B-0AFF-3A8B-EA0B-2115D01E71DF}"/>
              </a:ext>
            </a:extLst>
          </p:cNvPr>
          <p:cNvSpPr/>
          <p:nvPr/>
        </p:nvSpPr>
        <p:spPr>
          <a:xfrm>
            <a:off x="198441" y="2766147"/>
            <a:ext cx="8583609" cy="89223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A79BD-A91B-D41E-32FC-95DE41C3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(factorization) Reloaded 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12725-63D1-A789-ED4F-3516E59A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86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F7C62-8CB2-D7EA-D091-CC7F4B89AFDF}"/>
              </a:ext>
            </a:extLst>
          </p:cNvPr>
          <p:cNvSpPr txBox="1"/>
          <p:nvPr/>
        </p:nvSpPr>
        <p:spPr>
          <a:xfrm>
            <a:off x="242891" y="1205975"/>
            <a:ext cx="1208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Can we give nodes unique “identifiers” while keeping permutation invariance?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E947A-6A94-ABC3-0EB0-925607B29C30}"/>
                  </a:ext>
                </a:extLst>
              </p:cNvPr>
              <p:cNvSpPr txBox="1"/>
              <p:nvPr/>
            </p:nvSpPr>
            <p:spPr>
              <a:xfrm>
                <a:off x="242891" y="1777475"/>
                <a:ext cx="68337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Assume our graph has adjacency matrix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𝑨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</a:p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with singular value decomposition          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𝑨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𝑼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𝚺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p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E947A-6A94-ABC3-0EB0-925607B29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1777475"/>
                <a:ext cx="6833780" cy="830997"/>
              </a:xfrm>
              <a:prstGeom prst="rect">
                <a:avLst/>
              </a:prstGeom>
              <a:blipFill>
                <a:blip r:embed="rId2"/>
                <a:stretch>
                  <a:fillRect l="-1427" t="-5882" b="-1691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D4E448-6FA0-DA3F-6829-1E3FE4148890}"/>
                  </a:ext>
                </a:extLst>
              </p:cNvPr>
              <p:cNvSpPr txBox="1"/>
              <p:nvPr/>
            </p:nvSpPr>
            <p:spPr>
              <a:xfrm>
                <a:off x="242891" y="2796766"/>
                <a:ext cx="84608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Permuting nodes in the graph = permuting columns and rows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𝑨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!</a:t>
                </a:r>
              </a:p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This leads  to a permutation of rows in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𝑼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.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D4E448-6FA0-DA3F-6829-1E3FE4148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91" y="2796766"/>
                <a:ext cx="8460842" cy="830997"/>
              </a:xfrm>
              <a:prstGeom prst="rect">
                <a:avLst/>
              </a:prstGeom>
              <a:blipFill>
                <a:blip r:embed="rId3"/>
                <a:stretch>
                  <a:fillRect l="-1153" t="-5882" r="-432" b="-161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1888-B4D3-24B7-8D98-F4E11A97483F}"/>
                  </a:ext>
                </a:extLst>
              </p:cNvPr>
              <p:cNvSpPr txBox="1"/>
              <p:nvPr/>
            </p:nvSpPr>
            <p:spPr>
              <a:xfrm>
                <a:off x="4525976" y="4811192"/>
                <a:ext cx="2550695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0" b="0" i="1" smtClean="0">
                        <a:latin typeface="Cambria Math" panose="02040503050406030204" pitchFamily="18" charset="0"/>
                      </a:rPr>
                      <m:t>(       )</m:t>
                    </m:r>
                  </m:oMath>
                </a14:m>
                <a:r>
                  <a:rPr lang="en-US" sz="10000" dirty="0"/>
                  <a:t>     </a:t>
                </a:r>
                <a:endParaRPr lang="LID4096" sz="10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1888-B4D3-24B7-8D98-F4E11A974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976" y="4811192"/>
                <a:ext cx="2550695" cy="1538883"/>
              </a:xfrm>
              <a:prstGeom prst="rect">
                <a:avLst/>
              </a:prstGeom>
              <a:blipFill>
                <a:blip r:embed="rId4"/>
                <a:stretch>
                  <a:fillRect r="-138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506F43-BE79-1B89-DAE9-5DA223A00A3C}"/>
                  </a:ext>
                </a:extLst>
              </p:cNvPr>
              <p:cNvSpPr txBox="1"/>
              <p:nvPr/>
            </p:nvSpPr>
            <p:spPr>
              <a:xfrm>
                <a:off x="8859284" y="4784046"/>
                <a:ext cx="2550695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000" b="0" i="1" smtClean="0">
                        <a:latin typeface="Cambria Math" panose="02040503050406030204" pitchFamily="18" charset="0"/>
                      </a:rPr>
                      <m:t>(       )</m:t>
                    </m:r>
                  </m:oMath>
                </a14:m>
                <a:r>
                  <a:rPr lang="en-US" sz="10000" dirty="0"/>
                  <a:t>     </a:t>
                </a:r>
                <a:endParaRPr lang="LID4096" sz="10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506F43-BE79-1B89-DAE9-5DA223A00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284" y="4784046"/>
                <a:ext cx="2550695" cy="1538883"/>
              </a:xfrm>
              <a:prstGeom prst="rect">
                <a:avLst/>
              </a:prstGeom>
              <a:blipFill>
                <a:blip r:embed="rId5"/>
                <a:stretch>
                  <a:fillRect r="-138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B0A708A-D988-2BCD-7912-2B926E02AEE4}"/>
              </a:ext>
            </a:extLst>
          </p:cNvPr>
          <p:cNvSpPr/>
          <p:nvPr/>
        </p:nvSpPr>
        <p:spPr>
          <a:xfrm>
            <a:off x="4904112" y="5296857"/>
            <a:ext cx="2227561" cy="162482"/>
          </a:xfrm>
          <a:prstGeom prst="rect">
            <a:avLst/>
          </a:prstGeom>
          <a:solidFill>
            <a:schemeClr val="accent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87965C-BB1C-1131-5DBA-3C18CD4A0E08}"/>
              </a:ext>
            </a:extLst>
          </p:cNvPr>
          <p:cNvSpPr/>
          <p:nvPr/>
        </p:nvSpPr>
        <p:spPr>
          <a:xfrm>
            <a:off x="4904112" y="5863763"/>
            <a:ext cx="2227561" cy="162482"/>
          </a:xfrm>
          <a:prstGeom prst="rect">
            <a:avLst/>
          </a:prstGeom>
          <a:solidFill>
            <a:schemeClr val="accent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6E3A1-2FE6-9A83-F3FD-4626A2A0253C}"/>
              </a:ext>
            </a:extLst>
          </p:cNvPr>
          <p:cNvSpPr/>
          <p:nvPr/>
        </p:nvSpPr>
        <p:spPr>
          <a:xfrm rot="16200000">
            <a:off x="4932814" y="5609084"/>
            <a:ext cx="1184940" cy="162485"/>
          </a:xfrm>
          <a:prstGeom prst="rect">
            <a:avLst/>
          </a:prstGeom>
          <a:solidFill>
            <a:schemeClr val="accent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9AAD50-AFC4-14D5-B36C-BC6F6C63078A}"/>
              </a:ext>
            </a:extLst>
          </p:cNvPr>
          <p:cNvSpPr/>
          <p:nvPr/>
        </p:nvSpPr>
        <p:spPr>
          <a:xfrm rot="16200000">
            <a:off x="6005117" y="5609084"/>
            <a:ext cx="1184941" cy="162486"/>
          </a:xfrm>
          <a:prstGeom prst="rect">
            <a:avLst/>
          </a:prstGeom>
          <a:solidFill>
            <a:schemeClr val="accent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0C7DDA-9DD1-6B42-7D80-CFBE1E127DDC}"/>
                  </a:ext>
                </a:extLst>
              </p:cNvPr>
              <p:cNvSpPr txBox="1"/>
              <p:nvPr/>
            </p:nvSpPr>
            <p:spPr>
              <a:xfrm>
                <a:off x="3934710" y="5026635"/>
                <a:ext cx="9144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0C7DDA-9DD1-6B42-7D80-CFBE1E12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710" y="5026635"/>
                <a:ext cx="9144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790777-53F0-2081-6A48-346E938CC77E}"/>
                  </a:ext>
                </a:extLst>
              </p:cNvPr>
              <p:cNvSpPr txBox="1"/>
              <p:nvPr/>
            </p:nvSpPr>
            <p:spPr>
              <a:xfrm>
                <a:off x="3892887" y="5668005"/>
                <a:ext cx="9144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790777-53F0-2081-6A48-346E938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87" y="5668005"/>
                <a:ext cx="91440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06E03A-AF4B-5296-2B16-AB18D3E1CB32}"/>
                  </a:ext>
                </a:extLst>
              </p:cNvPr>
              <p:cNvSpPr txBox="1"/>
              <p:nvPr/>
            </p:nvSpPr>
            <p:spPr>
              <a:xfrm>
                <a:off x="5068084" y="4543858"/>
                <a:ext cx="9144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06E03A-AF4B-5296-2B16-AB18D3E1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084" y="4543858"/>
                <a:ext cx="9144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96F273-EBC2-EAE8-1F81-6084EDA6BC46}"/>
                  </a:ext>
                </a:extLst>
              </p:cNvPr>
              <p:cNvSpPr txBox="1"/>
              <p:nvPr/>
            </p:nvSpPr>
            <p:spPr>
              <a:xfrm>
                <a:off x="6162271" y="4534193"/>
                <a:ext cx="9144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96F273-EBC2-EAE8-1F81-6084EDA6B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271" y="4534193"/>
                <a:ext cx="91440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D381FA71-FA8F-F0AF-159A-19474D1BCAB7}"/>
              </a:ext>
            </a:extLst>
          </p:cNvPr>
          <p:cNvSpPr/>
          <p:nvPr/>
        </p:nvSpPr>
        <p:spPr>
          <a:xfrm rot="10988317">
            <a:off x="3948672" y="5256276"/>
            <a:ext cx="449179" cy="823458"/>
          </a:xfrm>
          <a:prstGeom prst="arc">
            <a:avLst>
              <a:gd name="adj1" fmla="val 16200000"/>
              <a:gd name="adj2" fmla="val 5448255"/>
            </a:avLst>
          </a:prstGeom>
          <a:ln w="38100" cap="rnd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DC9B75E-1AF3-118F-9B52-AAF9D1922004}"/>
              </a:ext>
            </a:extLst>
          </p:cNvPr>
          <p:cNvSpPr/>
          <p:nvPr/>
        </p:nvSpPr>
        <p:spPr>
          <a:xfrm rot="16200000">
            <a:off x="5863813" y="4256115"/>
            <a:ext cx="449179" cy="823458"/>
          </a:xfrm>
          <a:prstGeom prst="arc">
            <a:avLst>
              <a:gd name="adj1" fmla="val 16200000"/>
              <a:gd name="adj2" fmla="val 5448255"/>
            </a:avLst>
          </a:prstGeom>
          <a:ln w="38100" cap="rnd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9184EB-FF03-2A6A-4DD8-04FD6C50FF34}"/>
              </a:ext>
            </a:extLst>
          </p:cNvPr>
          <p:cNvSpPr/>
          <p:nvPr/>
        </p:nvSpPr>
        <p:spPr>
          <a:xfrm>
            <a:off x="9270508" y="5296595"/>
            <a:ext cx="2227561" cy="162482"/>
          </a:xfrm>
          <a:prstGeom prst="rect">
            <a:avLst/>
          </a:prstGeom>
          <a:solidFill>
            <a:schemeClr val="accent1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AA8F3E-9FAC-1DB4-4290-AF6635CC0EF9}"/>
              </a:ext>
            </a:extLst>
          </p:cNvPr>
          <p:cNvSpPr/>
          <p:nvPr/>
        </p:nvSpPr>
        <p:spPr>
          <a:xfrm>
            <a:off x="9270508" y="5863501"/>
            <a:ext cx="2227561" cy="162482"/>
          </a:xfrm>
          <a:prstGeom prst="rect">
            <a:avLst/>
          </a:prstGeom>
          <a:solidFill>
            <a:schemeClr val="accent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31BEBD-8D0A-7228-3A8F-1E01254D1DED}"/>
                  </a:ext>
                </a:extLst>
              </p:cNvPr>
              <p:cNvSpPr txBox="1"/>
              <p:nvPr/>
            </p:nvSpPr>
            <p:spPr>
              <a:xfrm>
                <a:off x="8301106" y="5026373"/>
                <a:ext cx="9144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31BEBD-8D0A-7228-3A8F-1E01254D1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106" y="5026373"/>
                <a:ext cx="914400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853B4C-C402-972F-B447-517A5151B55B}"/>
                  </a:ext>
                </a:extLst>
              </p:cNvPr>
              <p:cNvSpPr txBox="1"/>
              <p:nvPr/>
            </p:nvSpPr>
            <p:spPr>
              <a:xfrm>
                <a:off x="8259283" y="5667743"/>
                <a:ext cx="9144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853B4C-C402-972F-B447-517A5151B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283" y="5667743"/>
                <a:ext cx="91440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>
            <a:extLst>
              <a:ext uri="{FF2B5EF4-FFF2-40B4-BE49-F238E27FC236}">
                <a16:creationId xmlns:a16="http://schemas.microsoft.com/office/drawing/2014/main" id="{00767875-0D74-5821-07D0-D948F47BC5E5}"/>
              </a:ext>
            </a:extLst>
          </p:cNvPr>
          <p:cNvSpPr/>
          <p:nvPr/>
        </p:nvSpPr>
        <p:spPr>
          <a:xfrm rot="10988317">
            <a:off x="8315068" y="5256014"/>
            <a:ext cx="449179" cy="823458"/>
          </a:xfrm>
          <a:prstGeom prst="arc">
            <a:avLst>
              <a:gd name="adj1" fmla="val 16200000"/>
              <a:gd name="adj2" fmla="val 5448255"/>
            </a:avLst>
          </a:prstGeom>
          <a:ln w="38100" cap="rnd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5B2375-E544-2E08-88BC-2D7420B9B97A}"/>
              </a:ext>
            </a:extLst>
          </p:cNvPr>
          <p:cNvSpPr/>
          <p:nvPr/>
        </p:nvSpPr>
        <p:spPr>
          <a:xfrm>
            <a:off x="1202236" y="4573647"/>
            <a:ext cx="430989" cy="43098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D09507-30FD-13C3-F5ED-74023C1AC2D1}"/>
              </a:ext>
            </a:extLst>
          </p:cNvPr>
          <p:cNvSpPr/>
          <p:nvPr/>
        </p:nvSpPr>
        <p:spPr>
          <a:xfrm>
            <a:off x="995837" y="5487996"/>
            <a:ext cx="430989" cy="43098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752FDAF-A0DA-17C3-1191-CBBC60698346}"/>
                  </a:ext>
                </a:extLst>
              </p:cNvPr>
              <p:cNvSpPr/>
              <p:nvPr/>
            </p:nvSpPr>
            <p:spPr>
              <a:xfrm>
                <a:off x="1898490" y="5761229"/>
                <a:ext cx="430989" cy="430989"/>
              </a:xfrm>
              <a:prstGeom prst="ellipse">
                <a:avLst/>
              </a:prstGeom>
              <a:solidFill>
                <a:srgbClr val="E3B08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752FDAF-A0DA-17C3-1191-CBBC606983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490" y="5761229"/>
                <a:ext cx="430989" cy="430989"/>
              </a:xfrm>
              <a:prstGeom prst="ellipse">
                <a:avLst/>
              </a:prstGeom>
              <a:blipFill>
                <a:blip r:embed="rId12"/>
                <a:stretch>
                  <a:fillRect t="-12329" r="-10959" b="-3287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A11A00A-DA23-EB7A-AF99-D1884B187E0D}"/>
                  </a:ext>
                </a:extLst>
              </p:cNvPr>
              <p:cNvSpPr/>
              <p:nvPr/>
            </p:nvSpPr>
            <p:spPr>
              <a:xfrm>
                <a:off x="2083978" y="4934775"/>
                <a:ext cx="430989" cy="430989"/>
              </a:xfrm>
              <a:prstGeom prst="ellipse">
                <a:avLst/>
              </a:prstGeom>
              <a:solidFill>
                <a:srgbClr val="9BBDD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A11A00A-DA23-EB7A-AF99-D1884B187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978" y="4934775"/>
                <a:ext cx="430989" cy="430989"/>
              </a:xfrm>
              <a:prstGeom prst="ellipse">
                <a:avLst/>
              </a:prstGeom>
              <a:blipFill>
                <a:blip r:embed="rId13"/>
                <a:stretch>
                  <a:fillRect l="-2740" t="-13889" r="-10959" b="-3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955E6E4-00CE-4059-E4E6-13799B52C50A}"/>
              </a:ext>
            </a:extLst>
          </p:cNvPr>
          <p:cNvCxnSpPr>
            <a:cxnSpLocks/>
            <a:stCxn id="34" idx="1"/>
            <a:endCxn id="33" idx="6"/>
          </p:cNvCxnSpPr>
          <p:nvPr/>
        </p:nvCxnSpPr>
        <p:spPr>
          <a:xfrm flipH="1" flipV="1">
            <a:off x="1426826" y="5703491"/>
            <a:ext cx="534781" cy="120855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FB9DBB-93E6-CE44-F9B8-02BA5791BA4D}"/>
              </a:ext>
            </a:extLst>
          </p:cNvPr>
          <p:cNvCxnSpPr>
            <a:cxnSpLocks/>
            <a:stCxn id="33" idx="0"/>
            <a:endCxn id="32" idx="5"/>
          </p:cNvCxnSpPr>
          <p:nvPr/>
        </p:nvCxnSpPr>
        <p:spPr>
          <a:xfrm flipV="1">
            <a:off x="1211332" y="4941519"/>
            <a:ext cx="358776" cy="54647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36BC32-80FE-1D8F-5F27-6509E9972A70}"/>
              </a:ext>
            </a:extLst>
          </p:cNvPr>
          <p:cNvCxnSpPr>
            <a:cxnSpLocks/>
            <a:stCxn id="34" idx="1"/>
            <a:endCxn id="32" idx="5"/>
          </p:cNvCxnSpPr>
          <p:nvPr/>
        </p:nvCxnSpPr>
        <p:spPr>
          <a:xfrm flipH="1" flipV="1">
            <a:off x="1570108" y="4941519"/>
            <a:ext cx="391499" cy="882827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D6A9B1E-9260-C101-F7D5-4856CDED435E}"/>
              </a:ext>
            </a:extLst>
          </p:cNvPr>
          <p:cNvCxnSpPr>
            <a:cxnSpLocks/>
            <a:stCxn id="35" idx="1"/>
            <a:endCxn id="32" idx="5"/>
          </p:cNvCxnSpPr>
          <p:nvPr/>
        </p:nvCxnSpPr>
        <p:spPr>
          <a:xfrm flipH="1" flipV="1">
            <a:off x="1570108" y="4941519"/>
            <a:ext cx="576987" cy="56373"/>
          </a:xfrm>
          <a:prstGeom prst="line">
            <a:avLst/>
          </a:prstGeom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>
            <a:extLst>
              <a:ext uri="{FF2B5EF4-FFF2-40B4-BE49-F238E27FC236}">
                <a16:creationId xmlns:a16="http://schemas.microsoft.com/office/drawing/2014/main" id="{E6AD8079-F54C-9812-0BD2-A7DD959B8D4B}"/>
              </a:ext>
            </a:extLst>
          </p:cNvPr>
          <p:cNvSpPr/>
          <p:nvPr/>
        </p:nvSpPr>
        <p:spPr>
          <a:xfrm rot="813471">
            <a:off x="2247982" y="5274092"/>
            <a:ext cx="449179" cy="823458"/>
          </a:xfrm>
          <a:prstGeom prst="arc">
            <a:avLst>
              <a:gd name="adj1" fmla="val 16200000"/>
              <a:gd name="adj2" fmla="val 5448255"/>
            </a:avLst>
          </a:prstGeom>
          <a:ln w="38100" cap="rnd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39F862-C20D-967B-C30A-59A50BFEB309}"/>
              </a:ext>
            </a:extLst>
          </p:cNvPr>
          <p:cNvSpPr txBox="1"/>
          <p:nvPr/>
        </p:nvSpPr>
        <p:spPr>
          <a:xfrm>
            <a:off x="255132" y="4110400"/>
            <a:ext cx="131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Graph</a:t>
            </a:r>
            <a:endParaRPr lang="LID4096" sz="2400" b="1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385525-4F20-6AD0-89C8-37E218BCBF13}"/>
                  </a:ext>
                </a:extLst>
              </p:cNvPr>
              <p:cNvSpPr txBox="1"/>
              <p:nvPr/>
            </p:nvSpPr>
            <p:spPr>
              <a:xfrm>
                <a:off x="3541795" y="4145223"/>
                <a:ext cx="1314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𝑨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385525-4F20-6AD0-89C8-37E218BC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795" y="4145223"/>
                <a:ext cx="1314976" cy="461665"/>
              </a:xfrm>
              <a:prstGeom prst="rect">
                <a:avLst/>
              </a:prstGeom>
              <a:blipFill>
                <a:blip r:embed="rId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6EC445-100F-9541-3F5E-7CBDC4AD42F8}"/>
                  </a:ext>
                </a:extLst>
              </p:cNvPr>
              <p:cNvSpPr txBox="1"/>
              <p:nvPr/>
            </p:nvSpPr>
            <p:spPr>
              <a:xfrm>
                <a:off x="7467074" y="4156170"/>
                <a:ext cx="1314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𝑼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6EC445-100F-9541-3F5E-7CBDC4AD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156170"/>
                <a:ext cx="1314976" cy="461665"/>
              </a:xfrm>
              <a:prstGeom prst="rect">
                <a:avLst/>
              </a:prstGeom>
              <a:blipFill>
                <a:blip r:embed="rId1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84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5" grpId="0"/>
      <p:bldP spid="11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55" grpId="0" animBg="1"/>
      <p:bldP spid="56" grpId="0"/>
      <p:bldP spid="57" grpId="0"/>
      <p:bldP spid="5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73C14-18EA-BF92-49EB-A537D5FD8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773A6E-27E3-968E-3295-68B3C8F36A96}"/>
              </a:ext>
            </a:extLst>
          </p:cNvPr>
          <p:cNvSpPr/>
          <p:nvPr/>
        </p:nvSpPr>
        <p:spPr>
          <a:xfrm>
            <a:off x="620709" y="3664925"/>
            <a:ext cx="10828867" cy="1661993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2B6A1-0BB3-E27D-E7E8-FDDEFB9E4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(factorization) Reloaded 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0B980-D16B-4FA4-B8CB-BCA66810A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87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EB1A5-8803-5346-FAB7-B8FF5301E241}"/>
                  </a:ext>
                </a:extLst>
              </p:cNvPr>
              <p:cNvSpPr txBox="1"/>
              <p:nvPr/>
            </p:nvSpPr>
            <p:spPr>
              <a:xfrm>
                <a:off x="257970" y="1140590"/>
                <a:ext cx="120824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all singular values are distinct, then the eigenvectors (columns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𝑼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) are unique up to the sign.</a:t>
                </a:r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DEB1A5-8803-5346-FAB7-B8FF5301E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70" y="1140590"/>
                <a:ext cx="12082460" cy="461665"/>
              </a:xfrm>
              <a:prstGeom prst="rect">
                <a:avLst/>
              </a:prstGeom>
              <a:blipFill>
                <a:blip r:embed="rId2"/>
                <a:stretch>
                  <a:fillRect l="-757" t="-10526" b="-2894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A3E63B-27AA-4475-2084-735EC6DA028F}"/>
                  </a:ext>
                </a:extLst>
              </p:cNvPr>
              <p:cNvSpPr txBox="1"/>
              <p:nvPr/>
            </p:nvSpPr>
            <p:spPr>
              <a:xfrm>
                <a:off x="257970" y="2476533"/>
                <a:ext cx="120824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Thus, we do the following: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we randomly multiply the columns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𝑼</m:t>
                    </m:r>
                  </m:oMath>
                </a14:m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±1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and then use the rows of this matrix as identifiers for our nodes!</a:t>
                </a:r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A3E63B-27AA-4475-2084-735EC6DA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70" y="2476533"/>
                <a:ext cx="12082460" cy="830997"/>
              </a:xfrm>
              <a:prstGeom prst="rect">
                <a:avLst/>
              </a:prstGeom>
              <a:blipFill>
                <a:blip r:embed="rId3"/>
                <a:stretch>
                  <a:fillRect l="-757" t="-5839" b="-153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8D1AA7-54FD-E0E3-F85F-30170E045EE0}"/>
                  </a:ext>
                </a:extLst>
              </p:cNvPr>
              <p:cNvSpPr txBox="1"/>
              <p:nvPr/>
            </p:nvSpPr>
            <p:spPr>
              <a:xfrm>
                <a:off x="0" y="3791887"/>
                <a:ext cx="6162674" cy="560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𝜙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𝐺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𝟎</m:t>
                              </m:r>
                            </m:e>
                          </m:d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eaufort for LOL" panose="02020503050000020004" pitchFamily="18" charset="0"/>
                        </a:rPr>
                        <m:t>⊕</m:t>
                      </m:r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𝑼</m:t>
                              </m:r>
                              <m:r>
                                <a:rPr lang="en-US" sz="2400" b="1" i="0" dirty="0" smtClean="0">
                                  <a:latin typeface="Cambria Math" panose="02040503050406030204" pitchFamily="18" charset="0"/>
                                  <a:cs typeface="Beaufort for LOL" panose="02020503050000020004" pitchFamily="18" charset="0"/>
                                </a:rPr>
                                <m:t>𝚪</m:t>
                              </m:r>
                            </m:e>
                          </m:d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cs typeface="Beaufort for LOL" panose="020205030500000200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Beaufort for LOL" panose="02020503050000020004" pitchFamily="18" charset="0"/>
                        </a:rPr>
                        <m:t>)</m:t>
                      </m:r>
                    </m:oMath>
                  </m:oMathPara>
                </a14:m>
                <a:endParaRPr lang="LID4096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8D1AA7-54FD-E0E3-F85F-30170E045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91887"/>
                <a:ext cx="6162674" cy="560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45790-D6BA-1B81-3781-30B890133FAB}"/>
                  </a:ext>
                </a:extLst>
              </p:cNvPr>
              <p:cNvSpPr txBox="1"/>
              <p:nvPr/>
            </p:nvSpPr>
            <p:spPr>
              <a:xfrm>
                <a:off x="4622175" y="3861457"/>
                <a:ext cx="6162674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with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Uniform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0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−1,1</m:t>
                            </m:r>
                          </m:e>
                        </m:d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Γ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if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𝑗</m:t>
                    </m:r>
                  </m:oMath>
                </a14:m>
                <a:endParaRPr lang="LID4096" sz="2400" b="1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45790-D6BA-1B81-3781-30B890133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175" y="3861457"/>
                <a:ext cx="6162674" cy="491417"/>
              </a:xfrm>
              <a:prstGeom prst="rect">
                <a:avLst/>
              </a:prstGeom>
              <a:blipFill>
                <a:blip r:embed="rId5"/>
                <a:stretch>
                  <a:fillRect l="-1484" t="-9877" b="-2098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B4BCDD-0F19-BA92-630B-78435544BBAC}"/>
                  </a:ext>
                </a:extLst>
              </p:cNvPr>
              <p:cNvSpPr txBox="1"/>
              <p:nvPr/>
            </p:nvSpPr>
            <p:spPr>
              <a:xfrm>
                <a:off x="744803" y="4495922"/>
                <a:ext cx="12082460" cy="1114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Then</a:t>
                </a:r>
                <a:r>
                  <a:rPr lang="en-US" sz="2400" b="1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⊕</m:t>
                            </m:r>
                            <m:sSubSup>
                              <m:sSubSup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𝑼</m:t>
                                    </m:r>
                                    <m:r>
                                      <a:rPr lang="en-US" sz="2400" b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𝚪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cs typeface="Beaufort for LOL" panose="020205030500000200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Beaufort for LOL" panose="020205030500000200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𝐺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′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eaufort for LOL" panose="02020503050000020004" pitchFamily="18" charset="0"/>
                              </a:rPr>
                              <m:t>⊕</m:t>
                            </m:r>
                            <m:sSubSup>
                              <m:sSubSup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𝑼</m:t>
                                    </m:r>
                                    <m:r>
                                      <a:rPr lang="en-US" sz="2400" b="1" dirty="0">
                                        <a:latin typeface="Cambria Math" panose="02040503050406030204" pitchFamily="18" charset="0"/>
                                        <a:cs typeface="Beaufort for LOL" panose="02020503050000020004" pitchFamily="18" charset="0"/>
                                      </a:rPr>
                                      <m:t>𝚪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400" dirty="0">
                                    <a:latin typeface="Cambria Math" panose="02040503050406030204" pitchFamily="18" charset="0"/>
                                    <a:cs typeface="Beaufort for LOL" panose="02020503050000020004" pitchFamily="18" charset="0"/>
                                  </a:rPr>
                                  <m:t>T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’ </m:t>
                    </m:r>
                  </m:oMath>
                </a14:m>
                <a:r>
                  <a:rPr lang="en-US" sz="2400" dirty="0"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are isomorphic.</a:t>
                </a:r>
                <a:endParaRPr lang="LID4096" sz="2400" b="1" dirty="0"/>
              </a:p>
              <a:p>
                <a:endParaRPr lang="LID4096" sz="2400" dirty="0"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B4BCDD-0F19-BA92-630B-78435544B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03" y="4495922"/>
                <a:ext cx="12082460" cy="1114792"/>
              </a:xfrm>
              <a:prstGeom prst="rect">
                <a:avLst/>
              </a:prstGeom>
              <a:blipFill>
                <a:blip r:embed="rId6"/>
                <a:stretch>
                  <a:fillRect l="-7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2AD41F-FABB-C9AE-6A0A-51C8C3ACFEB8}"/>
              </a:ext>
            </a:extLst>
          </p:cNvPr>
          <p:cNvCxnSpPr>
            <a:cxnSpLocks/>
          </p:cNvCxnSpPr>
          <p:nvPr/>
        </p:nvCxnSpPr>
        <p:spPr>
          <a:xfrm flipV="1">
            <a:off x="6256870" y="2018959"/>
            <a:ext cx="2040464" cy="36025"/>
          </a:xfrm>
          <a:prstGeom prst="straightConnector1">
            <a:avLst/>
          </a:prstGeom>
          <a:ln w="69850" cap="rnd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15E3C2-1DF2-409A-8947-2D22F1AE3473}"/>
              </a:ext>
            </a:extLst>
          </p:cNvPr>
          <p:cNvCxnSpPr>
            <a:cxnSpLocks/>
          </p:cNvCxnSpPr>
          <p:nvPr/>
        </p:nvCxnSpPr>
        <p:spPr>
          <a:xfrm flipH="1">
            <a:off x="4301067" y="2061465"/>
            <a:ext cx="1913466" cy="44263"/>
          </a:xfrm>
          <a:prstGeom prst="straightConnector1">
            <a:avLst/>
          </a:prstGeom>
          <a:ln w="69850" cap="rnd" cmpd="sng">
            <a:solidFill>
              <a:schemeClr val="accent2">
                <a:lumMod val="75000"/>
              </a:schemeClr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D2AC8C-44D6-F87B-7E0F-34D1E779C78F}"/>
                  </a:ext>
                </a:extLst>
              </p:cNvPr>
              <p:cNvSpPr txBox="1"/>
              <p:nvPr/>
            </p:nvSpPr>
            <p:spPr>
              <a:xfrm>
                <a:off x="71966" y="5893442"/>
                <a:ext cx="122851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Note: We can also use other decompositions than SVD, e.g., of the graph Laplacian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Beaufort for LOL" panose="02020503050000020004" pitchFamily="18" charset="0"/>
                      </a:rPr>
                      <m:t>𝑳</m:t>
                    </m:r>
                  </m:oMath>
                </a14:m>
                <a:r>
                  <a:rPr 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 (</a:t>
                </a:r>
                <a:r>
                  <a:rPr lang="en-US" sz="2000" b="1" i="1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Diffusion Maps</a:t>
                </a:r>
                <a:r>
                  <a:rPr 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</a:t>
                </a:r>
                <a:r>
                  <a:rPr lang="en-US" sz="2000" b="1" i="1" dirty="0" err="1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DeepWalk</a:t>
                </a:r>
                <a:r>
                  <a:rPr 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Beaufort for LOL" panose="02020503050000020004" pitchFamily="18" charset="0"/>
                    <a:cs typeface="Beaufort for LOL" panose="02020503050000020004" pitchFamily="18" charset="0"/>
                  </a:rPr>
                  <a:t>, …)</a:t>
                </a:r>
                <a:endParaRPr lang="LID4096" sz="2000" i="1" dirty="0">
                  <a:solidFill>
                    <a:schemeClr val="accent1">
                      <a:lumMod val="75000"/>
                    </a:schemeClr>
                  </a:solidFill>
                  <a:latin typeface="Beaufort for LOL" panose="02020503050000020004" pitchFamily="18" charset="0"/>
                  <a:cs typeface="Beaufort for LOL" panose="020205030500000200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D2AC8C-44D6-F87B-7E0F-34D1E779C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" y="5893442"/>
                <a:ext cx="12285133" cy="400110"/>
              </a:xfrm>
              <a:prstGeom prst="rect">
                <a:avLst/>
              </a:prstGeom>
              <a:blipFill>
                <a:blip r:embed="rId7"/>
                <a:stretch>
                  <a:fillRect l="-546" t="-9231" b="-2769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0D87AD-1C43-AAAB-374D-0C2BB369808A}"/>
                  </a:ext>
                </a:extLst>
              </p:cNvPr>
              <p:cNvSpPr txBox="1"/>
              <p:nvPr/>
            </p:nvSpPr>
            <p:spPr>
              <a:xfrm>
                <a:off x="8382001" y="1723401"/>
                <a:ext cx="50398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sz="3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0D87AD-1C43-AAAB-374D-0C2BB3698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1" y="1723401"/>
                <a:ext cx="50398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695FD8-298E-257F-79B3-D71D4F55D43A}"/>
                  </a:ext>
                </a:extLst>
              </p:cNvPr>
              <p:cNvSpPr txBox="1"/>
              <p:nvPr/>
            </p:nvSpPr>
            <p:spPr>
              <a:xfrm>
                <a:off x="3414539" y="1849420"/>
                <a:ext cx="7909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 sz="3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695FD8-298E-257F-79B3-D71D4F55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539" y="1849420"/>
                <a:ext cx="79092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2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2" grpId="0"/>
      <p:bldP spid="13" grpId="0"/>
      <p:bldP spid="1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89EC6-71A6-87AB-E61B-214C826BA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2DD4E-49FE-8581-EF6D-3E1717B6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secret sauce of early Google: PageRank</a:t>
            </a:r>
            <a:endParaRPr lang="en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1B382-B9C2-DB89-6FC3-BD3233F2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1BDB-77F2-4EF0-887C-9DE660584513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FB7AC-13D6-5C03-8267-63F3C0D02FBC}"/>
              </a:ext>
            </a:extLst>
          </p:cNvPr>
          <p:cNvSpPr txBox="1"/>
          <p:nvPr/>
        </p:nvSpPr>
        <p:spPr>
          <a:xfrm>
            <a:off x="329866" y="1756309"/>
            <a:ext cx="10922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Problem: 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You search webpages containing a certain “term”, but you are overwhelmed by the number of results…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25CC4-B478-9609-B1D8-E13BA5955A65}"/>
              </a:ext>
            </a:extLst>
          </p:cNvPr>
          <p:cNvSpPr txBox="1"/>
          <p:nvPr/>
        </p:nvSpPr>
        <p:spPr>
          <a:xfrm>
            <a:off x="4609931" y="2967335"/>
            <a:ext cx="297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Beaufort for LOL" panose="02020503050000020004" pitchFamily="18" charset="0"/>
                <a:cs typeface="Beaufort for LOL" panose="02020503050000020004" pitchFamily="18" charset="0"/>
              </a:rPr>
              <a:t>So, what can we do?</a:t>
            </a:r>
            <a:endParaRPr lang="LID4096" sz="2400" dirty="0">
              <a:solidFill>
                <a:srgbClr val="C00000"/>
              </a:solidFill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0A012-060E-58D2-715B-7ADF8DF5AEBE}"/>
              </a:ext>
            </a:extLst>
          </p:cNvPr>
          <p:cNvSpPr txBox="1"/>
          <p:nvPr/>
        </p:nvSpPr>
        <p:spPr>
          <a:xfrm>
            <a:off x="329866" y="4698766"/>
            <a:ext cx="10922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Idea: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 sort the webpages by </a:t>
            </a:r>
            <a:r>
              <a:rPr lang="en-US" sz="2400" b="1" i="1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relevance</a:t>
            </a:r>
            <a:r>
              <a:rPr lang="en-US" sz="2400" dirty="0">
                <a:latin typeface="Beaufort for LOL" panose="02020503050000020004" pitchFamily="18" charset="0"/>
                <a:cs typeface="Beaufort for LOL" panose="02020503050000020004" pitchFamily="18" charset="0"/>
              </a:rPr>
              <a:t>!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BACF75-BA44-AF6C-471E-A407118E61A1}"/>
              </a:ext>
            </a:extLst>
          </p:cNvPr>
          <p:cNvSpPr/>
          <p:nvPr/>
        </p:nvSpPr>
        <p:spPr>
          <a:xfrm>
            <a:off x="728133" y="5371071"/>
            <a:ext cx="10735733" cy="687354"/>
          </a:xfrm>
          <a:prstGeom prst="roundRect">
            <a:avLst/>
          </a:prstGeom>
          <a:solidFill>
            <a:schemeClr val="accent2">
              <a:lumMod val="75000"/>
              <a:alpha val="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76133-5140-7DE6-F1EE-68955D45F1B5}"/>
              </a:ext>
            </a:extLst>
          </p:cNvPr>
          <p:cNvSpPr txBox="1"/>
          <p:nvPr/>
        </p:nvSpPr>
        <p:spPr>
          <a:xfrm>
            <a:off x="827616" y="5492991"/>
            <a:ext cx="12185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rgbClr val="000000"/>
                </a:solidFill>
                <a:effectLst/>
                <a:latin typeface="Beaufort for LOL" panose="02020503050000020004" pitchFamily="18" charset="0"/>
                <a:cs typeface="Beaufort for LOL" panose="02020503050000020004" pitchFamily="18" charset="0"/>
              </a:rPr>
              <a:t>The importance of any web page can be judged by looking at the pages that link to it.</a:t>
            </a:r>
            <a:endParaRPr lang="LID4096" sz="2400" dirty="0">
              <a:latin typeface="Beaufort for LOL" panose="02020503050000020004" pitchFamily="18" charset="0"/>
              <a:cs typeface="Beaufort for LOL" panose="02020503050000020004" pitchFamily="18" charset="0"/>
            </a:endParaRPr>
          </a:p>
        </p:txBody>
      </p:sp>
      <p:pic>
        <p:nvPicPr>
          <p:cNvPr id="5122" name="Picture 2" descr="Google – Wikipedia">
            <a:extLst>
              <a:ext uri="{FF2B5EF4-FFF2-40B4-BE49-F238E27FC236}">
                <a16:creationId xmlns:a16="http://schemas.microsoft.com/office/drawing/2014/main" id="{C23A57CB-D40B-5B97-2890-AADB3527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7" y="3730546"/>
            <a:ext cx="2861733" cy="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AC09B1-0427-3AC9-8778-4CC1153C8C17}"/>
              </a:ext>
            </a:extLst>
          </p:cNvPr>
          <p:cNvSpPr txBox="1"/>
          <p:nvPr/>
        </p:nvSpPr>
        <p:spPr>
          <a:xfrm>
            <a:off x="10453182" y="1233089"/>
            <a:ext cx="189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Larry Page (1973 - ) </a:t>
            </a:r>
          </a:p>
          <a:p>
            <a:r>
              <a:rPr lang="en-US" sz="1400" dirty="0"/>
              <a:t>&amp; Sergey Brin (1973 - )</a:t>
            </a:r>
            <a:endParaRPr lang="en-AT" sz="1400" dirty="0"/>
          </a:p>
        </p:txBody>
      </p:sp>
      <p:pic>
        <p:nvPicPr>
          <p:cNvPr id="5126" name="Picture 6" descr="Larry Page &amp; Sergey Brin - Gesellschaft für Informatik e.V.">
            <a:extLst>
              <a:ext uri="{FF2B5EF4-FFF2-40B4-BE49-F238E27FC236}">
                <a16:creationId xmlns:a16="http://schemas.microsoft.com/office/drawing/2014/main" id="{36BCBA01-EFCA-9DD4-226F-D0C1B277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933" y="-36075"/>
            <a:ext cx="1570038" cy="126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80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311f40d-647f-40b4-9b5b-142c00ca9342"/>
  <p:tag name="SLIDO_EVENT_SECTION_UUID" val="7a2d99f2-9e2e-45df-851b-dda95dead1cd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 cap="rnd" cmpd="sng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976fa30-1907-4356-8241-62ea5e1c0256}" enabled="1" method="Standard" siteId="{9a5cacd0-2bef-4dd7-ac5c-7ebe1f54f49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4854</TotalTime>
  <Words>8462</Words>
  <Application>Microsoft Office PowerPoint</Application>
  <PresentationFormat>Widescreen</PresentationFormat>
  <Paragraphs>1437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Beaufort for LOL</vt:lpstr>
      <vt:lpstr>Beaufort for LOL</vt:lpstr>
      <vt:lpstr>Calibri</vt:lpstr>
      <vt:lpstr>Calibri Light</vt:lpstr>
      <vt:lpstr>Cambria Math</vt:lpstr>
      <vt:lpstr>Wingdings 2</vt:lpstr>
      <vt:lpstr>HDOfficeLightV0</vt:lpstr>
      <vt:lpstr>PowerPoint Presentation</vt:lpstr>
      <vt:lpstr>Motivation: assume the following type of data structure</vt:lpstr>
      <vt:lpstr>Motivation: assume the following type of data structure</vt:lpstr>
      <vt:lpstr>Motivation: recommending based on history</vt:lpstr>
      <vt:lpstr>Motivation: recommending based on history</vt:lpstr>
      <vt:lpstr>Motivation: recommending based on history</vt:lpstr>
      <vt:lpstr>So… how can we do this?</vt:lpstr>
      <vt:lpstr>Content</vt:lpstr>
      <vt:lpstr>The secret sauce of early Google: PageRank</vt:lpstr>
      <vt:lpstr>The internet: a graph of pages linking to each other</vt:lpstr>
      <vt:lpstr>PageRank: turning ranking to an eigenvector problem</vt:lpstr>
      <vt:lpstr>PageRank: turning ranking to an eigenvector problem</vt:lpstr>
      <vt:lpstr>Recommender systems</vt:lpstr>
      <vt:lpstr>Representing our problem as a user-movie matrix</vt:lpstr>
      <vt:lpstr>Finding vector embeddings for users and movies</vt:lpstr>
      <vt:lpstr>Question!</vt:lpstr>
      <vt:lpstr>First idea: spectral decomposition!</vt:lpstr>
      <vt:lpstr>Isn’t this just dimensionality reduction?</vt:lpstr>
      <vt:lpstr>Singular Value Decomposition (SVD) to the rescue!</vt:lpstr>
      <vt:lpstr>An important property!</vt:lpstr>
      <vt:lpstr>Example using images</vt:lpstr>
      <vt:lpstr>Example using images</vt:lpstr>
      <vt:lpstr>“Recommending” missing pixel values</vt:lpstr>
      <vt:lpstr>Images are matrices, as is our user-movie score matrix!</vt:lpstr>
      <vt:lpstr>What if… all our matrix entries are positive…?</vt:lpstr>
      <vt:lpstr>Second version of NMF</vt:lpstr>
      <vt:lpstr>Comparison with PCA</vt:lpstr>
      <vt:lpstr>There are some problems though…</vt:lpstr>
      <vt:lpstr>Netflix challenge: Funk SVD (won the 3rd prize!)</vt:lpstr>
      <vt:lpstr>How do we optimize this? Gradient descent!</vt:lpstr>
      <vt:lpstr>Update rule for Funk SVG</vt:lpstr>
      <vt:lpstr>Let’s mimic the Netflix challenge!</vt:lpstr>
      <vt:lpstr>Performance of Funk SVD on hold-out data</vt:lpstr>
      <vt:lpstr>How can we embed nodes just using graph structure?</vt:lpstr>
      <vt:lpstr>First step of DeepWalk: create “dataset” of random walks</vt:lpstr>
      <vt:lpstr>Second step: calculating embeddings</vt:lpstr>
      <vt:lpstr>Intermezzo: Skip-gram</vt:lpstr>
      <vt:lpstr>Intermezzo: Skip-gram</vt:lpstr>
      <vt:lpstr>Idea: replace words by … nodes in our random walks!</vt:lpstr>
      <vt:lpstr>DeepWalk implicitly factorizes a matrix we know</vt:lpstr>
      <vt:lpstr>Ok, so far we only looked at non-relational data</vt:lpstr>
      <vt:lpstr>Another example: industrial automation factory</vt:lpstr>
      <vt:lpstr>Another example: molecules!</vt:lpstr>
      <vt:lpstr>In-depth view with a simple example</vt:lpstr>
      <vt:lpstr>There are some challenges though…!</vt:lpstr>
      <vt:lpstr>RESCAL: representing knowledge graphs as tensors</vt:lpstr>
      <vt:lpstr>RESCAL: Tensor factorization</vt:lpstr>
      <vt:lpstr>RESCAL: Negative sampling</vt:lpstr>
      <vt:lpstr>Taking some steps back…</vt:lpstr>
      <vt:lpstr>Can we always find a tensor train decomposition?</vt:lpstr>
      <vt:lpstr>Beyond factorization: translational embeddings (TransE)</vt:lpstr>
      <vt:lpstr>There is a problem!</vt:lpstr>
      <vt:lpstr>Inductive models: entering graph neural networks</vt:lpstr>
      <vt:lpstr>The three steps of graph neural networks</vt:lpstr>
      <vt:lpstr>The three steps of graph neural networks</vt:lpstr>
      <vt:lpstr>The three steps of graph neural networks</vt:lpstr>
      <vt:lpstr>The three steps of graph neural networks</vt:lpstr>
      <vt:lpstr>The three steps of graph neural networks</vt:lpstr>
      <vt:lpstr>The full graph neural network</vt:lpstr>
      <vt:lpstr>The full graph neural network</vt:lpstr>
      <vt:lpstr>Expressivity of graph neural networks</vt:lpstr>
      <vt:lpstr>The 1-dimensional Weisfeiler-Lehman (WL) test</vt:lpstr>
      <vt:lpstr>The 1-dimensional Weisfeiler-Lehman (WL) test</vt:lpstr>
      <vt:lpstr>The 1-dimensional Weisfeiler-Lehman (WL) test</vt:lpstr>
      <vt:lpstr>The 1-dimensional Weisfeiler-Lehman (WL) test</vt:lpstr>
      <vt:lpstr>The 1-dimensional Weisfeiler-Lehman (WL) test</vt:lpstr>
      <vt:lpstr>The 1-dimensional Weisfeiler-Lehman (WL) test</vt:lpstr>
      <vt:lpstr>The 1-dimensional Weisfeiler-Lehman (WL) test</vt:lpstr>
      <vt:lpstr>The 1-dimensional Weisfeiler-Lehman (WL) test</vt:lpstr>
      <vt:lpstr>Example 1: when it works</vt:lpstr>
      <vt:lpstr>Example 1: when it works</vt:lpstr>
      <vt:lpstr>Example 2: when it doesn’t work</vt:lpstr>
      <vt:lpstr>Example 2: when it doesn’t work</vt:lpstr>
      <vt:lpstr>Example 2: when it doesn’t work</vt:lpstr>
      <vt:lpstr>Example 2: when it doesn’t work</vt:lpstr>
      <vt:lpstr>Example 2: when it doesn’t work</vt:lpstr>
      <vt:lpstr>Example 2: when it doesn’t work</vt:lpstr>
      <vt:lpstr>Example 2: when it doesn’t work</vt:lpstr>
      <vt:lpstr>Prove that GNNs distinguish graphs at most as good as 1-WL</vt:lpstr>
      <vt:lpstr>Prove that GNNs distinguish graphs at most as good as 1-WL</vt:lpstr>
      <vt:lpstr>Prove that GNNs distinguish graphs at most as good as 1-WL</vt:lpstr>
      <vt:lpstr>Prove that GNNs distinguish graphs at most as good as 1-WL</vt:lpstr>
      <vt:lpstr>Prove that GNNs distinguish graphs at most as good as 1-WL</vt:lpstr>
      <vt:lpstr>Prove that GNNs distinguish graphs at most as good as 1-WL</vt:lpstr>
      <vt:lpstr>Graph neural networks as good (or better) than 1-WL?</vt:lpstr>
      <vt:lpstr>Matrix (factorization) Reloaded </vt:lpstr>
      <vt:lpstr>Matrix (factorization) Reloaded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Dominik Dold</dc:creator>
  <cp:lastModifiedBy>Dominik Dold</cp:lastModifiedBy>
  <cp:revision>2247</cp:revision>
  <dcterms:created xsi:type="dcterms:W3CDTF">2017-08-27T14:17:57Z</dcterms:created>
  <dcterms:modified xsi:type="dcterms:W3CDTF">2026-01-09T10:05:10Z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2021-06-14T13:58:30Z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019346cb-a4db-4d12-938d-860f2c088c79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  <property fmtid="{D5CDD505-2E9C-101B-9397-08002B2CF9AE}" pid="10" name="SlidoAppVersion">
    <vt:lpwstr>1.5.3.3511</vt:lpwstr>
  </property>
</Properties>
</file>